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6" r:id="rId11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600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414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581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146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651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336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4494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653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228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747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317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111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42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8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906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788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F8A8-343F-4CFF-92E4-6937F050C24D}" type="datetimeFigureOut">
              <a:rPr lang="nl-BE" smtClean="0"/>
              <a:t>15/02/2019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40D8D3-72B7-4FAD-8F62-B875D3C6BC5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74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A651-7F46-42F5-B036-501BAA181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Hoe actie-onderzoek op school zou kunnen bijdragen aan gelijke onderwijskansen?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A35EF-56EA-4339-BE51-8C01F6171D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UNICEF België en HIVA / KULeuven</a:t>
            </a:r>
          </a:p>
        </p:txBody>
      </p:sp>
    </p:spTree>
    <p:extLst>
      <p:ext uri="{BB962C8B-B14F-4D97-AF65-F5344CB8AC3E}">
        <p14:creationId xmlns:p14="http://schemas.microsoft.com/office/powerpoint/2010/main" val="69279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7213-64BB-44C6-A9EF-E381FBE2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Nabespreking en vragen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26B22-A4B1-4673-9546-2DC35ACC2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64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B5A8-2CBF-4F64-97B6-777621AE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Programma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459F6-21C1-4336-B26D-68BA8289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BE" dirty="0"/>
              <a:t>Ijsbreker (5 minuten)</a:t>
            </a:r>
          </a:p>
          <a:p>
            <a:pPr marL="514350" indent="-514350">
              <a:buAutoNum type="arabicPeriod"/>
            </a:pPr>
            <a:r>
              <a:rPr lang="nl-BE" dirty="0"/>
              <a:t>Doelen </a:t>
            </a:r>
          </a:p>
          <a:p>
            <a:pPr marL="514350" indent="-514350">
              <a:buAutoNum type="arabicPeriod"/>
            </a:pPr>
            <a:r>
              <a:rPr lang="nl-BE" dirty="0"/>
              <a:t>Actie-onderzoek (15 minuten)</a:t>
            </a:r>
          </a:p>
          <a:p>
            <a:pPr marL="514350" indent="-514350">
              <a:buAutoNum type="arabicPeriod"/>
            </a:pPr>
            <a:r>
              <a:rPr lang="nl-BE" dirty="0"/>
              <a:t>Kleine groep (15 minuten)</a:t>
            </a:r>
          </a:p>
          <a:p>
            <a:pPr marL="514350" indent="-514350">
              <a:buAutoNum type="arabicPeriod"/>
            </a:pPr>
            <a:r>
              <a:rPr lang="nl-BE" dirty="0"/>
              <a:t>Input en dialoog (20 minuten)</a:t>
            </a:r>
          </a:p>
          <a:p>
            <a:pPr marL="514350" indent="-514350">
              <a:buAutoNum type="arabicPeriod"/>
            </a:pPr>
            <a:r>
              <a:rPr lang="nl-BE" dirty="0"/>
              <a:t>Bronnen </a:t>
            </a:r>
          </a:p>
          <a:p>
            <a:pPr marL="514350" indent="-514350">
              <a:buAutoNum type="arabicPeriod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1386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A004-50D8-4A11-8E68-A7E36618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1. Ijsbreker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CA1B9-DE89-4B3D-9CF6-FD49A9CB8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Korte ijsbreker</a:t>
            </a:r>
          </a:p>
          <a:p>
            <a:pPr marL="0" indent="0">
              <a:buNone/>
            </a:pPr>
            <a:r>
              <a:rPr lang="nl-BE" dirty="0"/>
              <a:t>Opdracht ga zo snel mogelijk staan in volgorde (rij) .... in groepjes</a:t>
            </a:r>
          </a:p>
          <a:p>
            <a:pPr>
              <a:buFontTx/>
              <a:buChar char="-"/>
            </a:pPr>
            <a:r>
              <a:rPr lang="nl-BE" dirty="0"/>
              <a:t>Alfabetisch (voornaam)</a:t>
            </a:r>
          </a:p>
          <a:p>
            <a:pPr>
              <a:buFontTx/>
              <a:buChar char="-"/>
            </a:pPr>
            <a:r>
              <a:rPr lang="nl-BE" dirty="0"/>
              <a:t>Professionele functies (in groepjes) </a:t>
            </a:r>
          </a:p>
          <a:p>
            <a:pPr>
              <a:buFontTx/>
              <a:buChar char="-"/>
            </a:pPr>
            <a:r>
              <a:rPr lang="nl-BE" dirty="0"/>
              <a:t>Kennis actie-onderzoek (x-as = kennis, y-as = toepassing eigen praktijk)</a:t>
            </a:r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1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FED8-BDE5-4396-9BA2-68300A6C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 Doel aftoetsen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D17E9-7FF1-46B3-AC6E-9043FF2FD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BE" dirty="0"/>
              <a:t>Doel van de workshop: deelnemers introduceren in en motiveren voor participatief actie-onderzoek in onderwijs ifv GOK</a:t>
            </a:r>
          </a:p>
          <a:p>
            <a:pPr>
              <a:buFontTx/>
              <a:buChar char="-"/>
            </a:pPr>
            <a:endParaRPr lang="nl-BE" dirty="0"/>
          </a:p>
          <a:p>
            <a:pPr marL="0" indent="0">
              <a:buNone/>
            </a:pPr>
            <a:r>
              <a:rPr lang="nl-BE" dirty="0"/>
              <a:t>Subdoelen:</a:t>
            </a:r>
          </a:p>
          <a:p>
            <a:pPr>
              <a:buFontTx/>
              <a:buChar char="-"/>
            </a:pPr>
            <a:r>
              <a:rPr lang="nl-BE" dirty="0"/>
              <a:t>Wat is de meerwaarde van actie-onderzoek in mijn eigen praktijk ifv GOK? </a:t>
            </a:r>
          </a:p>
          <a:p>
            <a:pPr>
              <a:buFontTx/>
              <a:buChar char="-"/>
            </a:pPr>
            <a:r>
              <a:rPr lang="nl-BE" dirty="0"/>
              <a:t>Waar en hoe kan ik dat concreet inzetten in mijn eigen werk? </a:t>
            </a:r>
          </a:p>
          <a:p>
            <a:pPr marL="0" indent="0">
              <a:buNone/>
            </a:pPr>
            <a:endParaRPr lang="nl-BE" dirty="0"/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3754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6C6F-E51D-4B66-9CEF-EDA9F481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Kader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E07EB-6A21-41AA-89A5-84552F2C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BE" dirty="0"/>
              <a:t>Waarom actie-onderzoek: meerwaarde rechtenkader voor GOK? (Anneleen)</a:t>
            </a:r>
          </a:p>
          <a:p>
            <a:pPr>
              <a:buFontTx/>
              <a:buChar char="-"/>
            </a:pPr>
            <a:r>
              <a:rPr lang="nl-BE" dirty="0"/>
              <a:t>Wat is de meerwaarde van actie-onderzoek ten opzichte van traditioneel onderzoek? (Goedroen)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273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372C-2C8C-4CE5-B1D5-E642A5CC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is actie-onderzoek in onderwijs concreet?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466C-91C7-489F-9874-5D4885A9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BE" dirty="0"/>
              <a:t>Leerkrachten / Leerlingen / Ouders ... </a:t>
            </a:r>
          </a:p>
          <a:p>
            <a:pPr>
              <a:buFontTx/>
              <a:buChar char="-"/>
            </a:pPr>
            <a:r>
              <a:rPr lang="nl-BE" dirty="0"/>
              <a:t>doen zelf onderzoek over eigen praktijk en over issues die hen en/of de school aanbelangen</a:t>
            </a:r>
          </a:p>
          <a:p>
            <a:pPr>
              <a:buFontTx/>
              <a:buChar char="-"/>
            </a:pPr>
            <a:r>
              <a:rPr lang="nl-BE" dirty="0"/>
              <a:t>reflecteren samen met anderen over hun eigen praktijk (in de school, tussen scholen,...)</a:t>
            </a:r>
          </a:p>
          <a:p>
            <a:pPr>
              <a:buFontTx/>
              <a:buChar char="-"/>
            </a:pPr>
            <a:r>
              <a:rPr lang="nl-BE" dirty="0"/>
              <a:t>passen eigen praktijk aan </a:t>
            </a:r>
          </a:p>
          <a:p>
            <a:pPr>
              <a:buFontTx/>
              <a:buChar char="-"/>
            </a:pPr>
            <a:endParaRPr lang="nl-BE" dirty="0"/>
          </a:p>
          <a:p>
            <a:pPr marL="0" indent="0">
              <a:buNone/>
            </a:pPr>
            <a:r>
              <a:rPr lang="nl-BE" dirty="0"/>
              <a:t>Doel: </a:t>
            </a:r>
          </a:p>
          <a:p>
            <a:pPr>
              <a:buFontTx/>
              <a:buChar char="-"/>
            </a:pPr>
            <a:r>
              <a:rPr lang="nl-BE" dirty="0"/>
              <a:t>Zelf de blinde vlekken in onderwijspraktijk zichtbaar maken, erkennen en met verworven kennis tot actie komen</a:t>
            </a:r>
          </a:p>
          <a:p>
            <a:pPr>
              <a:buFontTx/>
              <a:buChar char="-"/>
            </a:pPr>
            <a:r>
              <a:rPr lang="en-US" dirty="0" err="1"/>
              <a:t>Effecten</a:t>
            </a:r>
            <a:r>
              <a:rPr lang="en-US" dirty="0"/>
              <a:t> van eigen </a:t>
            </a:r>
            <a:r>
              <a:rPr lang="en-US" dirty="0" err="1"/>
              <a:t>beleid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praktijken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in </a:t>
            </a:r>
            <a:r>
              <a:rPr lang="en-US" dirty="0" err="1"/>
              <a:t>kaart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bespreken</a:t>
            </a:r>
            <a:r>
              <a:rPr lang="en-US" dirty="0"/>
              <a:t> (accountability van </a:t>
            </a:r>
            <a:r>
              <a:rPr lang="en-US" dirty="0" err="1"/>
              <a:t>onderuit</a:t>
            </a:r>
            <a:r>
              <a:rPr lang="en-US" dirty="0"/>
              <a:t>) 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Bv. speel-leer-moment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665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1E6F-1ABB-4933-8C1C-F4605A6F4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Voordelen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F785A-D597-47C0-A3AE-B8EC9BA07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Participatief</a:t>
            </a:r>
          </a:p>
          <a:p>
            <a:r>
              <a:rPr lang="nl-BE" dirty="0"/>
              <a:t>In staat om diepgaande veranderingen of verbeteringen te realiseren </a:t>
            </a:r>
          </a:p>
          <a:p>
            <a:r>
              <a:rPr lang="nl-BE" dirty="0"/>
              <a:t>Leren “onderzoeken” &gt; duurzaamheid, bottom-up kennisontwikkeling over effecten van eigen praktijken </a:t>
            </a:r>
          </a:p>
          <a:p>
            <a:r>
              <a:rPr lang="nl-BE" dirty="0"/>
              <a:t>Zelf in handen in nemen </a:t>
            </a:r>
          </a:p>
          <a:p>
            <a:r>
              <a:rPr lang="nl-BE" dirty="0"/>
              <a:t>Motiverend</a:t>
            </a:r>
          </a:p>
          <a:p>
            <a:r>
              <a:rPr lang="nl-BE" dirty="0"/>
              <a:t>Iets kleins proberen / overzichtelijk</a:t>
            </a:r>
          </a:p>
          <a:p>
            <a:r>
              <a:rPr lang="nl-BE"/>
              <a:t>Werken vanuit wat goed gaat (onze sterktes)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5153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86DF9-409E-45AC-8665-EDF7205F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Randvoorwaarden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8FD81-CBD2-40C7-8F28-776447E05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Ruimte &amp; tijd voor intervisie/reflectie ifv de verbetering van de praktijk</a:t>
            </a:r>
          </a:p>
          <a:p>
            <a:r>
              <a:rPr lang="nl-BE" dirty="0"/>
              <a:t>Voor de aanvang: doelen expliciteren en delen in team</a:t>
            </a:r>
          </a:p>
          <a:p>
            <a:r>
              <a:rPr lang="nl-BE" dirty="0"/>
              <a:t>Voldoende bereidheid om eigen praktijk onder de loep te nemen en hierover te reflecteren </a:t>
            </a:r>
          </a:p>
          <a:p>
            <a:r>
              <a:rPr lang="nl-BE" dirty="0"/>
              <a:t>Veiligheid</a:t>
            </a:r>
          </a:p>
        </p:txBody>
      </p:sp>
    </p:spTree>
    <p:extLst>
      <p:ext uri="{BB962C8B-B14F-4D97-AF65-F5344CB8AC3E}">
        <p14:creationId xmlns:p14="http://schemas.microsoft.com/office/powerpoint/2010/main" val="96160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C2717-73AE-4FAB-B767-7D7DF9F5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Groepswerk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B22E2-F9CF-4AC2-803A-9C88AAD1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l-BE" dirty="0"/>
              <a:t>Ideeën (15 min)</a:t>
            </a:r>
          </a:p>
          <a:p>
            <a:pPr marL="0" indent="0">
              <a:buNone/>
            </a:pPr>
            <a:r>
              <a:rPr lang="nl-BE" dirty="0"/>
              <a:t>Waar en met welk doel zou ik actie-onderzoek ifv GOK in mijn werk kunnen inzetten? Maak onderzoeksdomein, topic en wat je met het actie-onderzoek wilt bereiken zo concreet mogelijk. </a:t>
            </a:r>
          </a:p>
          <a:p>
            <a:pPr>
              <a:buFontTx/>
              <a:buChar char="-"/>
            </a:pPr>
            <a:r>
              <a:rPr lang="nl-BE" dirty="0"/>
              <a:t>5 minuten individueel</a:t>
            </a:r>
          </a:p>
          <a:p>
            <a:pPr>
              <a:buFontTx/>
              <a:buChar char="-"/>
            </a:pPr>
            <a:r>
              <a:rPr lang="nl-BE" dirty="0"/>
              <a:t>10 minuten delen per twee + scherp stellen (concreet- en goal-gericht) in 1 zin + opschrijven</a:t>
            </a:r>
          </a:p>
          <a:p>
            <a:pPr marL="0" indent="0">
              <a:buNone/>
            </a:pPr>
            <a:r>
              <a:rPr lang="nl-BE" dirty="0"/>
              <a:t>2. Plenair </a:t>
            </a:r>
          </a:p>
          <a:p>
            <a:pPr>
              <a:buFontTx/>
              <a:buChar char="-"/>
            </a:pPr>
            <a:r>
              <a:rPr lang="nl-BE" dirty="0"/>
              <a:t>Ideeën ophangen </a:t>
            </a:r>
          </a:p>
          <a:p>
            <a:pPr>
              <a:buFontTx/>
              <a:buChar char="-"/>
            </a:pPr>
            <a:r>
              <a:rPr lang="nl-BE" dirty="0"/>
              <a:t>Ideeën delen (3) + aanvullen</a:t>
            </a:r>
          </a:p>
          <a:p>
            <a:pPr>
              <a:buFontTx/>
              <a:buChar char="-"/>
            </a:pPr>
            <a:r>
              <a:rPr lang="nl-BE" dirty="0"/>
              <a:t>Elkaar tips geven</a:t>
            </a:r>
          </a:p>
          <a:p>
            <a:pPr>
              <a:buFontTx/>
              <a:buChar char="-"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2172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411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Hoe actie-onderzoek op school zou kunnen bijdragen aan gelijke onderwijskansen?</vt:lpstr>
      <vt:lpstr>Programma</vt:lpstr>
      <vt:lpstr>1. Ijsbreker</vt:lpstr>
      <vt:lpstr>2. Doel aftoetsen</vt:lpstr>
      <vt:lpstr>Kader  </vt:lpstr>
      <vt:lpstr>Wat is actie-onderzoek in onderwijs concreet? </vt:lpstr>
      <vt:lpstr>Voordelen</vt:lpstr>
      <vt:lpstr>Randvoorwaarden</vt:lpstr>
      <vt:lpstr>Groepswerk</vt:lpstr>
      <vt:lpstr>Nabespreking en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Anneleen Van Kelecom</dc:creator>
  <cp:lastModifiedBy>Anneleen Van Kelecom</cp:lastModifiedBy>
  <cp:revision>20</cp:revision>
  <cp:lastPrinted>2019-02-11T13:15:40Z</cp:lastPrinted>
  <dcterms:created xsi:type="dcterms:W3CDTF">2019-01-31T10:32:40Z</dcterms:created>
  <dcterms:modified xsi:type="dcterms:W3CDTF">2019-02-15T14:37:35Z</dcterms:modified>
</cp:coreProperties>
</file>