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701" r:id="rId3"/>
    <p:sldId id="702" r:id="rId4"/>
    <p:sldId id="703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4" d="100"/>
          <a:sy n="84" d="100"/>
        </p:scale>
        <p:origin x="8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lijkbenige driehoek 3"/>
          <p:cNvSpPr>
            <a:spLocks noChangeArrowheads="1"/>
          </p:cNvSpPr>
          <p:nvPr userDrawn="1"/>
        </p:nvSpPr>
        <p:spPr bwMode="auto">
          <a:xfrm>
            <a:off x="-143933" y="0"/>
            <a:ext cx="6913033" cy="6884988"/>
          </a:xfrm>
          <a:prstGeom prst="triangle">
            <a:avLst>
              <a:gd name="adj" fmla="val 50000"/>
            </a:avLst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nl-BE" altLang="nl-BE" sz="1800"/>
              <a:t>             </a:t>
            </a:r>
          </a:p>
        </p:txBody>
      </p:sp>
      <p:sp>
        <p:nvSpPr>
          <p:cNvPr id="5" name="Rechthoek 4"/>
          <p:cNvSpPr>
            <a:spLocks noChangeArrowheads="1"/>
          </p:cNvSpPr>
          <p:nvPr userDrawn="1"/>
        </p:nvSpPr>
        <p:spPr bwMode="auto">
          <a:xfrm>
            <a:off x="3312584" y="-171450"/>
            <a:ext cx="8879416" cy="7056438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87755" y="548680"/>
            <a:ext cx="7890007" cy="2133600"/>
          </a:xfrm>
          <a:solidFill>
            <a:srgbClr val="2B92BE"/>
          </a:solidFill>
        </p:spPr>
        <p:txBody>
          <a:bodyPr/>
          <a:lstStyle>
            <a:lvl1pPr algn="r">
              <a:defRPr sz="4800"/>
            </a:lvl1pPr>
          </a:lstStyle>
          <a:p>
            <a:r>
              <a:rPr lang="nl-NL" altLang="en-US" dirty="0"/>
              <a:t>Klik om het opmaakprofiel te bewerken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39616" y="2996952"/>
            <a:ext cx="9091149" cy="2414588"/>
          </a:xfrm>
          <a:solidFill>
            <a:srgbClr val="2B92BE"/>
          </a:solidFill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nl-NL" altLang="en-US" dirty="0"/>
              <a:t>Klik om het opmaakprofiel van de modelondertitel te bewerken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96174D0-0284-4FD4-B31D-4C5E696E2AA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69339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C6C7-07D1-4CFA-83DA-E3DFB7D590CE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14950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E7E5-8DA0-4D21-BCC1-88D7073C202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189061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4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4" y="657226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7829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5E5D-1AF0-4E0B-AB88-26567C571179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25981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11020-54ED-46A4-B56A-560F6398BCA0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4448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703-6BB7-41D0-A915-A8209BDFDA38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8583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D5E7C-0BAE-4F5C-8C85-AB66D618018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41545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F254E-33EF-4B12-AC55-9446B2B15DF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33609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6CF15-C388-4175-9864-A37156A848C2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52616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5A95B-8C6A-4FDB-AF72-22E061ADD40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5120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C003B-77F6-4B81-A030-07D905C82B4A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99498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22239"/>
            <a:ext cx="1134321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opmaakprofielen van de modeltekst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54DFA4-9673-4DE1-BF84-0856905244FB}" type="slidenum">
              <a:rPr lang="nl-NL" altLang="en-US"/>
              <a:pPr>
                <a:defRPr/>
              </a:pPr>
              <a:t>‹nr.›</a:t>
            </a:fld>
            <a:endParaRPr lang="nl-NL" altLang="en-US"/>
          </a:p>
        </p:txBody>
      </p:sp>
      <p:sp>
        <p:nvSpPr>
          <p:cNvPr id="1029" name="Rechthoek 1"/>
          <p:cNvSpPr>
            <a:spLocks noChangeArrowheads="1"/>
          </p:cNvSpPr>
          <p:nvPr userDrawn="1"/>
        </p:nvSpPr>
        <p:spPr bwMode="auto">
          <a:xfrm>
            <a:off x="0" y="0"/>
            <a:ext cx="431800" cy="6858000"/>
          </a:xfrm>
          <a:prstGeom prst="rect">
            <a:avLst/>
          </a:prstGeom>
          <a:solidFill>
            <a:srgbClr val="2B9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BE" altLang="nl-BE" sz="1800"/>
          </a:p>
        </p:txBody>
      </p:sp>
    </p:spTree>
    <p:extLst>
      <p:ext uri="{BB962C8B-B14F-4D97-AF65-F5344CB8AC3E}">
        <p14:creationId xmlns:p14="http://schemas.microsoft.com/office/powerpoint/2010/main" val="224791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anose="00000500000000000000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FlandersArtSans-Regular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FlandersArtSans-Regular" panose="00000500000000000000" pitchFamily="2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75A4A3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FlandersArtSans-Regular" panose="00000500000000000000" pitchFamily="2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FlandersArtSans-Regular" panose="00000500000000000000" pitchFamily="2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0C0C6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FlandersArtSans-Regular" panose="00000500000000000000" pitchFamily="2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rgbClr val="0C0C60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3703EB8-23AA-40AD-803B-EA965C994224}"/>
              </a:ext>
            </a:extLst>
          </p:cNvPr>
          <p:cNvSpPr txBox="1"/>
          <p:nvPr/>
        </p:nvSpPr>
        <p:spPr>
          <a:xfrm>
            <a:off x="1177109" y="1148778"/>
            <a:ext cx="9470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Binnen een zelfde module (</a:t>
            </a:r>
            <a:r>
              <a:rPr kumimoji="0" lang="nl-B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of zelfde taal voor taalopleidingen</a:t>
            </a: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), naar een andere IMV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Vóór het registratiemoment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Binnen dezelfde vestigingsplaats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Binnen zelfde schooljaar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6DBD32C-F0F5-41D4-AC23-AEE214A6A28E}"/>
              </a:ext>
            </a:extLst>
          </p:cNvPr>
          <p:cNvSpPr txBox="1"/>
          <p:nvPr/>
        </p:nvSpPr>
        <p:spPr>
          <a:xfrm>
            <a:off x="1478591" y="3319549"/>
            <a:ext cx="171994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IMV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 A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95E1790-90AF-4C34-B806-83AA5A8B0569}"/>
              </a:ext>
            </a:extLst>
          </p:cNvPr>
          <p:cNvSpPr txBox="1"/>
          <p:nvPr/>
        </p:nvSpPr>
        <p:spPr>
          <a:xfrm>
            <a:off x="1568994" y="2950216"/>
            <a:ext cx="1539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Voor de wissel</a:t>
            </a:r>
          </a:p>
        </p:txBody>
      </p:sp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32092F52-2413-4C22-AC46-39D1DCC5ACDB}"/>
              </a:ext>
            </a:extLst>
          </p:cNvPr>
          <p:cNvCxnSpPr/>
          <p:nvPr/>
        </p:nvCxnSpPr>
        <p:spPr>
          <a:xfrm>
            <a:off x="4283166" y="3642715"/>
            <a:ext cx="206102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EE6EE190-DB06-496C-898D-3A4327D285A6}"/>
              </a:ext>
            </a:extLst>
          </p:cNvPr>
          <p:cNvSpPr txBox="1"/>
          <p:nvPr/>
        </p:nvSpPr>
        <p:spPr>
          <a:xfrm>
            <a:off x="7428826" y="3319549"/>
            <a:ext cx="171994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IMV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 A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333FEC-A232-42BF-8251-B149CAC4DF67}"/>
              </a:ext>
            </a:extLst>
          </p:cNvPr>
          <p:cNvSpPr txBox="1"/>
          <p:nvPr/>
        </p:nvSpPr>
        <p:spPr>
          <a:xfrm>
            <a:off x="7519229" y="2950216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de wissel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845CCE2-3283-4AD3-98CD-4C5472A76787}"/>
              </a:ext>
            </a:extLst>
          </p:cNvPr>
          <p:cNvSpPr txBox="1"/>
          <p:nvPr/>
        </p:nvSpPr>
        <p:spPr>
          <a:xfrm>
            <a:off x="4800815" y="3319549"/>
            <a:ext cx="10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Wijzig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4C2F2C13-23DE-4CD1-8711-490E382F2B08}"/>
              </a:ext>
            </a:extLst>
          </p:cNvPr>
          <p:cNvSpPr txBox="1"/>
          <p:nvPr/>
        </p:nvSpPr>
        <p:spPr>
          <a:xfrm>
            <a:off x="1177109" y="5161523"/>
            <a:ext cx="3142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Centrum: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Eén inschrijvingsformulier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Eén betaling door cursist</a:t>
            </a: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8B159FB0-315F-4426-BEBC-60164B2B0897}"/>
              </a:ext>
            </a:extLst>
          </p:cNvPr>
          <p:cNvSpPr txBox="1">
            <a:spLocks/>
          </p:cNvSpPr>
          <p:nvPr/>
        </p:nvSpPr>
        <p:spPr>
          <a:xfrm>
            <a:off x="876380" y="121029"/>
            <a:ext cx="10004293" cy="4503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Klaswissels – Scenario 1</a:t>
            </a:r>
            <a:r>
              <a:rPr kumimoji="0" lang="nl-BE" sz="3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landersArtSans-Regular" panose="00000500000000000000" pitchFamily="2" charset="0"/>
                <a:ea typeface="+mj-ea"/>
                <a:cs typeface="+mj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573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77FF350-9E64-4652-B943-526B08072C2E}"/>
              </a:ext>
            </a:extLst>
          </p:cNvPr>
          <p:cNvSpPr/>
          <p:nvPr/>
        </p:nvSpPr>
        <p:spPr>
          <a:xfrm>
            <a:off x="1727200" y="1836587"/>
            <a:ext cx="7924800" cy="8708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16F6D505-A84D-461A-9711-6002BB7AA263}"/>
              </a:ext>
            </a:extLst>
          </p:cNvPr>
          <p:cNvCxnSpPr/>
          <p:nvPr/>
        </p:nvCxnSpPr>
        <p:spPr>
          <a:xfrm>
            <a:off x="4601029" y="1836587"/>
            <a:ext cx="0" cy="87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8E93F237-71CB-4478-A6CC-523B40E9D5C2}"/>
              </a:ext>
            </a:extLst>
          </p:cNvPr>
          <p:cNvSpPr txBox="1"/>
          <p:nvPr/>
        </p:nvSpPr>
        <p:spPr>
          <a:xfrm>
            <a:off x="4347594" y="147775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8B25843-AD67-4364-B11E-C1DB8B5B42BB}"/>
              </a:ext>
            </a:extLst>
          </p:cNvPr>
          <p:cNvSpPr txBox="1"/>
          <p:nvPr/>
        </p:nvSpPr>
        <p:spPr>
          <a:xfrm>
            <a:off x="812117" y="2102255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IMV 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410C9B2-167A-4E79-886B-3188C59F5B8D}"/>
              </a:ext>
            </a:extLst>
          </p:cNvPr>
          <p:cNvSpPr txBox="1"/>
          <p:nvPr/>
        </p:nvSpPr>
        <p:spPr>
          <a:xfrm>
            <a:off x="1497009" y="147775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540BA35-76F7-4D37-A648-6164DE603929}"/>
              </a:ext>
            </a:extLst>
          </p:cNvPr>
          <p:cNvSpPr txBox="1"/>
          <p:nvPr/>
        </p:nvSpPr>
        <p:spPr>
          <a:xfrm>
            <a:off x="9432228" y="146725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7BB4781-0251-4BB3-A57D-8CEB9DA94D80}"/>
              </a:ext>
            </a:extLst>
          </p:cNvPr>
          <p:cNvSpPr/>
          <p:nvPr/>
        </p:nvSpPr>
        <p:spPr>
          <a:xfrm>
            <a:off x="1727200" y="3690787"/>
            <a:ext cx="7924800" cy="8708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33B33F4-0D62-491A-8403-4F7F19E44D20}"/>
              </a:ext>
            </a:extLst>
          </p:cNvPr>
          <p:cNvCxnSpPr/>
          <p:nvPr/>
        </p:nvCxnSpPr>
        <p:spPr>
          <a:xfrm>
            <a:off x="4601029" y="3690787"/>
            <a:ext cx="0" cy="87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D767F234-4F9B-45A4-AAF3-385A5DA9622A}"/>
              </a:ext>
            </a:extLst>
          </p:cNvPr>
          <p:cNvSpPr txBox="1"/>
          <p:nvPr/>
        </p:nvSpPr>
        <p:spPr>
          <a:xfrm>
            <a:off x="4347594" y="333195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CE94EFC-7E45-4583-9758-2246531E0C92}"/>
              </a:ext>
            </a:extLst>
          </p:cNvPr>
          <p:cNvSpPr txBox="1"/>
          <p:nvPr/>
        </p:nvSpPr>
        <p:spPr>
          <a:xfrm>
            <a:off x="812117" y="3946445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IMV 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9C9A8B5-2AEF-41A5-A8B5-22C8943ADCA5}"/>
              </a:ext>
            </a:extLst>
          </p:cNvPr>
          <p:cNvSpPr txBox="1"/>
          <p:nvPr/>
        </p:nvSpPr>
        <p:spPr>
          <a:xfrm>
            <a:off x="1497009" y="333195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2B49844-59E4-404C-8E5A-9695A1E1D5B4}"/>
              </a:ext>
            </a:extLst>
          </p:cNvPr>
          <p:cNvSpPr txBox="1"/>
          <p:nvPr/>
        </p:nvSpPr>
        <p:spPr>
          <a:xfrm>
            <a:off x="9432228" y="332145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45D084-F03A-4649-B51A-C65BF257CEF5}"/>
              </a:ext>
            </a:extLst>
          </p:cNvPr>
          <p:cNvSpPr txBox="1"/>
          <p:nvPr/>
        </p:nvSpPr>
        <p:spPr>
          <a:xfrm>
            <a:off x="1035062" y="867089"/>
            <a:ext cx="648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Als de voorwaarden voor scenario 1 niet voldaan zijn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Klaswissel voor registratiemoment IMV1 en IMV2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E951968-F384-459E-A3A6-7C332D6B87FD}"/>
              </a:ext>
            </a:extLst>
          </p:cNvPr>
          <p:cNvSpPr txBox="1"/>
          <p:nvPr/>
        </p:nvSpPr>
        <p:spPr>
          <a:xfrm flipH="1">
            <a:off x="10051142" y="39358"/>
            <a:ext cx="3537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 = registratiemoment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 = inschrijvingsdatum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 = uitschrijvingsdatum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 = aanvangsdatum IMV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 = einddatum IMV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6C29361-C5DC-416F-97EF-8F9428C0A64F}"/>
              </a:ext>
            </a:extLst>
          </p:cNvPr>
          <p:cNvSpPr txBox="1"/>
          <p:nvPr/>
        </p:nvSpPr>
        <p:spPr>
          <a:xfrm>
            <a:off x="1778001" y="2092597"/>
            <a:ext cx="14296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A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7E27ABF-4248-498C-AAA4-E0A7D98BDB9D}"/>
              </a:ext>
            </a:extLst>
          </p:cNvPr>
          <p:cNvSpPr txBox="1"/>
          <p:nvPr/>
        </p:nvSpPr>
        <p:spPr>
          <a:xfrm>
            <a:off x="3207656" y="3934936"/>
            <a:ext cx="639354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B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2BD6658E-D7B6-4120-AA21-324BEBFAD8C9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3207656" y="2456682"/>
            <a:ext cx="0" cy="1662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89B8E463-DF06-432C-A010-A259C7E56EA9}"/>
              </a:ext>
            </a:extLst>
          </p:cNvPr>
          <p:cNvSpPr txBox="1"/>
          <p:nvPr/>
        </p:nvSpPr>
        <p:spPr>
          <a:xfrm>
            <a:off x="987649" y="4780085"/>
            <a:ext cx="88239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Centrum: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A is niet-financierbaar, want op registratiemoment niet ingeschreven in IMV 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B is financierbaar, want op registratiemoment ingeschreven in IMV 2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inschrijvingsformulieren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Slechts eenmaal inschrijvingsgeld aanrekenen 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A : inschrijvingsgeld = 0€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B : inschrijvingsgeld = tarief * aantal lestijden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A367821-C9BA-47B1-ABAA-1F1E91144B6B}"/>
              </a:ext>
            </a:extLst>
          </p:cNvPr>
          <p:cNvSpPr txBox="1"/>
          <p:nvPr/>
        </p:nvSpPr>
        <p:spPr>
          <a:xfrm>
            <a:off x="2957993" y="1836587"/>
            <a:ext cx="506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AEDCC43-9919-47F2-8A4E-D39248969C86}"/>
              </a:ext>
            </a:extLst>
          </p:cNvPr>
          <p:cNvSpPr txBox="1"/>
          <p:nvPr/>
        </p:nvSpPr>
        <p:spPr>
          <a:xfrm>
            <a:off x="1645126" y="1836586"/>
            <a:ext cx="52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C07A802-5F00-4E5F-B6D1-040052AD2E00}"/>
              </a:ext>
            </a:extLst>
          </p:cNvPr>
          <p:cNvSpPr txBox="1"/>
          <p:nvPr/>
        </p:nvSpPr>
        <p:spPr>
          <a:xfrm>
            <a:off x="2946397" y="3716496"/>
            <a:ext cx="52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</a:t>
            </a:r>
          </a:p>
        </p:txBody>
      </p:sp>
      <p:sp>
        <p:nvSpPr>
          <p:cNvPr id="29" name="Titel 2">
            <a:extLst>
              <a:ext uri="{FF2B5EF4-FFF2-40B4-BE49-F238E27FC236}">
                <a16:creationId xmlns:a16="http://schemas.microsoft.com/office/drawing/2014/main" id="{740D6679-4C6F-4F96-A084-EA59D657875B}"/>
              </a:ext>
            </a:extLst>
          </p:cNvPr>
          <p:cNvSpPr txBox="1">
            <a:spLocks/>
          </p:cNvSpPr>
          <p:nvPr/>
        </p:nvSpPr>
        <p:spPr>
          <a:xfrm>
            <a:off x="1093853" y="146040"/>
            <a:ext cx="10004293" cy="4503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Klaswissels – Scenario 2.1</a:t>
            </a:r>
            <a:r>
              <a:rPr kumimoji="0" lang="nl-BE" sz="3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landersArtSans-Regular" panose="00000500000000000000" pitchFamily="2" charset="0"/>
                <a:ea typeface="+mj-ea"/>
                <a:cs typeface="+mj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4423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77FF350-9E64-4652-B943-526B08072C2E}"/>
              </a:ext>
            </a:extLst>
          </p:cNvPr>
          <p:cNvSpPr/>
          <p:nvPr/>
        </p:nvSpPr>
        <p:spPr>
          <a:xfrm>
            <a:off x="1727200" y="1836587"/>
            <a:ext cx="7924800" cy="8708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16F6D505-A84D-461A-9711-6002BB7AA263}"/>
              </a:ext>
            </a:extLst>
          </p:cNvPr>
          <p:cNvCxnSpPr/>
          <p:nvPr/>
        </p:nvCxnSpPr>
        <p:spPr>
          <a:xfrm>
            <a:off x="4601029" y="1836587"/>
            <a:ext cx="0" cy="87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8E93F237-71CB-4478-A6CC-523B40E9D5C2}"/>
              </a:ext>
            </a:extLst>
          </p:cNvPr>
          <p:cNvSpPr txBox="1"/>
          <p:nvPr/>
        </p:nvSpPr>
        <p:spPr>
          <a:xfrm>
            <a:off x="4347594" y="147775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8B25843-AD67-4364-B11E-C1DB8B5B42BB}"/>
              </a:ext>
            </a:extLst>
          </p:cNvPr>
          <p:cNvSpPr txBox="1"/>
          <p:nvPr/>
        </p:nvSpPr>
        <p:spPr>
          <a:xfrm>
            <a:off x="805545" y="208735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IMV 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410C9B2-167A-4E79-886B-3188C59F5B8D}"/>
              </a:ext>
            </a:extLst>
          </p:cNvPr>
          <p:cNvSpPr txBox="1"/>
          <p:nvPr/>
        </p:nvSpPr>
        <p:spPr>
          <a:xfrm>
            <a:off x="1497009" y="147775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540BA35-76F7-4D37-A648-6164DE603929}"/>
              </a:ext>
            </a:extLst>
          </p:cNvPr>
          <p:cNvSpPr txBox="1"/>
          <p:nvPr/>
        </p:nvSpPr>
        <p:spPr>
          <a:xfrm>
            <a:off x="9432228" y="146725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7BB4781-0251-4BB3-A57D-8CEB9DA94D80}"/>
              </a:ext>
            </a:extLst>
          </p:cNvPr>
          <p:cNvSpPr/>
          <p:nvPr/>
        </p:nvSpPr>
        <p:spPr>
          <a:xfrm>
            <a:off x="1727200" y="3690787"/>
            <a:ext cx="7924800" cy="8708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33B33F4-0D62-491A-8403-4F7F19E44D20}"/>
              </a:ext>
            </a:extLst>
          </p:cNvPr>
          <p:cNvCxnSpPr/>
          <p:nvPr/>
        </p:nvCxnSpPr>
        <p:spPr>
          <a:xfrm>
            <a:off x="4601029" y="3690787"/>
            <a:ext cx="0" cy="87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D767F234-4F9B-45A4-AAF3-385A5DA9622A}"/>
              </a:ext>
            </a:extLst>
          </p:cNvPr>
          <p:cNvSpPr txBox="1"/>
          <p:nvPr/>
        </p:nvSpPr>
        <p:spPr>
          <a:xfrm>
            <a:off x="4347594" y="333195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CE94EFC-7E45-4583-9758-2246531E0C92}"/>
              </a:ext>
            </a:extLst>
          </p:cNvPr>
          <p:cNvSpPr txBox="1"/>
          <p:nvPr/>
        </p:nvSpPr>
        <p:spPr>
          <a:xfrm>
            <a:off x="805063" y="3941550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IMV 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9C9A8B5-2AEF-41A5-A8B5-22C8943ADCA5}"/>
              </a:ext>
            </a:extLst>
          </p:cNvPr>
          <p:cNvSpPr txBox="1"/>
          <p:nvPr/>
        </p:nvSpPr>
        <p:spPr>
          <a:xfrm>
            <a:off x="1497009" y="333195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2B49844-59E4-404C-8E5A-9695A1E1D5B4}"/>
              </a:ext>
            </a:extLst>
          </p:cNvPr>
          <p:cNvSpPr txBox="1"/>
          <p:nvPr/>
        </p:nvSpPr>
        <p:spPr>
          <a:xfrm>
            <a:off x="9432228" y="3321455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45D084-F03A-4649-B51A-C65BF257CEF5}"/>
              </a:ext>
            </a:extLst>
          </p:cNvPr>
          <p:cNvSpPr txBox="1"/>
          <p:nvPr/>
        </p:nvSpPr>
        <p:spPr>
          <a:xfrm>
            <a:off x="987649" y="756283"/>
            <a:ext cx="6487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Als de voorwaarden voor scenario 1 niet voldaan zijn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Klaswissel na registratiemoment IMV1 en IMV2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E951968-F384-459E-A3A6-7C332D6B87FD}"/>
              </a:ext>
            </a:extLst>
          </p:cNvPr>
          <p:cNvSpPr txBox="1"/>
          <p:nvPr/>
        </p:nvSpPr>
        <p:spPr>
          <a:xfrm flipH="1">
            <a:off x="10051142" y="39358"/>
            <a:ext cx="3537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 = registratiemoment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 = inschrijvingsdatum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 = uitschrijvingsdatum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 = aanvangsdatum IMV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 = einddatum IMV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6C29361-C5DC-416F-97EF-8F9428C0A64F}"/>
              </a:ext>
            </a:extLst>
          </p:cNvPr>
          <p:cNvSpPr txBox="1"/>
          <p:nvPr/>
        </p:nvSpPr>
        <p:spPr>
          <a:xfrm>
            <a:off x="1778000" y="2092597"/>
            <a:ext cx="374468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A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7E27ABF-4248-498C-AAA4-E0A7D98BDB9D}"/>
              </a:ext>
            </a:extLst>
          </p:cNvPr>
          <p:cNvSpPr txBox="1"/>
          <p:nvPr/>
        </p:nvSpPr>
        <p:spPr>
          <a:xfrm>
            <a:off x="5522685" y="3934936"/>
            <a:ext cx="407851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B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2BD6658E-D7B6-4120-AA21-324BEBFAD8C9}"/>
              </a:ext>
            </a:extLst>
          </p:cNvPr>
          <p:cNvCxnSpPr>
            <a:cxnSpLocks/>
          </p:cNvCxnSpPr>
          <p:nvPr/>
        </p:nvCxnSpPr>
        <p:spPr>
          <a:xfrm>
            <a:off x="5497496" y="2483533"/>
            <a:ext cx="19291" cy="1642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89B8E463-DF06-432C-A010-A259C7E56EA9}"/>
              </a:ext>
            </a:extLst>
          </p:cNvPr>
          <p:cNvSpPr txBox="1"/>
          <p:nvPr/>
        </p:nvSpPr>
        <p:spPr>
          <a:xfrm>
            <a:off x="987649" y="4780085"/>
            <a:ext cx="88239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Centrum: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A is financierbaar, want op registratiemoment ingeschreven in IMV 1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B is niet-financierbaar, want op registratiemoment niet ingeschreven in IMV 2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inschrijvingsformulieren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Slechts eenmaal inschrijvingsgeld aanrekenen 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A : inschrijvingsgeld = tarief * lestijden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B : inschrijvingsgeld = 0€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A367821-C9BA-47B1-ABAA-1F1E91144B6B}"/>
              </a:ext>
            </a:extLst>
          </p:cNvPr>
          <p:cNvSpPr txBox="1"/>
          <p:nvPr/>
        </p:nvSpPr>
        <p:spPr>
          <a:xfrm>
            <a:off x="5340580" y="1821882"/>
            <a:ext cx="506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AEDCC43-9919-47F2-8A4E-D39248969C86}"/>
              </a:ext>
            </a:extLst>
          </p:cNvPr>
          <p:cNvSpPr txBox="1"/>
          <p:nvPr/>
        </p:nvSpPr>
        <p:spPr>
          <a:xfrm>
            <a:off x="1645126" y="1836586"/>
            <a:ext cx="52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C07A802-5F00-4E5F-B6D1-040052AD2E00}"/>
              </a:ext>
            </a:extLst>
          </p:cNvPr>
          <p:cNvSpPr txBox="1"/>
          <p:nvPr/>
        </p:nvSpPr>
        <p:spPr>
          <a:xfrm>
            <a:off x="5236238" y="3753577"/>
            <a:ext cx="52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</a:t>
            </a:r>
          </a:p>
        </p:txBody>
      </p:sp>
      <p:sp>
        <p:nvSpPr>
          <p:cNvPr id="28" name="Titel 2">
            <a:extLst>
              <a:ext uri="{FF2B5EF4-FFF2-40B4-BE49-F238E27FC236}">
                <a16:creationId xmlns:a16="http://schemas.microsoft.com/office/drawing/2014/main" id="{6C2616FB-C6AF-4068-95B0-0D4D5080FA23}"/>
              </a:ext>
            </a:extLst>
          </p:cNvPr>
          <p:cNvSpPr txBox="1">
            <a:spLocks/>
          </p:cNvSpPr>
          <p:nvPr/>
        </p:nvSpPr>
        <p:spPr>
          <a:xfrm>
            <a:off x="876380" y="121029"/>
            <a:ext cx="10004293" cy="4503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Klaswissels – Scenario 2.2</a:t>
            </a:r>
            <a:r>
              <a:rPr kumimoji="0" lang="nl-BE" sz="3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landersArtSans-Regular" panose="00000500000000000000" pitchFamily="2" charset="0"/>
                <a:ea typeface="+mj-ea"/>
                <a:cs typeface="+mj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304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77FF350-9E64-4652-B943-526B08072C2E}"/>
              </a:ext>
            </a:extLst>
          </p:cNvPr>
          <p:cNvSpPr/>
          <p:nvPr/>
        </p:nvSpPr>
        <p:spPr>
          <a:xfrm>
            <a:off x="1807028" y="1978351"/>
            <a:ext cx="7924800" cy="8708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16F6D505-A84D-461A-9711-6002BB7AA263}"/>
              </a:ext>
            </a:extLst>
          </p:cNvPr>
          <p:cNvCxnSpPr/>
          <p:nvPr/>
        </p:nvCxnSpPr>
        <p:spPr>
          <a:xfrm>
            <a:off x="4680857" y="1978351"/>
            <a:ext cx="0" cy="87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8E93F237-71CB-4478-A6CC-523B40E9D5C2}"/>
              </a:ext>
            </a:extLst>
          </p:cNvPr>
          <p:cNvSpPr txBox="1"/>
          <p:nvPr/>
        </p:nvSpPr>
        <p:spPr>
          <a:xfrm>
            <a:off x="4427422" y="161951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8B25843-AD67-4364-B11E-C1DB8B5B42BB}"/>
              </a:ext>
            </a:extLst>
          </p:cNvPr>
          <p:cNvSpPr txBox="1"/>
          <p:nvPr/>
        </p:nvSpPr>
        <p:spPr>
          <a:xfrm>
            <a:off x="747824" y="2247069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IMV 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410C9B2-167A-4E79-886B-3188C59F5B8D}"/>
              </a:ext>
            </a:extLst>
          </p:cNvPr>
          <p:cNvSpPr txBox="1"/>
          <p:nvPr/>
        </p:nvSpPr>
        <p:spPr>
          <a:xfrm>
            <a:off x="1576837" y="161951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540BA35-76F7-4D37-A648-6164DE603929}"/>
              </a:ext>
            </a:extLst>
          </p:cNvPr>
          <p:cNvSpPr txBox="1"/>
          <p:nvPr/>
        </p:nvSpPr>
        <p:spPr>
          <a:xfrm>
            <a:off x="9512056" y="1609019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A7BB4781-0251-4BB3-A57D-8CEB9DA94D80}"/>
              </a:ext>
            </a:extLst>
          </p:cNvPr>
          <p:cNvSpPr/>
          <p:nvPr/>
        </p:nvSpPr>
        <p:spPr>
          <a:xfrm>
            <a:off x="3730170" y="3849215"/>
            <a:ext cx="7924800" cy="8708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33B33F4-0D62-491A-8403-4F7F19E44D20}"/>
              </a:ext>
            </a:extLst>
          </p:cNvPr>
          <p:cNvCxnSpPr/>
          <p:nvPr/>
        </p:nvCxnSpPr>
        <p:spPr>
          <a:xfrm>
            <a:off x="6451600" y="3832551"/>
            <a:ext cx="0" cy="8708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D767F234-4F9B-45A4-AAF3-385A5DA9622A}"/>
              </a:ext>
            </a:extLst>
          </p:cNvPr>
          <p:cNvSpPr txBox="1"/>
          <p:nvPr/>
        </p:nvSpPr>
        <p:spPr>
          <a:xfrm>
            <a:off x="6198165" y="3516197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CE94EFC-7E45-4583-9758-2246531E0C92}"/>
              </a:ext>
            </a:extLst>
          </p:cNvPr>
          <p:cNvSpPr txBox="1"/>
          <p:nvPr/>
        </p:nvSpPr>
        <p:spPr>
          <a:xfrm>
            <a:off x="747824" y="4099978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IMV 2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79C9A8B5-2AEF-41A5-A8B5-22C8943ADCA5}"/>
              </a:ext>
            </a:extLst>
          </p:cNvPr>
          <p:cNvSpPr txBox="1"/>
          <p:nvPr/>
        </p:nvSpPr>
        <p:spPr>
          <a:xfrm>
            <a:off x="3549872" y="3511814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2B49844-59E4-404C-8E5A-9695A1E1D5B4}"/>
              </a:ext>
            </a:extLst>
          </p:cNvPr>
          <p:cNvSpPr txBox="1"/>
          <p:nvPr/>
        </p:nvSpPr>
        <p:spPr>
          <a:xfrm>
            <a:off x="11380165" y="3454483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45D084-F03A-4649-B51A-C65BF257CEF5}"/>
              </a:ext>
            </a:extLst>
          </p:cNvPr>
          <p:cNvSpPr txBox="1"/>
          <p:nvPr/>
        </p:nvSpPr>
        <p:spPr>
          <a:xfrm>
            <a:off x="987650" y="695639"/>
            <a:ext cx="9128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Als de voorwaarden voor scenario 1 niet voldaan zijn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Klaswissel na registratiemoment IMV1 en voor registratiemoment IMV2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Beide plaatsingen zijn potentieel financierbaar, maar slechts één mag financiering genereren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E951968-F384-459E-A3A6-7C332D6B87FD}"/>
              </a:ext>
            </a:extLst>
          </p:cNvPr>
          <p:cNvSpPr txBox="1"/>
          <p:nvPr/>
        </p:nvSpPr>
        <p:spPr>
          <a:xfrm flipH="1">
            <a:off x="10051142" y="39358"/>
            <a:ext cx="3537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RM = registratiemoment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 = inschrijvingsdatum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 = uitschrijvingsdatum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 = aanvangsdatum IMV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 = einddatum IMV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7E27ABF-4248-498C-AAA4-E0A7D98BDB9D}"/>
              </a:ext>
            </a:extLst>
          </p:cNvPr>
          <p:cNvSpPr txBox="1"/>
          <p:nvPr/>
        </p:nvSpPr>
        <p:spPr>
          <a:xfrm>
            <a:off x="5602512" y="4076700"/>
            <a:ext cx="598713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B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2BD6658E-D7B6-4120-AA21-324BEBFAD8C9}"/>
              </a:ext>
            </a:extLst>
          </p:cNvPr>
          <p:cNvCxnSpPr>
            <a:cxnSpLocks/>
          </p:cNvCxnSpPr>
          <p:nvPr/>
        </p:nvCxnSpPr>
        <p:spPr>
          <a:xfrm>
            <a:off x="5577324" y="2625297"/>
            <a:ext cx="19291" cy="1642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89B8E463-DF06-432C-A010-A259C7E56EA9}"/>
              </a:ext>
            </a:extLst>
          </p:cNvPr>
          <p:cNvSpPr txBox="1"/>
          <p:nvPr/>
        </p:nvSpPr>
        <p:spPr>
          <a:xfrm>
            <a:off x="987650" y="4894580"/>
            <a:ext cx="88239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Centrum: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Eén van beide plaatsingen is financierbaar, de andere is niet-financierbaar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inschrijvingsformulieren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Slechts eenmaal inschrijvingsgeld aanrekenen 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Financierbare plaatsing: inschrijvingsgeld = tarief * lestijden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Niet-financierbare plaatsing: inschrijvingsgeld = 0€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A367821-C9BA-47B1-ABAA-1F1E91144B6B}"/>
              </a:ext>
            </a:extLst>
          </p:cNvPr>
          <p:cNvSpPr txBox="1"/>
          <p:nvPr/>
        </p:nvSpPr>
        <p:spPr>
          <a:xfrm>
            <a:off x="5420408" y="1963646"/>
            <a:ext cx="5068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7AEDCC43-9919-47F2-8A4E-D39248969C86}"/>
              </a:ext>
            </a:extLst>
          </p:cNvPr>
          <p:cNvSpPr txBox="1"/>
          <p:nvPr/>
        </p:nvSpPr>
        <p:spPr>
          <a:xfrm>
            <a:off x="1724954" y="1978350"/>
            <a:ext cx="52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9C07A802-5F00-4E5F-B6D1-040052AD2E00}"/>
              </a:ext>
            </a:extLst>
          </p:cNvPr>
          <p:cNvSpPr txBox="1"/>
          <p:nvPr/>
        </p:nvSpPr>
        <p:spPr>
          <a:xfrm>
            <a:off x="5316066" y="3895341"/>
            <a:ext cx="522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ID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6C29361-C5DC-416F-97EF-8F9428C0A64F}"/>
              </a:ext>
            </a:extLst>
          </p:cNvPr>
          <p:cNvSpPr txBox="1"/>
          <p:nvPr/>
        </p:nvSpPr>
        <p:spPr>
          <a:xfrm>
            <a:off x="1857828" y="2234361"/>
            <a:ext cx="374468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Plaatsing A</a:t>
            </a:r>
          </a:p>
        </p:txBody>
      </p:sp>
      <p:sp>
        <p:nvSpPr>
          <p:cNvPr id="28" name="Titel 2">
            <a:extLst>
              <a:ext uri="{FF2B5EF4-FFF2-40B4-BE49-F238E27FC236}">
                <a16:creationId xmlns:a16="http://schemas.microsoft.com/office/drawing/2014/main" id="{747791D3-0DB9-4606-96B0-9DC9E620BB3A}"/>
              </a:ext>
            </a:extLst>
          </p:cNvPr>
          <p:cNvSpPr txBox="1">
            <a:spLocks/>
          </p:cNvSpPr>
          <p:nvPr/>
        </p:nvSpPr>
        <p:spPr>
          <a:xfrm>
            <a:off x="876380" y="121029"/>
            <a:ext cx="10004293" cy="4503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anose="00000500000000000000" pitchFamily="2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1"/>
                </a:solidFill>
                <a:latin typeface="FlandersArtSans-Regular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hlink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Klaswissels – Scenario 2.3</a:t>
            </a:r>
            <a:r>
              <a:rPr kumimoji="0" lang="nl-BE" sz="3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landersArtSans-Regular" panose="00000500000000000000" pitchFamily="2" charset="0"/>
                <a:ea typeface="+mj-ea"/>
                <a:cs typeface="+mj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9604434"/>
      </p:ext>
    </p:extLst>
  </p:cSld>
  <p:clrMapOvr>
    <a:masterClrMapping/>
  </p:clrMapOvr>
</p:sld>
</file>

<file path=ppt/theme/theme1.xml><?xml version="1.0" encoding="utf-8"?>
<a:theme xmlns:a="http://schemas.openxmlformats.org/drawingml/2006/main" name="Ahovos">
  <a:themeElements>
    <a:clrScheme name="Ahovo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Ahovo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hovo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hovo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hovo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363</Words>
  <Application>Microsoft Office PowerPoint</Application>
  <PresentationFormat>Breedbeeld</PresentationFormat>
  <Paragraphs>102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FlandersArtSans-Regular</vt:lpstr>
      <vt:lpstr>Wingdings</vt:lpstr>
      <vt:lpstr>Ahovos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Verbeke Luk</dc:creator>
  <cp:lastModifiedBy>Jansens Heidi</cp:lastModifiedBy>
  <cp:revision>15</cp:revision>
  <dcterms:created xsi:type="dcterms:W3CDTF">2018-11-30T13:06:41Z</dcterms:created>
  <dcterms:modified xsi:type="dcterms:W3CDTF">2019-01-21T14:18:32Z</dcterms:modified>
</cp:coreProperties>
</file>