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7" r:id="rId6"/>
    <p:sldMasterId id="2147483666" r:id="rId7"/>
    <p:sldMasterId id="2147483675" r:id="rId8"/>
  </p:sldMasterIdLst>
  <p:notesMasterIdLst>
    <p:notesMasterId r:id="rId51"/>
  </p:notesMasterIdLst>
  <p:sldIdLst>
    <p:sldId id="256" r:id="rId9"/>
    <p:sldId id="257" r:id="rId10"/>
    <p:sldId id="341" r:id="rId11"/>
    <p:sldId id="346" r:id="rId12"/>
    <p:sldId id="354" r:id="rId13"/>
    <p:sldId id="347" r:id="rId14"/>
    <p:sldId id="348" r:id="rId15"/>
    <p:sldId id="405" r:id="rId16"/>
    <p:sldId id="409" r:id="rId17"/>
    <p:sldId id="412" r:id="rId18"/>
    <p:sldId id="413" r:id="rId19"/>
    <p:sldId id="350" r:id="rId20"/>
    <p:sldId id="433" r:id="rId21"/>
    <p:sldId id="432" r:id="rId22"/>
    <p:sldId id="342" r:id="rId23"/>
    <p:sldId id="399" r:id="rId24"/>
    <p:sldId id="368" r:id="rId25"/>
    <p:sldId id="435" r:id="rId26"/>
    <p:sldId id="381" r:id="rId27"/>
    <p:sldId id="383" r:id="rId28"/>
    <p:sldId id="386" r:id="rId29"/>
    <p:sldId id="393" r:id="rId30"/>
    <p:sldId id="422" r:id="rId31"/>
    <p:sldId id="421" r:id="rId32"/>
    <p:sldId id="414" r:id="rId33"/>
    <p:sldId id="391" r:id="rId34"/>
    <p:sldId id="424" r:id="rId35"/>
    <p:sldId id="392" r:id="rId36"/>
    <p:sldId id="415" r:id="rId37"/>
    <p:sldId id="388" r:id="rId38"/>
    <p:sldId id="423" r:id="rId39"/>
    <p:sldId id="395" r:id="rId40"/>
    <p:sldId id="418" r:id="rId41"/>
    <p:sldId id="419" r:id="rId42"/>
    <p:sldId id="436" r:id="rId43"/>
    <p:sldId id="437" r:id="rId44"/>
    <p:sldId id="438" r:id="rId45"/>
    <p:sldId id="439" r:id="rId46"/>
    <p:sldId id="340" r:id="rId47"/>
    <p:sldId id="404" r:id="rId48"/>
    <p:sldId id="407" r:id="rId49"/>
    <p:sldId id="286" r:id="rId5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69708" autoAdjust="0"/>
  </p:normalViewPr>
  <p:slideViewPr>
    <p:cSldViewPr showGuides="1">
      <p:cViewPr varScale="1">
        <p:scale>
          <a:sx n="80" d="100"/>
          <a:sy n="80" d="100"/>
        </p:scale>
        <p:origin x="2544" y="-52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4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D1146-DF0C-4BCD-9CE3-7C404599D95E}" type="doc">
      <dgm:prSet loTypeId="urn:microsoft.com/office/officeart/2005/8/layout/equation1" loCatId="process" qsTypeId="urn:microsoft.com/office/officeart/2005/8/quickstyle/simple1" qsCatId="simple" csTypeId="urn:microsoft.com/office/officeart/2005/8/colors/colorful2" csCatId="colorful" phldr="1"/>
      <dgm:spPr/>
    </dgm:pt>
    <dgm:pt modelId="{E49ABCEF-DE5E-4D84-9098-B9895015A375}">
      <dgm:prSet phldrT="[Tekst]" custT="1"/>
      <dgm:spPr/>
      <dgm:t>
        <a:bodyPr/>
        <a:lstStyle/>
        <a:p>
          <a:r>
            <a:rPr lang="nl-NL" sz="2000" b="0" dirty="0" smtClean="0"/>
            <a:t>Accuraat + </a:t>
          </a:r>
          <a:r>
            <a:rPr lang="nl-NL" sz="2000" b="0" dirty="0" err="1" smtClean="0"/>
            <a:t>geautoma-tiseerd</a:t>
          </a:r>
          <a:r>
            <a:rPr lang="nl-NL" sz="2000" b="0" dirty="0" smtClean="0"/>
            <a:t> decoderen</a:t>
          </a:r>
          <a:endParaRPr lang="nl-NL" sz="2000" b="0" dirty="0"/>
        </a:p>
      </dgm:t>
    </dgm:pt>
    <dgm:pt modelId="{09E70E96-5095-4CCE-B891-16DFE75CF46D}" type="parTrans" cxnId="{7961B71A-3FDF-489C-95CC-88B80B62E857}">
      <dgm:prSet/>
      <dgm:spPr/>
      <dgm:t>
        <a:bodyPr/>
        <a:lstStyle/>
        <a:p>
          <a:endParaRPr lang="nl-NL"/>
        </a:p>
      </dgm:t>
    </dgm:pt>
    <dgm:pt modelId="{189CAEDC-C4FB-4F32-93F9-EBDEC8B0BEB4}" type="sibTrans" cxnId="{7961B71A-3FDF-489C-95CC-88B80B62E857}">
      <dgm:prSet/>
      <dgm:spPr/>
      <dgm:t>
        <a:bodyPr/>
        <a:lstStyle/>
        <a:p>
          <a:endParaRPr lang="nl-NL"/>
        </a:p>
      </dgm:t>
    </dgm:pt>
    <dgm:pt modelId="{0356321F-3CCE-4A3D-86EC-87734B240F85}">
      <dgm:prSet phldrT="[Tekst]"/>
      <dgm:spPr/>
      <dgm:t>
        <a:bodyPr/>
        <a:lstStyle/>
        <a:p>
          <a:r>
            <a:rPr lang="nl-NL" dirty="0" smtClean="0"/>
            <a:t>Lezen mét expressie</a:t>
          </a:r>
          <a:endParaRPr lang="nl-NL" dirty="0"/>
        </a:p>
      </dgm:t>
    </dgm:pt>
    <dgm:pt modelId="{893E904C-F7CE-456D-8048-5BAD465E3BEE}" type="parTrans" cxnId="{E1FAF9E8-01A5-4141-B465-A7D346E25CCC}">
      <dgm:prSet/>
      <dgm:spPr/>
      <dgm:t>
        <a:bodyPr/>
        <a:lstStyle/>
        <a:p>
          <a:endParaRPr lang="nl-NL"/>
        </a:p>
      </dgm:t>
    </dgm:pt>
    <dgm:pt modelId="{984A5D38-FFCA-48ED-84EB-AD43B11226AE}" type="sibTrans" cxnId="{E1FAF9E8-01A5-4141-B465-A7D346E25CCC}">
      <dgm:prSet/>
      <dgm:spPr/>
      <dgm:t>
        <a:bodyPr/>
        <a:lstStyle/>
        <a:p>
          <a:endParaRPr lang="nl-NL"/>
        </a:p>
      </dgm:t>
    </dgm:pt>
    <dgm:pt modelId="{C96C213D-AA27-4CAB-8CB6-9D1CC7628CF3}">
      <dgm:prSet phldrT="[Tekst]"/>
      <dgm:spPr/>
      <dgm:t>
        <a:bodyPr/>
        <a:lstStyle/>
        <a:p>
          <a:r>
            <a:rPr lang="nl-NL" b="1" dirty="0" smtClean="0"/>
            <a:t>Vloeiend voortgezet lezen</a:t>
          </a:r>
          <a:endParaRPr lang="nl-NL" b="1" dirty="0"/>
        </a:p>
      </dgm:t>
    </dgm:pt>
    <dgm:pt modelId="{7E82C39A-7787-410F-B23F-4473A0E93079}" type="parTrans" cxnId="{AC5C0152-DA7B-41AB-8134-E61D5EFD80C2}">
      <dgm:prSet/>
      <dgm:spPr/>
      <dgm:t>
        <a:bodyPr/>
        <a:lstStyle/>
        <a:p>
          <a:endParaRPr lang="nl-NL"/>
        </a:p>
      </dgm:t>
    </dgm:pt>
    <dgm:pt modelId="{BF184AFC-F5EE-4F0A-BC1F-B85FFCE75934}" type="sibTrans" cxnId="{AC5C0152-DA7B-41AB-8134-E61D5EFD80C2}">
      <dgm:prSet/>
      <dgm:spPr/>
      <dgm:t>
        <a:bodyPr/>
        <a:lstStyle/>
        <a:p>
          <a:endParaRPr lang="nl-NL"/>
        </a:p>
      </dgm:t>
    </dgm:pt>
    <dgm:pt modelId="{5D1BF34B-4E35-4775-BB69-45D5B8CDA44E}" type="pres">
      <dgm:prSet presAssocID="{419D1146-DF0C-4BCD-9CE3-7C404599D95E}" presName="linearFlow" presStyleCnt="0">
        <dgm:presLayoutVars>
          <dgm:dir/>
          <dgm:resizeHandles val="exact"/>
        </dgm:presLayoutVars>
      </dgm:prSet>
      <dgm:spPr/>
    </dgm:pt>
    <dgm:pt modelId="{66D42A2A-6960-42F9-9643-ED48C23B0819}" type="pres">
      <dgm:prSet presAssocID="{E49ABCEF-DE5E-4D84-9098-B9895015A375}" presName="node" presStyleLbl="node1" presStyleIdx="0" presStyleCnt="3" custScaleX="2000000" custScaleY="2000000">
        <dgm:presLayoutVars>
          <dgm:bulletEnabled val="1"/>
        </dgm:presLayoutVars>
      </dgm:prSet>
      <dgm:spPr/>
      <dgm:t>
        <a:bodyPr/>
        <a:lstStyle/>
        <a:p>
          <a:endParaRPr lang="nl-NL"/>
        </a:p>
      </dgm:t>
    </dgm:pt>
    <dgm:pt modelId="{96AFE8D6-EE96-431C-BA44-2E37A5CEAD33}" type="pres">
      <dgm:prSet presAssocID="{189CAEDC-C4FB-4F32-93F9-EBDEC8B0BEB4}" presName="spacerL" presStyleCnt="0"/>
      <dgm:spPr/>
    </dgm:pt>
    <dgm:pt modelId="{B46AB6D2-6057-4C7C-84ED-A4D27371581A}" type="pres">
      <dgm:prSet presAssocID="{189CAEDC-C4FB-4F32-93F9-EBDEC8B0BEB4}" presName="sibTrans" presStyleLbl="sibTrans2D1" presStyleIdx="0" presStyleCnt="2" custScaleX="1820743" custScaleY="2000000"/>
      <dgm:spPr/>
      <dgm:t>
        <a:bodyPr/>
        <a:lstStyle/>
        <a:p>
          <a:endParaRPr lang="nl-NL"/>
        </a:p>
      </dgm:t>
    </dgm:pt>
    <dgm:pt modelId="{D25D147F-3034-46E5-947E-7FDB3663ED2C}" type="pres">
      <dgm:prSet presAssocID="{189CAEDC-C4FB-4F32-93F9-EBDEC8B0BEB4}" presName="spacerR" presStyleCnt="0"/>
      <dgm:spPr/>
    </dgm:pt>
    <dgm:pt modelId="{D21324A6-5F93-48A3-9388-889CE9CBD9F7}" type="pres">
      <dgm:prSet presAssocID="{0356321F-3CCE-4A3D-86EC-87734B240F85}" presName="node" presStyleLbl="node1" presStyleIdx="1" presStyleCnt="3" custScaleX="2000000" custScaleY="2000000">
        <dgm:presLayoutVars>
          <dgm:bulletEnabled val="1"/>
        </dgm:presLayoutVars>
      </dgm:prSet>
      <dgm:spPr/>
      <dgm:t>
        <a:bodyPr/>
        <a:lstStyle/>
        <a:p>
          <a:endParaRPr lang="nl-NL"/>
        </a:p>
      </dgm:t>
    </dgm:pt>
    <dgm:pt modelId="{B063B1EA-37A8-4376-8806-F1E3BD7096E2}" type="pres">
      <dgm:prSet presAssocID="{984A5D38-FFCA-48ED-84EB-AD43B11226AE}" presName="spacerL" presStyleCnt="0"/>
      <dgm:spPr/>
    </dgm:pt>
    <dgm:pt modelId="{ED861978-09A6-4779-A61A-A803102C25AA}" type="pres">
      <dgm:prSet presAssocID="{984A5D38-FFCA-48ED-84EB-AD43B11226AE}" presName="sibTrans" presStyleLbl="sibTrans2D1" presStyleIdx="1" presStyleCnt="2" custScaleX="2000000" custScaleY="2000000"/>
      <dgm:spPr/>
      <dgm:t>
        <a:bodyPr/>
        <a:lstStyle/>
        <a:p>
          <a:endParaRPr lang="nl-NL"/>
        </a:p>
      </dgm:t>
    </dgm:pt>
    <dgm:pt modelId="{8973CA22-C11A-4D46-9876-A017A49672C0}" type="pres">
      <dgm:prSet presAssocID="{984A5D38-FFCA-48ED-84EB-AD43B11226AE}" presName="spacerR" presStyleCnt="0"/>
      <dgm:spPr/>
    </dgm:pt>
    <dgm:pt modelId="{52AC7489-DFF4-4041-BF0B-F1D56D51D2F2}" type="pres">
      <dgm:prSet presAssocID="{C96C213D-AA27-4CAB-8CB6-9D1CC7628CF3}" presName="node" presStyleLbl="node1" presStyleIdx="2" presStyleCnt="3" custScaleX="2000000" custScaleY="2000000">
        <dgm:presLayoutVars>
          <dgm:bulletEnabled val="1"/>
        </dgm:presLayoutVars>
      </dgm:prSet>
      <dgm:spPr/>
      <dgm:t>
        <a:bodyPr/>
        <a:lstStyle/>
        <a:p>
          <a:endParaRPr lang="nl-NL"/>
        </a:p>
      </dgm:t>
    </dgm:pt>
  </dgm:ptLst>
  <dgm:cxnLst>
    <dgm:cxn modelId="{F29DE689-A2A5-449F-81DB-406D6F69272F}" type="presOf" srcId="{189CAEDC-C4FB-4F32-93F9-EBDEC8B0BEB4}" destId="{B46AB6D2-6057-4C7C-84ED-A4D27371581A}" srcOrd="0" destOrd="0" presId="urn:microsoft.com/office/officeart/2005/8/layout/equation1"/>
    <dgm:cxn modelId="{AEA5C73F-BC30-4618-9AB5-C1BAAFA8DB44}" type="presOf" srcId="{C96C213D-AA27-4CAB-8CB6-9D1CC7628CF3}" destId="{52AC7489-DFF4-4041-BF0B-F1D56D51D2F2}" srcOrd="0" destOrd="0" presId="urn:microsoft.com/office/officeart/2005/8/layout/equation1"/>
    <dgm:cxn modelId="{E1FAF9E8-01A5-4141-B465-A7D346E25CCC}" srcId="{419D1146-DF0C-4BCD-9CE3-7C404599D95E}" destId="{0356321F-3CCE-4A3D-86EC-87734B240F85}" srcOrd="1" destOrd="0" parTransId="{893E904C-F7CE-456D-8048-5BAD465E3BEE}" sibTransId="{984A5D38-FFCA-48ED-84EB-AD43B11226AE}"/>
    <dgm:cxn modelId="{AC5C0152-DA7B-41AB-8134-E61D5EFD80C2}" srcId="{419D1146-DF0C-4BCD-9CE3-7C404599D95E}" destId="{C96C213D-AA27-4CAB-8CB6-9D1CC7628CF3}" srcOrd="2" destOrd="0" parTransId="{7E82C39A-7787-410F-B23F-4473A0E93079}" sibTransId="{BF184AFC-F5EE-4F0A-BC1F-B85FFCE75934}"/>
    <dgm:cxn modelId="{F9CA1C92-0296-47C7-B449-C5161AC944BB}" type="presOf" srcId="{E49ABCEF-DE5E-4D84-9098-B9895015A375}" destId="{66D42A2A-6960-42F9-9643-ED48C23B0819}" srcOrd="0" destOrd="0" presId="urn:microsoft.com/office/officeart/2005/8/layout/equation1"/>
    <dgm:cxn modelId="{7961B71A-3FDF-489C-95CC-88B80B62E857}" srcId="{419D1146-DF0C-4BCD-9CE3-7C404599D95E}" destId="{E49ABCEF-DE5E-4D84-9098-B9895015A375}" srcOrd="0" destOrd="0" parTransId="{09E70E96-5095-4CCE-B891-16DFE75CF46D}" sibTransId="{189CAEDC-C4FB-4F32-93F9-EBDEC8B0BEB4}"/>
    <dgm:cxn modelId="{2A5B68A4-5420-4AF7-A0E9-A4521A175551}" type="presOf" srcId="{984A5D38-FFCA-48ED-84EB-AD43B11226AE}" destId="{ED861978-09A6-4779-A61A-A803102C25AA}" srcOrd="0" destOrd="0" presId="urn:microsoft.com/office/officeart/2005/8/layout/equation1"/>
    <dgm:cxn modelId="{5CA214A4-EBF8-494B-B4AC-260599761270}" type="presOf" srcId="{419D1146-DF0C-4BCD-9CE3-7C404599D95E}" destId="{5D1BF34B-4E35-4775-BB69-45D5B8CDA44E}" srcOrd="0" destOrd="0" presId="urn:microsoft.com/office/officeart/2005/8/layout/equation1"/>
    <dgm:cxn modelId="{38D7C66F-EEEC-4AB9-80F2-0CF66AF6D4A9}" type="presOf" srcId="{0356321F-3CCE-4A3D-86EC-87734B240F85}" destId="{D21324A6-5F93-48A3-9388-889CE9CBD9F7}" srcOrd="0" destOrd="0" presId="urn:microsoft.com/office/officeart/2005/8/layout/equation1"/>
    <dgm:cxn modelId="{1724B3EF-A0D3-4B9C-B599-6AAF89ED4337}" type="presParOf" srcId="{5D1BF34B-4E35-4775-BB69-45D5B8CDA44E}" destId="{66D42A2A-6960-42F9-9643-ED48C23B0819}" srcOrd="0" destOrd="0" presId="urn:microsoft.com/office/officeart/2005/8/layout/equation1"/>
    <dgm:cxn modelId="{91A97C71-0E0A-4F46-8A2D-AEA33AD31313}" type="presParOf" srcId="{5D1BF34B-4E35-4775-BB69-45D5B8CDA44E}" destId="{96AFE8D6-EE96-431C-BA44-2E37A5CEAD33}" srcOrd="1" destOrd="0" presId="urn:microsoft.com/office/officeart/2005/8/layout/equation1"/>
    <dgm:cxn modelId="{A0DAC68A-3EAF-4F7F-A40C-CAB695CFF8BB}" type="presParOf" srcId="{5D1BF34B-4E35-4775-BB69-45D5B8CDA44E}" destId="{B46AB6D2-6057-4C7C-84ED-A4D27371581A}" srcOrd="2" destOrd="0" presId="urn:microsoft.com/office/officeart/2005/8/layout/equation1"/>
    <dgm:cxn modelId="{69827825-1CCF-404B-A334-898FBC8063C4}" type="presParOf" srcId="{5D1BF34B-4E35-4775-BB69-45D5B8CDA44E}" destId="{D25D147F-3034-46E5-947E-7FDB3663ED2C}" srcOrd="3" destOrd="0" presId="urn:microsoft.com/office/officeart/2005/8/layout/equation1"/>
    <dgm:cxn modelId="{B6786492-B9B1-4005-A4AC-B8754C1270D9}" type="presParOf" srcId="{5D1BF34B-4E35-4775-BB69-45D5B8CDA44E}" destId="{D21324A6-5F93-48A3-9388-889CE9CBD9F7}" srcOrd="4" destOrd="0" presId="urn:microsoft.com/office/officeart/2005/8/layout/equation1"/>
    <dgm:cxn modelId="{ECE318CE-C74C-434B-BB7C-01F18B60FE5F}" type="presParOf" srcId="{5D1BF34B-4E35-4775-BB69-45D5B8CDA44E}" destId="{B063B1EA-37A8-4376-8806-F1E3BD7096E2}" srcOrd="5" destOrd="0" presId="urn:microsoft.com/office/officeart/2005/8/layout/equation1"/>
    <dgm:cxn modelId="{9B70FB2F-F667-4185-BC04-738263840CE9}" type="presParOf" srcId="{5D1BF34B-4E35-4775-BB69-45D5B8CDA44E}" destId="{ED861978-09A6-4779-A61A-A803102C25AA}" srcOrd="6" destOrd="0" presId="urn:microsoft.com/office/officeart/2005/8/layout/equation1"/>
    <dgm:cxn modelId="{1C51FA6E-B5A3-46F1-8B17-BBC71C93ED7C}" type="presParOf" srcId="{5D1BF34B-4E35-4775-BB69-45D5B8CDA44E}" destId="{8973CA22-C11A-4D46-9876-A017A49672C0}" srcOrd="7" destOrd="0" presId="urn:microsoft.com/office/officeart/2005/8/layout/equation1"/>
    <dgm:cxn modelId="{CA274046-5A39-4E15-927D-828B6BF2752F}" type="presParOf" srcId="{5D1BF34B-4E35-4775-BB69-45D5B8CDA44E}" destId="{52AC7489-DFF4-4041-BF0B-F1D56D51D2F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CFCF5-1A3C-4677-B814-F70AC18C8197}" type="doc">
      <dgm:prSet loTypeId="urn:microsoft.com/office/officeart/2005/8/layout/pyramid3" loCatId="pyramid" qsTypeId="urn:microsoft.com/office/officeart/2005/8/quickstyle/simple1" qsCatId="simple" csTypeId="urn:microsoft.com/office/officeart/2005/8/colors/accent3_5" csCatId="accent3" phldr="1"/>
      <dgm:spPr/>
    </dgm:pt>
    <dgm:pt modelId="{87BD993E-5901-4593-905E-453C2ECFE19F}">
      <dgm:prSet phldrT="[Tekst]"/>
      <dgm:spPr/>
      <dgm:t>
        <a:bodyPr/>
        <a:lstStyle/>
        <a:p>
          <a:r>
            <a:rPr lang="nl-NL" b="1" dirty="0" smtClean="0"/>
            <a:t>Laag 1</a:t>
          </a:r>
        </a:p>
        <a:p>
          <a:r>
            <a:rPr lang="nl-NL" dirty="0" smtClean="0"/>
            <a:t>Basisaanpak voor alle </a:t>
          </a:r>
          <a:r>
            <a:rPr lang="nl-NL" dirty="0" err="1" smtClean="0"/>
            <a:t>lln</a:t>
          </a:r>
          <a:r>
            <a:rPr lang="nl-NL" dirty="0" smtClean="0"/>
            <a:t>	</a:t>
          </a:r>
          <a:endParaRPr lang="nl-NL" dirty="0"/>
        </a:p>
      </dgm:t>
    </dgm:pt>
    <dgm:pt modelId="{587AE6E0-760D-41D5-9B29-6D00C86D8CD6}" type="parTrans" cxnId="{E037A044-0C74-48DE-BFF2-D3C75D7F4C7E}">
      <dgm:prSet/>
      <dgm:spPr/>
      <dgm:t>
        <a:bodyPr/>
        <a:lstStyle/>
        <a:p>
          <a:endParaRPr lang="nl-NL"/>
        </a:p>
      </dgm:t>
    </dgm:pt>
    <dgm:pt modelId="{433A4B25-E193-40DE-8621-07BAB54CB95A}" type="sibTrans" cxnId="{E037A044-0C74-48DE-BFF2-D3C75D7F4C7E}">
      <dgm:prSet/>
      <dgm:spPr/>
      <dgm:t>
        <a:bodyPr/>
        <a:lstStyle/>
        <a:p>
          <a:endParaRPr lang="nl-NL"/>
        </a:p>
      </dgm:t>
    </dgm:pt>
    <dgm:pt modelId="{7776F70E-B5C2-41D7-A971-C117BA9C9B53}">
      <dgm:prSet phldrT="[Tekst]"/>
      <dgm:spPr/>
      <dgm:t>
        <a:bodyPr/>
        <a:lstStyle/>
        <a:p>
          <a:r>
            <a:rPr lang="nl-NL" b="1" dirty="0" smtClean="0"/>
            <a:t>Laag 2</a:t>
          </a:r>
        </a:p>
        <a:p>
          <a:r>
            <a:rPr lang="nl-NL" dirty="0" smtClean="0"/>
            <a:t>20-30% van </a:t>
          </a:r>
          <a:r>
            <a:rPr lang="nl-NL" dirty="0" err="1" smtClean="0"/>
            <a:t>lln</a:t>
          </a:r>
          <a:endParaRPr lang="nl-NL" dirty="0"/>
        </a:p>
      </dgm:t>
    </dgm:pt>
    <dgm:pt modelId="{45AE7138-9EB3-4CEF-B780-ACF62C764CBC}" type="parTrans" cxnId="{B8022236-C5DF-447E-8DAC-972D674EEAF2}">
      <dgm:prSet/>
      <dgm:spPr/>
      <dgm:t>
        <a:bodyPr/>
        <a:lstStyle/>
        <a:p>
          <a:endParaRPr lang="nl-NL"/>
        </a:p>
      </dgm:t>
    </dgm:pt>
    <dgm:pt modelId="{620DB959-E1A6-40FC-A53C-3CDCA9CAAB64}" type="sibTrans" cxnId="{B8022236-C5DF-447E-8DAC-972D674EEAF2}">
      <dgm:prSet/>
      <dgm:spPr/>
      <dgm:t>
        <a:bodyPr/>
        <a:lstStyle/>
        <a:p>
          <a:endParaRPr lang="nl-NL"/>
        </a:p>
      </dgm:t>
    </dgm:pt>
    <dgm:pt modelId="{18C4EF66-DB92-4413-9B9F-DFDF6C599C00}">
      <dgm:prSet phldrT="[Tekst]"/>
      <dgm:spPr/>
      <dgm:t>
        <a:bodyPr/>
        <a:lstStyle/>
        <a:p>
          <a:r>
            <a:rPr lang="nl-NL" b="1" dirty="0" smtClean="0"/>
            <a:t>Laag 3</a:t>
          </a:r>
        </a:p>
        <a:p>
          <a:r>
            <a:rPr lang="nl-NL" dirty="0" smtClean="0"/>
            <a:t>3-5% van </a:t>
          </a:r>
          <a:r>
            <a:rPr lang="nl-NL" dirty="0" err="1" smtClean="0"/>
            <a:t>lln</a:t>
          </a:r>
          <a:endParaRPr lang="nl-NL" dirty="0"/>
        </a:p>
      </dgm:t>
    </dgm:pt>
    <dgm:pt modelId="{E8C96DEE-F1B2-4128-B89E-1B6F584EC177}" type="parTrans" cxnId="{6E49FF13-99EA-4E8C-B991-83E63C50E768}">
      <dgm:prSet/>
      <dgm:spPr/>
      <dgm:t>
        <a:bodyPr/>
        <a:lstStyle/>
        <a:p>
          <a:endParaRPr lang="nl-NL"/>
        </a:p>
      </dgm:t>
    </dgm:pt>
    <dgm:pt modelId="{AD0CE558-0BCB-47DF-9300-7559F63A4671}" type="sibTrans" cxnId="{6E49FF13-99EA-4E8C-B991-83E63C50E768}">
      <dgm:prSet/>
      <dgm:spPr/>
      <dgm:t>
        <a:bodyPr/>
        <a:lstStyle/>
        <a:p>
          <a:endParaRPr lang="nl-NL"/>
        </a:p>
      </dgm:t>
    </dgm:pt>
    <dgm:pt modelId="{DDDB68F8-144B-43DF-968C-52EE9142E41C}" type="pres">
      <dgm:prSet presAssocID="{2F5CFCF5-1A3C-4677-B814-F70AC18C8197}" presName="Name0" presStyleCnt="0">
        <dgm:presLayoutVars>
          <dgm:dir/>
          <dgm:animLvl val="lvl"/>
          <dgm:resizeHandles val="exact"/>
        </dgm:presLayoutVars>
      </dgm:prSet>
      <dgm:spPr/>
    </dgm:pt>
    <dgm:pt modelId="{F2F90BFE-55CA-4D88-BABA-FBEC564E8805}" type="pres">
      <dgm:prSet presAssocID="{87BD993E-5901-4593-905E-453C2ECFE19F}" presName="Name8" presStyleCnt="0"/>
      <dgm:spPr/>
    </dgm:pt>
    <dgm:pt modelId="{4BFA4704-33CA-45A1-88BC-7BBE214B8188}" type="pres">
      <dgm:prSet presAssocID="{87BD993E-5901-4593-905E-453C2ECFE19F}" presName="level" presStyleLbl="node1" presStyleIdx="0" presStyleCnt="3">
        <dgm:presLayoutVars>
          <dgm:chMax val="1"/>
          <dgm:bulletEnabled val="1"/>
        </dgm:presLayoutVars>
      </dgm:prSet>
      <dgm:spPr/>
      <dgm:t>
        <a:bodyPr/>
        <a:lstStyle/>
        <a:p>
          <a:endParaRPr lang="nl-NL"/>
        </a:p>
      </dgm:t>
    </dgm:pt>
    <dgm:pt modelId="{74B237B5-91BF-41F0-84D2-E48B203BC103}" type="pres">
      <dgm:prSet presAssocID="{87BD993E-5901-4593-905E-453C2ECFE19F}" presName="levelTx" presStyleLbl="revTx" presStyleIdx="0" presStyleCnt="0">
        <dgm:presLayoutVars>
          <dgm:chMax val="1"/>
          <dgm:bulletEnabled val="1"/>
        </dgm:presLayoutVars>
      </dgm:prSet>
      <dgm:spPr/>
      <dgm:t>
        <a:bodyPr/>
        <a:lstStyle/>
        <a:p>
          <a:endParaRPr lang="nl-NL"/>
        </a:p>
      </dgm:t>
    </dgm:pt>
    <dgm:pt modelId="{49C1CAB2-6227-4A8C-928B-3E664AA206DE}" type="pres">
      <dgm:prSet presAssocID="{7776F70E-B5C2-41D7-A971-C117BA9C9B53}" presName="Name8" presStyleCnt="0"/>
      <dgm:spPr/>
    </dgm:pt>
    <dgm:pt modelId="{52A0A5A9-7980-4E91-AE31-2F1E5269674E}" type="pres">
      <dgm:prSet presAssocID="{7776F70E-B5C2-41D7-A971-C117BA9C9B53}" presName="level" presStyleLbl="node1" presStyleIdx="1" presStyleCnt="3" custScaleX="112595">
        <dgm:presLayoutVars>
          <dgm:chMax val="1"/>
          <dgm:bulletEnabled val="1"/>
        </dgm:presLayoutVars>
      </dgm:prSet>
      <dgm:spPr/>
      <dgm:t>
        <a:bodyPr/>
        <a:lstStyle/>
        <a:p>
          <a:endParaRPr lang="nl-NL"/>
        </a:p>
      </dgm:t>
    </dgm:pt>
    <dgm:pt modelId="{73D7F2B7-9408-4D68-8AE5-E8A691F55C40}" type="pres">
      <dgm:prSet presAssocID="{7776F70E-B5C2-41D7-A971-C117BA9C9B53}" presName="levelTx" presStyleLbl="revTx" presStyleIdx="0" presStyleCnt="0">
        <dgm:presLayoutVars>
          <dgm:chMax val="1"/>
          <dgm:bulletEnabled val="1"/>
        </dgm:presLayoutVars>
      </dgm:prSet>
      <dgm:spPr/>
      <dgm:t>
        <a:bodyPr/>
        <a:lstStyle/>
        <a:p>
          <a:endParaRPr lang="nl-NL"/>
        </a:p>
      </dgm:t>
    </dgm:pt>
    <dgm:pt modelId="{F050CBE4-4B1F-4570-B969-982A75EC7813}" type="pres">
      <dgm:prSet presAssocID="{18C4EF66-DB92-4413-9B9F-DFDF6C599C00}" presName="Name8" presStyleCnt="0"/>
      <dgm:spPr/>
    </dgm:pt>
    <dgm:pt modelId="{4A1A608A-5423-49A1-92BC-AAE8A982F8F4}" type="pres">
      <dgm:prSet presAssocID="{18C4EF66-DB92-4413-9B9F-DFDF6C599C00}" presName="level" presStyleLbl="node1" presStyleIdx="2" presStyleCnt="3" custScaleX="160063">
        <dgm:presLayoutVars>
          <dgm:chMax val="1"/>
          <dgm:bulletEnabled val="1"/>
        </dgm:presLayoutVars>
      </dgm:prSet>
      <dgm:spPr/>
      <dgm:t>
        <a:bodyPr/>
        <a:lstStyle/>
        <a:p>
          <a:endParaRPr lang="nl-NL"/>
        </a:p>
      </dgm:t>
    </dgm:pt>
    <dgm:pt modelId="{114548D0-DE79-43C9-B9CA-976F97F3F102}" type="pres">
      <dgm:prSet presAssocID="{18C4EF66-DB92-4413-9B9F-DFDF6C599C00}" presName="levelTx" presStyleLbl="revTx" presStyleIdx="0" presStyleCnt="0">
        <dgm:presLayoutVars>
          <dgm:chMax val="1"/>
          <dgm:bulletEnabled val="1"/>
        </dgm:presLayoutVars>
      </dgm:prSet>
      <dgm:spPr/>
      <dgm:t>
        <a:bodyPr/>
        <a:lstStyle/>
        <a:p>
          <a:endParaRPr lang="nl-NL"/>
        </a:p>
      </dgm:t>
    </dgm:pt>
  </dgm:ptLst>
  <dgm:cxnLst>
    <dgm:cxn modelId="{2F13FB10-5CA0-440E-ABCD-0155295D841E}" type="presOf" srcId="{87BD993E-5901-4593-905E-453C2ECFE19F}" destId="{74B237B5-91BF-41F0-84D2-E48B203BC103}" srcOrd="1" destOrd="0" presId="urn:microsoft.com/office/officeart/2005/8/layout/pyramid3"/>
    <dgm:cxn modelId="{39180EDC-5DF6-4AC0-9930-A04896D20DC6}" type="presOf" srcId="{18C4EF66-DB92-4413-9B9F-DFDF6C599C00}" destId="{114548D0-DE79-43C9-B9CA-976F97F3F102}" srcOrd="1" destOrd="0" presId="urn:microsoft.com/office/officeart/2005/8/layout/pyramid3"/>
    <dgm:cxn modelId="{F192EF9D-C5F7-4BD0-B3FE-7191B4CF846B}" type="presOf" srcId="{7776F70E-B5C2-41D7-A971-C117BA9C9B53}" destId="{73D7F2B7-9408-4D68-8AE5-E8A691F55C40}" srcOrd="1" destOrd="0" presId="urn:microsoft.com/office/officeart/2005/8/layout/pyramid3"/>
    <dgm:cxn modelId="{129C5B94-0874-44B3-82CC-1DD148EBC9FE}" type="presOf" srcId="{18C4EF66-DB92-4413-9B9F-DFDF6C599C00}" destId="{4A1A608A-5423-49A1-92BC-AAE8A982F8F4}" srcOrd="0" destOrd="0" presId="urn:microsoft.com/office/officeart/2005/8/layout/pyramid3"/>
    <dgm:cxn modelId="{6E49FF13-99EA-4E8C-B991-83E63C50E768}" srcId="{2F5CFCF5-1A3C-4677-B814-F70AC18C8197}" destId="{18C4EF66-DB92-4413-9B9F-DFDF6C599C00}" srcOrd="2" destOrd="0" parTransId="{E8C96DEE-F1B2-4128-B89E-1B6F584EC177}" sibTransId="{AD0CE558-0BCB-47DF-9300-7559F63A4671}"/>
    <dgm:cxn modelId="{9A304FA1-1A3F-4D95-BABC-DDBAB3AEE249}" type="presOf" srcId="{2F5CFCF5-1A3C-4677-B814-F70AC18C8197}" destId="{DDDB68F8-144B-43DF-968C-52EE9142E41C}" srcOrd="0" destOrd="0" presId="urn:microsoft.com/office/officeart/2005/8/layout/pyramid3"/>
    <dgm:cxn modelId="{5323E6E2-6191-4E5F-B212-7232949A87D8}" type="presOf" srcId="{7776F70E-B5C2-41D7-A971-C117BA9C9B53}" destId="{52A0A5A9-7980-4E91-AE31-2F1E5269674E}" srcOrd="0" destOrd="0" presId="urn:microsoft.com/office/officeart/2005/8/layout/pyramid3"/>
    <dgm:cxn modelId="{B8022236-C5DF-447E-8DAC-972D674EEAF2}" srcId="{2F5CFCF5-1A3C-4677-B814-F70AC18C8197}" destId="{7776F70E-B5C2-41D7-A971-C117BA9C9B53}" srcOrd="1" destOrd="0" parTransId="{45AE7138-9EB3-4CEF-B780-ACF62C764CBC}" sibTransId="{620DB959-E1A6-40FC-A53C-3CDCA9CAAB64}"/>
    <dgm:cxn modelId="{E037A044-0C74-48DE-BFF2-D3C75D7F4C7E}" srcId="{2F5CFCF5-1A3C-4677-B814-F70AC18C8197}" destId="{87BD993E-5901-4593-905E-453C2ECFE19F}" srcOrd="0" destOrd="0" parTransId="{587AE6E0-760D-41D5-9B29-6D00C86D8CD6}" sibTransId="{433A4B25-E193-40DE-8621-07BAB54CB95A}"/>
    <dgm:cxn modelId="{83135ADB-FE51-42B7-BEAC-B79DDD4759E2}" type="presOf" srcId="{87BD993E-5901-4593-905E-453C2ECFE19F}" destId="{4BFA4704-33CA-45A1-88BC-7BBE214B8188}" srcOrd="0" destOrd="0" presId="urn:microsoft.com/office/officeart/2005/8/layout/pyramid3"/>
    <dgm:cxn modelId="{89FA75F3-2D8D-4056-9B96-FFD9809AF5D0}" type="presParOf" srcId="{DDDB68F8-144B-43DF-968C-52EE9142E41C}" destId="{F2F90BFE-55CA-4D88-BABA-FBEC564E8805}" srcOrd="0" destOrd="0" presId="urn:microsoft.com/office/officeart/2005/8/layout/pyramid3"/>
    <dgm:cxn modelId="{4F98618F-A37C-4212-909B-24034C1DCCA2}" type="presParOf" srcId="{F2F90BFE-55CA-4D88-BABA-FBEC564E8805}" destId="{4BFA4704-33CA-45A1-88BC-7BBE214B8188}" srcOrd="0" destOrd="0" presId="urn:microsoft.com/office/officeart/2005/8/layout/pyramid3"/>
    <dgm:cxn modelId="{B9E87817-B127-47F6-86BF-F200B6ACFE03}" type="presParOf" srcId="{F2F90BFE-55CA-4D88-BABA-FBEC564E8805}" destId="{74B237B5-91BF-41F0-84D2-E48B203BC103}" srcOrd="1" destOrd="0" presId="urn:microsoft.com/office/officeart/2005/8/layout/pyramid3"/>
    <dgm:cxn modelId="{E4A27906-62FF-47E7-ACAE-AE016740EE3F}" type="presParOf" srcId="{DDDB68F8-144B-43DF-968C-52EE9142E41C}" destId="{49C1CAB2-6227-4A8C-928B-3E664AA206DE}" srcOrd="1" destOrd="0" presId="urn:microsoft.com/office/officeart/2005/8/layout/pyramid3"/>
    <dgm:cxn modelId="{0D02EB69-4E52-463F-9723-76CEB6B87E76}" type="presParOf" srcId="{49C1CAB2-6227-4A8C-928B-3E664AA206DE}" destId="{52A0A5A9-7980-4E91-AE31-2F1E5269674E}" srcOrd="0" destOrd="0" presId="urn:microsoft.com/office/officeart/2005/8/layout/pyramid3"/>
    <dgm:cxn modelId="{E0EA9839-03B0-4E32-8882-521DACECE7A5}" type="presParOf" srcId="{49C1CAB2-6227-4A8C-928B-3E664AA206DE}" destId="{73D7F2B7-9408-4D68-8AE5-E8A691F55C40}" srcOrd="1" destOrd="0" presId="urn:microsoft.com/office/officeart/2005/8/layout/pyramid3"/>
    <dgm:cxn modelId="{D37B63FA-21F3-4474-B6EC-FE6E0A44111A}" type="presParOf" srcId="{DDDB68F8-144B-43DF-968C-52EE9142E41C}" destId="{F050CBE4-4B1F-4570-B969-982A75EC7813}" srcOrd="2" destOrd="0" presId="urn:microsoft.com/office/officeart/2005/8/layout/pyramid3"/>
    <dgm:cxn modelId="{B220CBFA-6E8C-4F57-B450-32AE0553B646}" type="presParOf" srcId="{F050CBE4-4B1F-4570-B969-982A75EC7813}" destId="{4A1A608A-5423-49A1-92BC-AAE8A982F8F4}" srcOrd="0" destOrd="0" presId="urn:microsoft.com/office/officeart/2005/8/layout/pyramid3"/>
    <dgm:cxn modelId="{5ACA3FC6-F95D-4D37-98C1-B50ADB844B44}" type="presParOf" srcId="{F050CBE4-4B1F-4570-B969-982A75EC7813}" destId="{114548D0-DE79-43C9-B9CA-976F97F3F10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CFCF5-1A3C-4677-B814-F70AC18C8197}" type="doc">
      <dgm:prSet loTypeId="urn:microsoft.com/office/officeart/2005/8/layout/pyramid3" loCatId="pyramid" qsTypeId="urn:microsoft.com/office/officeart/2005/8/quickstyle/simple1" qsCatId="simple" csTypeId="urn:microsoft.com/office/officeart/2005/8/colors/accent3_5" csCatId="accent3" phldr="1"/>
      <dgm:spPr/>
    </dgm:pt>
    <dgm:pt modelId="{87BD993E-5901-4593-905E-453C2ECFE19F}">
      <dgm:prSet phldrT="[Tekst]"/>
      <dgm:spPr/>
      <dgm:t>
        <a:bodyPr/>
        <a:lstStyle/>
        <a:p>
          <a:r>
            <a:rPr lang="nl-NL" b="1" dirty="0" smtClean="0"/>
            <a:t>Laag 1</a:t>
          </a:r>
        </a:p>
        <a:p>
          <a:r>
            <a:rPr lang="nl-NL" dirty="0" smtClean="0"/>
            <a:t>Basisaanpak voor alle </a:t>
          </a:r>
          <a:r>
            <a:rPr lang="nl-NL" dirty="0" err="1" smtClean="0"/>
            <a:t>lln</a:t>
          </a:r>
          <a:r>
            <a:rPr lang="nl-NL" dirty="0" smtClean="0"/>
            <a:t>	</a:t>
          </a:r>
          <a:endParaRPr lang="nl-NL" dirty="0"/>
        </a:p>
      </dgm:t>
    </dgm:pt>
    <dgm:pt modelId="{587AE6E0-760D-41D5-9B29-6D00C86D8CD6}" type="parTrans" cxnId="{E037A044-0C74-48DE-BFF2-D3C75D7F4C7E}">
      <dgm:prSet/>
      <dgm:spPr/>
      <dgm:t>
        <a:bodyPr/>
        <a:lstStyle/>
        <a:p>
          <a:endParaRPr lang="nl-NL"/>
        </a:p>
      </dgm:t>
    </dgm:pt>
    <dgm:pt modelId="{433A4B25-E193-40DE-8621-07BAB54CB95A}" type="sibTrans" cxnId="{E037A044-0C74-48DE-BFF2-D3C75D7F4C7E}">
      <dgm:prSet/>
      <dgm:spPr/>
      <dgm:t>
        <a:bodyPr/>
        <a:lstStyle/>
        <a:p>
          <a:endParaRPr lang="nl-NL"/>
        </a:p>
      </dgm:t>
    </dgm:pt>
    <dgm:pt modelId="{7776F70E-B5C2-41D7-A971-C117BA9C9B53}">
      <dgm:prSet phldrT="[Tekst]"/>
      <dgm:spPr/>
      <dgm:t>
        <a:bodyPr/>
        <a:lstStyle/>
        <a:p>
          <a:r>
            <a:rPr lang="nl-NL" b="1" dirty="0" smtClean="0"/>
            <a:t>Laag 2</a:t>
          </a:r>
        </a:p>
        <a:p>
          <a:r>
            <a:rPr lang="nl-NL" dirty="0" smtClean="0"/>
            <a:t>20-30% van </a:t>
          </a:r>
          <a:r>
            <a:rPr lang="nl-NL" dirty="0" err="1" smtClean="0"/>
            <a:t>lln</a:t>
          </a:r>
          <a:endParaRPr lang="nl-NL" dirty="0"/>
        </a:p>
      </dgm:t>
    </dgm:pt>
    <dgm:pt modelId="{45AE7138-9EB3-4CEF-B780-ACF62C764CBC}" type="parTrans" cxnId="{B8022236-C5DF-447E-8DAC-972D674EEAF2}">
      <dgm:prSet/>
      <dgm:spPr/>
      <dgm:t>
        <a:bodyPr/>
        <a:lstStyle/>
        <a:p>
          <a:endParaRPr lang="nl-NL"/>
        </a:p>
      </dgm:t>
    </dgm:pt>
    <dgm:pt modelId="{620DB959-E1A6-40FC-A53C-3CDCA9CAAB64}" type="sibTrans" cxnId="{B8022236-C5DF-447E-8DAC-972D674EEAF2}">
      <dgm:prSet/>
      <dgm:spPr/>
      <dgm:t>
        <a:bodyPr/>
        <a:lstStyle/>
        <a:p>
          <a:endParaRPr lang="nl-NL"/>
        </a:p>
      </dgm:t>
    </dgm:pt>
    <dgm:pt modelId="{18C4EF66-DB92-4413-9B9F-DFDF6C599C00}">
      <dgm:prSet phldrT="[Tekst]"/>
      <dgm:spPr/>
      <dgm:t>
        <a:bodyPr/>
        <a:lstStyle/>
        <a:p>
          <a:r>
            <a:rPr lang="nl-NL" b="1" dirty="0" smtClean="0"/>
            <a:t>Laag 3</a:t>
          </a:r>
        </a:p>
        <a:p>
          <a:r>
            <a:rPr lang="nl-NL" dirty="0" smtClean="0"/>
            <a:t>3-5% van </a:t>
          </a:r>
          <a:r>
            <a:rPr lang="nl-NL" dirty="0" err="1" smtClean="0"/>
            <a:t>lln</a:t>
          </a:r>
          <a:endParaRPr lang="nl-NL" dirty="0"/>
        </a:p>
      </dgm:t>
    </dgm:pt>
    <dgm:pt modelId="{E8C96DEE-F1B2-4128-B89E-1B6F584EC177}" type="parTrans" cxnId="{6E49FF13-99EA-4E8C-B991-83E63C50E768}">
      <dgm:prSet/>
      <dgm:spPr/>
      <dgm:t>
        <a:bodyPr/>
        <a:lstStyle/>
        <a:p>
          <a:endParaRPr lang="nl-NL"/>
        </a:p>
      </dgm:t>
    </dgm:pt>
    <dgm:pt modelId="{AD0CE558-0BCB-47DF-9300-7559F63A4671}" type="sibTrans" cxnId="{6E49FF13-99EA-4E8C-B991-83E63C50E768}">
      <dgm:prSet/>
      <dgm:spPr/>
      <dgm:t>
        <a:bodyPr/>
        <a:lstStyle/>
        <a:p>
          <a:endParaRPr lang="nl-NL"/>
        </a:p>
      </dgm:t>
    </dgm:pt>
    <dgm:pt modelId="{DDDB68F8-144B-43DF-968C-52EE9142E41C}" type="pres">
      <dgm:prSet presAssocID="{2F5CFCF5-1A3C-4677-B814-F70AC18C8197}" presName="Name0" presStyleCnt="0">
        <dgm:presLayoutVars>
          <dgm:dir/>
          <dgm:animLvl val="lvl"/>
          <dgm:resizeHandles val="exact"/>
        </dgm:presLayoutVars>
      </dgm:prSet>
      <dgm:spPr/>
    </dgm:pt>
    <dgm:pt modelId="{F2F90BFE-55CA-4D88-BABA-FBEC564E8805}" type="pres">
      <dgm:prSet presAssocID="{87BD993E-5901-4593-905E-453C2ECFE19F}" presName="Name8" presStyleCnt="0"/>
      <dgm:spPr/>
    </dgm:pt>
    <dgm:pt modelId="{4BFA4704-33CA-45A1-88BC-7BBE214B8188}" type="pres">
      <dgm:prSet presAssocID="{87BD993E-5901-4593-905E-453C2ECFE19F}" presName="level" presStyleLbl="node1" presStyleIdx="0" presStyleCnt="3">
        <dgm:presLayoutVars>
          <dgm:chMax val="1"/>
          <dgm:bulletEnabled val="1"/>
        </dgm:presLayoutVars>
      </dgm:prSet>
      <dgm:spPr/>
      <dgm:t>
        <a:bodyPr/>
        <a:lstStyle/>
        <a:p>
          <a:endParaRPr lang="nl-NL"/>
        </a:p>
      </dgm:t>
    </dgm:pt>
    <dgm:pt modelId="{74B237B5-91BF-41F0-84D2-E48B203BC103}" type="pres">
      <dgm:prSet presAssocID="{87BD993E-5901-4593-905E-453C2ECFE19F}" presName="levelTx" presStyleLbl="revTx" presStyleIdx="0" presStyleCnt="0">
        <dgm:presLayoutVars>
          <dgm:chMax val="1"/>
          <dgm:bulletEnabled val="1"/>
        </dgm:presLayoutVars>
      </dgm:prSet>
      <dgm:spPr/>
      <dgm:t>
        <a:bodyPr/>
        <a:lstStyle/>
        <a:p>
          <a:endParaRPr lang="nl-NL"/>
        </a:p>
      </dgm:t>
    </dgm:pt>
    <dgm:pt modelId="{49C1CAB2-6227-4A8C-928B-3E664AA206DE}" type="pres">
      <dgm:prSet presAssocID="{7776F70E-B5C2-41D7-A971-C117BA9C9B53}" presName="Name8" presStyleCnt="0"/>
      <dgm:spPr/>
    </dgm:pt>
    <dgm:pt modelId="{52A0A5A9-7980-4E91-AE31-2F1E5269674E}" type="pres">
      <dgm:prSet presAssocID="{7776F70E-B5C2-41D7-A971-C117BA9C9B53}" presName="level" presStyleLbl="node1" presStyleIdx="1" presStyleCnt="3" custScaleX="112595">
        <dgm:presLayoutVars>
          <dgm:chMax val="1"/>
          <dgm:bulletEnabled val="1"/>
        </dgm:presLayoutVars>
      </dgm:prSet>
      <dgm:spPr/>
      <dgm:t>
        <a:bodyPr/>
        <a:lstStyle/>
        <a:p>
          <a:endParaRPr lang="nl-NL"/>
        </a:p>
      </dgm:t>
    </dgm:pt>
    <dgm:pt modelId="{73D7F2B7-9408-4D68-8AE5-E8A691F55C40}" type="pres">
      <dgm:prSet presAssocID="{7776F70E-B5C2-41D7-A971-C117BA9C9B53}" presName="levelTx" presStyleLbl="revTx" presStyleIdx="0" presStyleCnt="0">
        <dgm:presLayoutVars>
          <dgm:chMax val="1"/>
          <dgm:bulletEnabled val="1"/>
        </dgm:presLayoutVars>
      </dgm:prSet>
      <dgm:spPr/>
      <dgm:t>
        <a:bodyPr/>
        <a:lstStyle/>
        <a:p>
          <a:endParaRPr lang="nl-NL"/>
        </a:p>
      </dgm:t>
    </dgm:pt>
    <dgm:pt modelId="{F050CBE4-4B1F-4570-B969-982A75EC7813}" type="pres">
      <dgm:prSet presAssocID="{18C4EF66-DB92-4413-9B9F-DFDF6C599C00}" presName="Name8" presStyleCnt="0"/>
      <dgm:spPr/>
    </dgm:pt>
    <dgm:pt modelId="{4A1A608A-5423-49A1-92BC-AAE8A982F8F4}" type="pres">
      <dgm:prSet presAssocID="{18C4EF66-DB92-4413-9B9F-DFDF6C599C00}" presName="level" presStyleLbl="node1" presStyleIdx="2" presStyleCnt="3" custScaleX="160063">
        <dgm:presLayoutVars>
          <dgm:chMax val="1"/>
          <dgm:bulletEnabled val="1"/>
        </dgm:presLayoutVars>
      </dgm:prSet>
      <dgm:spPr/>
      <dgm:t>
        <a:bodyPr/>
        <a:lstStyle/>
        <a:p>
          <a:endParaRPr lang="nl-NL"/>
        </a:p>
      </dgm:t>
    </dgm:pt>
    <dgm:pt modelId="{114548D0-DE79-43C9-B9CA-976F97F3F102}" type="pres">
      <dgm:prSet presAssocID="{18C4EF66-DB92-4413-9B9F-DFDF6C599C00}" presName="levelTx" presStyleLbl="revTx" presStyleIdx="0" presStyleCnt="0">
        <dgm:presLayoutVars>
          <dgm:chMax val="1"/>
          <dgm:bulletEnabled val="1"/>
        </dgm:presLayoutVars>
      </dgm:prSet>
      <dgm:spPr/>
      <dgm:t>
        <a:bodyPr/>
        <a:lstStyle/>
        <a:p>
          <a:endParaRPr lang="nl-NL"/>
        </a:p>
      </dgm:t>
    </dgm:pt>
  </dgm:ptLst>
  <dgm:cxnLst>
    <dgm:cxn modelId="{2F13FB10-5CA0-440E-ABCD-0155295D841E}" type="presOf" srcId="{87BD993E-5901-4593-905E-453C2ECFE19F}" destId="{74B237B5-91BF-41F0-84D2-E48B203BC103}" srcOrd="1" destOrd="0" presId="urn:microsoft.com/office/officeart/2005/8/layout/pyramid3"/>
    <dgm:cxn modelId="{39180EDC-5DF6-4AC0-9930-A04896D20DC6}" type="presOf" srcId="{18C4EF66-DB92-4413-9B9F-DFDF6C599C00}" destId="{114548D0-DE79-43C9-B9CA-976F97F3F102}" srcOrd="1" destOrd="0" presId="urn:microsoft.com/office/officeart/2005/8/layout/pyramid3"/>
    <dgm:cxn modelId="{F192EF9D-C5F7-4BD0-B3FE-7191B4CF846B}" type="presOf" srcId="{7776F70E-B5C2-41D7-A971-C117BA9C9B53}" destId="{73D7F2B7-9408-4D68-8AE5-E8A691F55C40}" srcOrd="1" destOrd="0" presId="urn:microsoft.com/office/officeart/2005/8/layout/pyramid3"/>
    <dgm:cxn modelId="{129C5B94-0874-44B3-82CC-1DD148EBC9FE}" type="presOf" srcId="{18C4EF66-DB92-4413-9B9F-DFDF6C599C00}" destId="{4A1A608A-5423-49A1-92BC-AAE8A982F8F4}" srcOrd="0" destOrd="0" presId="urn:microsoft.com/office/officeart/2005/8/layout/pyramid3"/>
    <dgm:cxn modelId="{6E49FF13-99EA-4E8C-B991-83E63C50E768}" srcId="{2F5CFCF5-1A3C-4677-B814-F70AC18C8197}" destId="{18C4EF66-DB92-4413-9B9F-DFDF6C599C00}" srcOrd="2" destOrd="0" parTransId="{E8C96DEE-F1B2-4128-B89E-1B6F584EC177}" sibTransId="{AD0CE558-0BCB-47DF-9300-7559F63A4671}"/>
    <dgm:cxn modelId="{9A304FA1-1A3F-4D95-BABC-DDBAB3AEE249}" type="presOf" srcId="{2F5CFCF5-1A3C-4677-B814-F70AC18C8197}" destId="{DDDB68F8-144B-43DF-968C-52EE9142E41C}" srcOrd="0" destOrd="0" presId="urn:microsoft.com/office/officeart/2005/8/layout/pyramid3"/>
    <dgm:cxn modelId="{5323E6E2-6191-4E5F-B212-7232949A87D8}" type="presOf" srcId="{7776F70E-B5C2-41D7-A971-C117BA9C9B53}" destId="{52A0A5A9-7980-4E91-AE31-2F1E5269674E}" srcOrd="0" destOrd="0" presId="urn:microsoft.com/office/officeart/2005/8/layout/pyramid3"/>
    <dgm:cxn modelId="{B8022236-C5DF-447E-8DAC-972D674EEAF2}" srcId="{2F5CFCF5-1A3C-4677-B814-F70AC18C8197}" destId="{7776F70E-B5C2-41D7-A971-C117BA9C9B53}" srcOrd="1" destOrd="0" parTransId="{45AE7138-9EB3-4CEF-B780-ACF62C764CBC}" sibTransId="{620DB959-E1A6-40FC-A53C-3CDCA9CAAB64}"/>
    <dgm:cxn modelId="{E037A044-0C74-48DE-BFF2-D3C75D7F4C7E}" srcId="{2F5CFCF5-1A3C-4677-B814-F70AC18C8197}" destId="{87BD993E-5901-4593-905E-453C2ECFE19F}" srcOrd="0" destOrd="0" parTransId="{587AE6E0-760D-41D5-9B29-6D00C86D8CD6}" sibTransId="{433A4B25-E193-40DE-8621-07BAB54CB95A}"/>
    <dgm:cxn modelId="{83135ADB-FE51-42B7-BEAC-B79DDD4759E2}" type="presOf" srcId="{87BD993E-5901-4593-905E-453C2ECFE19F}" destId="{4BFA4704-33CA-45A1-88BC-7BBE214B8188}" srcOrd="0" destOrd="0" presId="urn:microsoft.com/office/officeart/2005/8/layout/pyramid3"/>
    <dgm:cxn modelId="{89FA75F3-2D8D-4056-9B96-FFD9809AF5D0}" type="presParOf" srcId="{DDDB68F8-144B-43DF-968C-52EE9142E41C}" destId="{F2F90BFE-55CA-4D88-BABA-FBEC564E8805}" srcOrd="0" destOrd="0" presId="urn:microsoft.com/office/officeart/2005/8/layout/pyramid3"/>
    <dgm:cxn modelId="{4F98618F-A37C-4212-909B-24034C1DCCA2}" type="presParOf" srcId="{F2F90BFE-55CA-4D88-BABA-FBEC564E8805}" destId="{4BFA4704-33CA-45A1-88BC-7BBE214B8188}" srcOrd="0" destOrd="0" presId="urn:microsoft.com/office/officeart/2005/8/layout/pyramid3"/>
    <dgm:cxn modelId="{B9E87817-B127-47F6-86BF-F200B6ACFE03}" type="presParOf" srcId="{F2F90BFE-55CA-4D88-BABA-FBEC564E8805}" destId="{74B237B5-91BF-41F0-84D2-E48B203BC103}" srcOrd="1" destOrd="0" presId="urn:microsoft.com/office/officeart/2005/8/layout/pyramid3"/>
    <dgm:cxn modelId="{E4A27906-62FF-47E7-ACAE-AE016740EE3F}" type="presParOf" srcId="{DDDB68F8-144B-43DF-968C-52EE9142E41C}" destId="{49C1CAB2-6227-4A8C-928B-3E664AA206DE}" srcOrd="1" destOrd="0" presId="urn:microsoft.com/office/officeart/2005/8/layout/pyramid3"/>
    <dgm:cxn modelId="{0D02EB69-4E52-463F-9723-76CEB6B87E76}" type="presParOf" srcId="{49C1CAB2-6227-4A8C-928B-3E664AA206DE}" destId="{52A0A5A9-7980-4E91-AE31-2F1E5269674E}" srcOrd="0" destOrd="0" presId="urn:microsoft.com/office/officeart/2005/8/layout/pyramid3"/>
    <dgm:cxn modelId="{E0EA9839-03B0-4E32-8882-521DACECE7A5}" type="presParOf" srcId="{49C1CAB2-6227-4A8C-928B-3E664AA206DE}" destId="{73D7F2B7-9408-4D68-8AE5-E8A691F55C40}" srcOrd="1" destOrd="0" presId="urn:microsoft.com/office/officeart/2005/8/layout/pyramid3"/>
    <dgm:cxn modelId="{D37B63FA-21F3-4474-B6EC-FE6E0A44111A}" type="presParOf" srcId="{DDDB68F8-144B-43DF-968C-52EE9142E41C}" destId="{F050CBE4-4B1F-4570-B969-982A75EC7813}" srcOrd="2" destOrd="0" presId="urn:microsoft.com/office/officeart/2005/8/layout/pyramid3"/>
    <dgm:cxn modelId="{B220CBFA-6E8C-4F57-B450-32AE0553B646}" type="presParOf" srcId="{F050CBE4-4B1F-4570-B969-982A75EC7813}" destId="{4A1A608A-5423-49A1-92BC-AAE8A982F8F4}" srcOrd="0" destOrd="0" presId="urn:microsoft.com/office/officeart/2005/8/layout/pyramid3"/>
    <dgm:cxn modelId="{5ACA3FC6-F95D-4D37-98C1-B50ADB844B44}" type="presParOf" srcId="{F050CBE4-4B1F-4570-B969-982A75EC7813}" destId="{114548D0-DE79-43C9-B9CA-976F97F3F102}"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5CFCF5-1A3C-4677-B814-F70AC18C8197}" type="doc">
      <dgm:prSet loTypeId="urn:microsoft.com/office/officeart/2005/8/layout/pyramid3" loCatId="pyramid" qsTypeId="urn:microsoft.com/office/officeart/2005/8/quickstyle/simple1" qsCatId="simple" csTypeId="urn:microsoft.com/office/officeart/2005/8/colors/accent3_5" csCatId="accent3" phldr="1"/>
      <dgm:spPr/>
    </dgm:pt>
    <dgm:pt modelId="{87BD993E-5901-4593-905E-453C2ECFE19F}">
      <dgm:prSet phldrT="[Tekst]"/>
      <dgm:spPr/>
      <dgm:t>
        <a:bodyPr/>
        <a:lstStyle/>
        <a:p>
          <a:r>
            <a:rPr lang="nl-NL" b="1" dirty="0" smtClean="0"/>
            <a:t>Laag 1</a:t>
          </a:r>
        </a:p>
        <a:p>
          <a:r>
            <a:rPr lang="nl-NL" dirty="0" smtClean="0"/>
            <a:t>Basisaanpak voor alle </a:t>
          </a:r>
          <a:r>
            <a:rPr lang="nl-NL" dirty="0" err="1" smtClean="0"/>
            <a:t>lln</a:t>
          </a:r>
          <a:r>
            <a:rPr lang="nl-NL" dirty="0" smtClean="0"/>
            <a:t>	</a:t>
          </a:r>
          <a:endParaRPr lang="nl-NL" dirty="0"/>
        </a:p>
      </dgm:t>
    </dgm:pt>
    <dgm:pt modelId="{587AE6E0-760D-41D5-9B29-6D00C86D8CD6}" type="parTrans" cxnId="{E037A044-0C74-48DE-BFF2-D3C75D7F4C7E}">
      <dgm:prSet/>
      <dgm:spPr/>
      <dgm:t>
        <a:bodyPr/>
        <a:lstStyle/>
        <a:p>
          <a:endParaRPr lang="nl-NL"/>
        </a:p>
      </dgm:t>
    </dgm:pt>
    <dgm:pt modelId="{433A4B25-E193-40DE-8621-07BAB54CB95A}" type="sibTrans" cxnId="{E037A044-0C74-48DE-BFF2-D3C75D7F4C7E}">
      <dgm:prSet/>
      <dgm:spPr/>
      <dgm:t>
        <a:bodyPr/>
        <a:lstStyle/>
        <a:p>
          <a:endParaRPr lang="nl-NL"/>
        </a:p>
      </dgm:t>
    </dgm:pt>
    <dgm:pt modelId="{7776F70E-B5C2-41D7-A971-C117BA9C9B53}">
      <dgm:prSet phldrT="[Tekst]"/>
      <dgm:spPr/>
      <dgm:t>
        <a:bodyPr/>
        <a:lstStyle/>
        <a:p>
          <a:r>
            <a:rPr lang="nl-NL" b="1" dirty="0" smtClean="0"/>
            <a:t>Laag 2</a:t>
          </a:r>
        </a:p>
        <a:p>
          <a:r>
            <a:rPr lang="nl-NL" dirty="0" smtClean="0"/>
            <a:t>20-30% van </a:t>
          </a:r>
          <a:r>
            <a:rPr lang="nl-NL" dirty="0" err="1" smtClean="0"/>
            <a:t>lln</a:t>
          </a:r>
          <a:endParaRPr lang="nl-NL" dirty="0"/>
        </a:p>
      </dgm:t>
    </dgm:pt>
    <dgm:pt modelId="{45AE7138-9EB3-4CEF-B780-ACF62C764CBC}" type="parTrans" cxnId="{B8022236-C5DF-447E-8DAC-972D674EEAF2}">
      <dgm:prSet/>
      <dgm:spPr/>
      <dgm:t>
        <a:bodyPr/>
        <a:lstStyle/>
        <a:p>
          <a:endParaRPr lang="nl-NL"/>
        </a:p>
      </dgm:t>
    </dgm:pt>
    <dgm:pt modelId="{620DB959-E1A6-40FC-A53C-3CDCA9CAAB64}" type="sibTrans" cxnId="{B8022236-C5DF-447E-8DAC-972D674EEAF2}">
      <dgm:prSet/>
      <dgm:spPr/>
      <dgm:t>
        <a:bodyPr/>
        <a:lstStyle/>
        <a:p>
          <a:endParaRPr lang="nl-NL"/>
        </a:p>
      </dgm:t>
    </dgm:pt>
    <dgm:pt modelId="{18C4EF66-DB92-4413-9B9F-DFDF6C599C00}">
      <dgm:prSet phldrT="[Tekst]"/>
      <dgm:spPr/>
      <dgm:t>
        <a:bodyPr/>
        <a:lstStyle/>
        <a:p>
          <a:r>
            <a:rPr lang="nl-NL" b="1" dirty="0" smtClean="0"/>
            <a:t>Laag 3</a:t>
          </a:r>
        </a:p>
        <a:p>
          <a:r>
            <a:rPr lang="nl-NL" dirty="0" smtClean="0"/>
            <a:t>3-5% van </a:t>
          </a:r>
          <a:r>
            <a:rPr lang="nl-NL" dirty="0" err="1" smtClean="0"/>
            <a:t>lln</a:t>
          </a:r>
          <a:endParaRPr lang="nl-NL" dirty="0"/>
        </a:p>
      </dgm:t>
    </dgm:pt>
    <dgm:pt modelId="{E8C96DEE-F1B2-4128-B89E-1B6F584EC177}" type="parTrans" cxnId="{6E49FF13-99EA-4E8C-B991-83E63C50E768}">
      <dgm:prSet/>
      <dgm:spPr/>
      <dgm:t>
        <a:bodyPr/>
        <a:lstStyle/>
        <a:p>
          <a:endParaRPr lang="nl-NL"/>
        </a:p>
      </dgm:t>
    </dgm:pt>
    <dgm:pt modelId="{AD0CE558-0BCB-47DF-9300-7559F63A4671}" type="sibTrans" cxnId="{6E49FF13-99EA-4E8C-B991-83E63C50E768}">
      <dgm:prSet/>
      <dgm:spPr/>
      <dgm:t>
        <a:bodyPr/>
        <a:lstStyle/>
        <a:p>
          <a:endParaRPr lang="nl-NL"/>
        </a:p>
      </dgm:t>
    </dgm:pt>
    <dgm:pt modelId="{DDDB68F8-144B-43DF-968C-52EE9142E41C}" type="pres">
      <dgm:prSet presAssocID="{2F5CFCF5-1A3C-4677-B814-F70AC18C8197}" presName="Name0" presStyleCnt="0">
        <dgm:presLayoutVars>
          <dgm:dir/>
          <dgm:animLvl val="lvl"/>
          <dgm:resizeHandles val="exact"/>
        </dgm:presLayoutVars>
      </dgm:prSet>
      <dgm:spPr/>
    </dgm:pt>
    <dgm:pt modelId="{F2F90BFE-55CA-4D88-BABA-FBEC564E8805}" type="pres">
      <dgm:prSet presAssocID="{87BD993E-5901-4593-905E-453C2ECFE19F}" presName="Name8" presStyleCnt="0"/>
      <dgm:spPr/>
    </dgm:pt>
    <dgm:pt modelId="{4BFA4704-33CA-45A1-88BC-7BBE214B8188}" type="pres">
      <dgm:prSet presAssocID="{87BD993E-5901-4593-905E-453C2ECFE19F}" presName="level" presStyleLbl="node1" presStyleIdx="0" presStyleCnt="3">
        <dgm:presLayoutVars>
          <dgm:chMax val="1"/>
          <dgm:bulletEnabled val="1"/>
        </dgm:presLayoutVars>
      </dgm:prSet>
      <dgm:spPr/>
      <dgm:t>
        <a:bodyPr/>
        <a:lstStyle/>
        <a:p>
          <a:endParaRPr lang="nl-NL"/>
        </a:p>
      </dgm:t>
    </dgm:pt>
    <dgm:pt modelId="{74B237B5-91BF-41F0-84D2-E48B203BC103}" type="pres">
      <dgm:prSet presAssocID="{87BD993E-5901-4593-905E-453C2ECFE19F}" presName="levelTx" presStyleLbl="revTx" presStyleIdx="0" presStyleCnt="0">
        <dgm:presLayoutVars>
          <dgm:chMax val="1"/>
          <dgm:bulletEnabled val="1"/>
        </dgm:presLayoutVars>
      </dgm:prSet>
      <dgm:spPr/>
      <dgm:t>
        <a:bodyPr/>
        <a:lstStyle/>
        <a:p>
          <a:endParaRPr lang="nl-NL"/>
        </a:p>
      </dgm:t>
    </dgm:pt>
    <dgm:pt modelId="{49C1CAB2-6227-4A8C-928B-3E664AA206DE}" type="pres">
      <dgm:prSet presAssocID="{7776F70E-B5C2-41D7-A971-C117BA9C9B53}" presName="Name8" presStyleCnt="0"/>
      <dgm:spPr/>
    </dgm:pt>
    <dgm:pt modelId="{52A0A5A9-7980-4E91-AE31-2F1E5269674E}" type="pres">
      <dgm:prSet presAssocID="{7776F70E-B5C2-41D7-A971-C117BA9C9B53}" presName="level" presStyleLbl="node1" presStyleIdx="1" presStyleCnt="3" custScaleX="112595">
        <dgm:presLayoutVars>
          <dgm:chMax val="1"/>
          <dgm:bulletEnabled val="1"/>
        </dgm:presLayoutVars>
      </dgm:prSet>
      <dgm:spPr/>
      <dgm:t>
        <a:bodyPr/>
        <a:lstStyle/>
        <a:p>
          <a:endParaRPr lang="nl-NL"/>
        </a:p>
      </dgm:t>
    </dgm:pt>
    <dgm:pt modelId="{73D7F2B7-9408-4D68-8AE5-E8A691F55C40}" type="pres">
      <dgm:prSet presAssocID="{7776F70E-B5C2-41D7-A971-C117BA9C9B53}" presName="levelTx" presStyleLbl="revTx" presStyleIdx="0" presStyleCnt="0">
        <dgm:presLayoutVars>
          <dgm:chMax val="1"/>
          <dgm:bulletEnabled val="1"/>
        </dgm:presLayoutVars>
      </dgm:prSet>
      <dgm:spPr/>
      <dgm:t>
        <a:bodyPr/>
        <a:lstStyle/>
        <a:p>
          <a:endParaRPr lang="nl-NL"/>
        </a:p>
      </dgm:t>
    </dgm:pt>
    <dgm:pt modelId="{F050CBE4-4B1F-4570-B969-982A75EC7813}" type="pres">
      <dgm:prSet presAssocID="{18C4EF66-DB92-4413-9B9F-DFDF6C599C00}" presName="Name8" presStyleCnt="0"/>
      <dgm:spPr/>
    </dgm:pt>
    <dgm:pt modelId="{4A1A608A-5423-49A1-92BC-AAE8A982F8F4}" type="pres">
      <dgm:prSet presAssocID="{18C4EF66-DB92-4413-9B9F-DFDF6C599C00}" presName="level" presStyleLbl="node1" presStyleIdx="2" presStyleCnt="3" custScaleX="160063">
        <dgm:presLayoutVars>
          <dgm:chMax val="1"/>
          <dgm:bulletEnabled val="1"/>
        </dgm:presLayoutVars>
      </dgm:prSet>
      <dgm:spPr/>
      <dgm:t>
        <a:bodyPr/>
        <a:lstStyle/>
        <a:p>
          <a:endParaRPr lang="nl-NL"/>
        </a:p>
      </dgm:t>
    </dgm:pt>
    <dgm:pt modelId="{114548D0-DE79-43C9-B9CA-976F97F3F102}" type="pres">
      <dgm:prSet presAssocID="{18C4EF66-DB92-4413-9B9F-DFDF6C599C00}" presName="levelTx" presStyleLbl="revTx" presStyleIdx="0" presStyleCnt="0">
        <dgm:presLayoutVars>
          <dgm:chMax val="1"/>
          <dgm:bulletEnabled val="1"/>
        </dgm:presLayoutVars>
      </dgm:prSet>
      <dgm:spPr/>
      <dgm:t>
        <a:bodyPr/>
        <a:lstStyle/>
        <a:p>
          <a:endParaRPr lang="nl-NL"/>
        </a:p>
      </dgm:t>
    </dgm:pt>
  </dgm:ptLst>
  <dgm:cxnLst>
    <dgm:cxn modelId="{2F13FB10-5CA0-440E-ABCD-0155295D841E}" type="presOf" srcId="{87BD993E-5901-4593-905E-453C2ECFE19F}" destId="{74B237B5-91BF-41F0-84D2-E48B203BC103}" srcOrd="1" destOrd="0" presId="urn:microsoft.com/office/officeart/2005/8/layout/pyramid3"/>
    <dgm:cxn modelId="{39180EDC-5DF6-4AC0-9930-A04896D20DC6}" type="presOf" srcId="{18C4EF66-DB92-4413-9B9F-DFDF6C599C00}" destId="{114548D0-DE79-43C9-B9CA-976F97F3F102}" srcOrd="1" destOrd="0" presId="urn:microsoft.com/office/officeart/2005/8/layout/pyramid3"/>
    <dgm:cxn modelId="{F192EF9D-C5F7-4BD0-B3FE-7191B4CF846B}" type="presOf" srcId="{7776F70E-B5C2-41D7-A971-C117BA9C9B53}" destId="{73D7F2B7-9408-4D68-8AE5-E8A691F55C40}" srcOrd="1" destOrd="0" presId="urn:microsoft.com/office/officeart/2005/8/layout/pyramid3"/>
    <dgm:cxn modelId="{129C5B94-0874-44B3-82CC-1DD148EBC9FE}" type="presOf" srcId="{18C4EF66-DB92-4413-9B9F-DFDF6C599C00}" destId="{4A1A608A-5423-49A1-92BC-AAE8A982F8F4}" srcOrd="0" destOrd="0" presId="urn:microsoft.com/office/officeart/2005/8/layout/pyramid3"/>
    <dgm:cxn modelId="{6E49FF13-99EA-4E8C-B991-83E63C50E768}" srcId="{2F5CFCF5-1A3C-4677-B814-F70AC18C8197}" destId="{18C4EF66-DB92-4413-9B9F-DFDF6C599C00}" srcOrd="2" destOrd="0" parTransId="{E8C96DEE-F1B2-4128-B89E-1B6F584EC177}" sibTransId="{AD0CE558-0BCB-47DF-9300-7559F63A4671}"/>
    <dgm:cxn modelId="{9A304FA1-1A3F-4D95-BABC-DDBAB3AEE249}" type="presOf" srcId="{2F5CFCF5-1A3C-4677-B814-F70AC18C8197}" destId="{DDDB68F8-144B-43DF-968C-52EE9142E41C}" srcOrd="0" destOrd="0" presId="urn:microsoft.com/office/officeart/2005/8/layout/pyramid3"/>
    <dgm:cxn modelId="{5323E6E2-6191-4E5F-B212-7232949A87D8}" type="presOf" srcId="{7776F70E-B5C2-41D7-A971-C117BA9C9B53}" destId="{52A0A5A9-7980-4E91-AE31-2F1E5269674E}" srcOrd="0" destOrd="0" presId="urn:microsoft.com/office/officeart/2005/8/layout/pyramid3"/>
    <dgm:cxn modelId="{B8022236-C5DF-447E-8DAC-972D674EEAF2}" srcId="{2F5CFCF5-1A3C-4677-B814-F70AC18C8197}" destId="{7776F70E-B5C2-41D7-A971-C117BA9C9B53}" srcOrd="1" destOrd="0" parTransId="{45AE7138-9EB3-4CEF-B780-ACF62C764CBC}" sibTransId="{620DB959-E1A6-40FC-A53C-3CDCA9CAAB64}"/>
    <dgm:cxn modelId="{E037A044-0C74-48DE-BFF2-D3C75D7F4C7E}" srcId="{2F5CFCF5-1A3C-4677-B814-F70AC18C8197}" destId="{87BD993E-5901-4593-905E-453C2ECFE19F}" srcOrd="0" destOrd="0" parTransId="{587AE6E0-760D-41D5-9B29-6D00C86D8CD6}" sibTransId="{433A4B25-E193-40DE-8621-07BAB54CB95A}"/>
    <dgm:cxn modelId="{83135ADB-FE51-42B7-BEAC-B79DDD4759E2}" type="presOf" srcId="{87BD993E-5901-4593-905E-453C2ECFE19F}" destId="{4BFA4704-33CA-45A1-88BC-7BBE214B8188}" srcOrd="0" destOrd="0" presId="urn:microsoft.com/office/officeart/2005/8/layout/pyramid3"/>
    <dgm:cxn modelId="{89FA75F3-2D8D-4056-9B96-FFD9809AF5D0}" type="presParOf" srcId="{DDDB68F8-144B-43DF-968C-52EE9142E41C}" destId="{F2F90BFE-55CA-4D88-BABA-FBEC564E8805}" srcOrd="0" destOrd="0" presId="urn:microsoft.com/office/officeart/2005/8/layout/pyramid3"/>
    <dgm:cxn modelId="{4F98618F-A37C-4212-909B-24034C1DCCA2}" type="presParOf" srcId="{F2F90BFE-55CA-4D88-BABA-FBEC564E8805}" destId="{4BFA4704-33CA-45A1-88BC-7BBE214B8188}" srcOrd="0" destOrd="0" presId="urn:microsoft.com/office/officeart/2005/8/layout/pyramid3"/>
    <dgm:cxn modelId="{B9E87817-B127-47F6-86BF-F200B6ACFE03}" type="presParOf" srcId="{F2F90BFE-55CA-4D88-BABA-FBEC564E8805}" destId="{74B237B5-91BF-41F0-84D2-E48B203BC103}" srcOrd="1" destOrd="0" presId="urn:microsoft.com/office/officeart/2005/8/layout/pyramid3"/>
    <dgm:cxn modelId="{E4A27906-62FF-47E7-ACAE-AE016740EE3F}" type="presParOf" srcId="{DDDB68F8-144B-43DF-968C-52EE9142E41C}" destId="{49C1CAB2-6227-4A8C-928B-3E664AA206DE}" srcOrd="1" destOrd="0" presId="urn:microsoft.com/office/officeart/2005/8/layout/pyramid3"/>
    <dgm:cxn modelId="{0D02EB69-4E52-463F-9723-76CEB6B87E76}" type="presParOf" srcId="{49C1CAB2-6227-4A8C-928B-3E664AA206DE}" destId="{52A0A5A9-7980-4E91-AE31-2F1E5269674E}" srcOrd="0" destOrd="0" presId="urn:microsoft.com/office/officeart/2005/8/layout/pyramid3"/>
    <dgm:cxn modelId="{E0EA9839-03B0-4E32-8882-521DACECE7A5}" type="presParOf" srcId="{49C1CAB2-6227-4A8C-928B-3E664AA206DE}" destId="{73D7F2B7-9408-4D68-8AE5-E8A691F55C40}" srcOrd="1" destOrd="0" presId="urn:microsoft.com/office/officeart/2005/8/layout/pyramid3"/>
    <dgm:cxn modelId="{D37B63FA-21F3-4474-B6EC-FE6E0A44111A}" type="presParOf" srcId="{DDDB68F8-144B-43DF-968C-52EE9142E41C}" destId="{F050CBE4-4B1F-4570-B969-982A75EC7813}" srcOrd="2" destOrd="0" presId="urn:microsoft.com/office/officeart/2005/8/layout/pyramid3"/>
    <dgm:cxn modelId="{B220CBFA-6E8C-4F57-B450-32AE0553B646}" type="presParOf" srcId="{F050CBE4-4B1F-4570-B969-982A75EC7813}" destId="{4A1A608A-5423-49A1-92BC-AAE8A982F8F4}" srcOrd="0" destOrd="0" presId="urn:microsoft.com/office/officeart/2005/8/layout/pyramid3"/>
    <dgm:cxn modelId="{5ACA3FC6-F95D-4D37-98C1-B50ADB844B44}" type="presParOf" srcId="{F050CBE4-4B1F-4570-B969-982A75EC7813}" destId="{114548D0-DE79-43C9-B9CA-976F97F3F102}"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42A2A-6960-42F9-9643-ED48C23B0819}">
      <dsp:nvSpPr>
        <dsp:cNvPr id="0" name=""/>
        <dsp:cNvSpPr/>
      </dsp:nvSpPr>
      <dsp:spPr>
        <a:xfrm>
          <a:off x="2540" y="1089795"/>
          <a:ext cx="1884408" cy="18844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b="0" kern="1200" dirty="0" smtClean="0"/>
            <a:t>Accuraat + </a:t>
          </a:r>
          <a:r>
            <a:rPr lang="nl-NL" sz="2000" b="0" kern="1200" dirty="0" err="1" smtClean="0"/>
            <a:t>geautoma-tiseerd</a:t>
          </a:r>
          <a:r>
            <a:rPr lang="nl-NL" sz="2000" b="0" kern="1200" dirty="0" smtClean="0"/>
            <a:t> decoderen</a:t>
          </a:r>
          <a:endParaRPr lang="nl-NL" sz="2000" b="0" kern="1200" dirty="0"/>
        </a:p>
      </dsp:txBody>
      <dsp:txXfrm>
        <a:off x="278505" y="1365760"/>
        <a:ext cx="1332478" cy="1332478"/>
      </dsp:txXfrm>
    </dsp:sp>
    <dsp:sp modelId="{B46AB6D2-6057-4C7C-84ED-A4D27371581A}">
      <dsp:nvSpPr>
        <dsp:cNvPr id="0" name=""/>
        <dsp:cNvSpPr/>
      </dsp:nvSpPr>
      <dsp:spPr>
        <a:xfrm>
          <a:off x="1894600" y="1485521"/>
          <a:ext cx="994996" cy="109295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l-NL" sz="1600" kern="1200"/>
        </a:p>
      </dsp:txBody>
      <dsp:txXfrm>
        <a:off x="2026487" y="1914987"/>
        <a:ext cx="731222" cy="234024"/>
      </dsp:txXfrm>
    </dsp:sp>
    <dsp:sp modelId="{D21324A6-5F93-48A3-9388-889CE9CBD9F7}">
      <dsp:nvSpPr>
        <dsp:cNvPr id="0" name=""/>
        <dsp:cNvSpPr/>
      </dsp:nvSpPr>
      <dsp:spPr>
        <a:xfrm>
          <a:off x="2897247" y="1089795"/>
          <a:ext cx="1884408" cy="1884408"/>
        </a:xfrm>
        <a:prstGeom prst="ellipse">
          <a:avLst/>
        </a:prstGeom>
        <a:solidFill>
          <a:schemeClr val="accent2">
            <a:hueOff val="940002"/>
            <a:satOff val="-2635"/>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NL" sz="2200" kern="1200" dirty="0" smtClean="0"/>
            <a:t>Lezen mét expressie</a:t>
          </a:r>
          <a:endParaRPr lang="nl-NL" sz="2200" kern="1200" dirty="0"/>
        </a:p>
      </dsp:txBody>
      <dsp:txXfrm>
        <a:off x="3173212" y="1365760"/>
        <a:ext cx="1332478" cy="1332478"/>
      </dsp:txXfrm>
    </dsp:sp>
    <dsp:sp modelId="{ED861978-09A6-4779-A61A-A803102C25AA}">
      <dsp:nvSpPr>
        <dsp:cNvPr id="0" name=""/>
        <dsp:cNvSpPr/>
      </dsp:nvSpPr>
      <dsp:spPr>
        <a:xfrm>
          <a:off x="4789306" y="1485521"/>
          <a:ext cx="1092956" cy="1092956"/>
        </a:xfrm>
        <a:prstGeom prst="mathEqual">
          <a:avLst/>
        </a:prstGeom>
        <a:solidFill>
          <a:schemeClr val="accent2">
            <a:hueOff val="1880004"/>
            <a:satOff val="-5271"/>
            <a:lumOff val="-98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nl-NL" sz="4600" kern="1200"/>
        </a:p>
      </dsp:txBody>
      <dsp:txXfrm>
        <a:off x="4934177" y="1710670"/>
        <a:ext cx="803214" cy="642658"/>
      </dsp:txXfrm>
    </dsp:sp>
    <dsp:sp modelId="{52AC7489-DFF4-4041-BF0B-F1D56D51D2F2}">
      <dsp:nvSpPr>
        <dsp:cNvPr id="0" name=""/>
        <dsp:cNvSpPr/>
      </dsp:nvSpPr>
      <dsp:spPr>
        <a:xfrm>
          <a:off x="5889914" y="1089795"/>
          <a:ext cx="1884408" cy="1884408"/>
        </a:xfrm>
        <a:prstGeom prst="ellipse">
          <a:avLst/>
        </a:prstGeom>
        <a:solidFill>
          <a:schemeClr val="accent2">
            <a:hueOff val="1880004"/>
            <a:satOff val="-5271"/>
            <a:lumOff val="-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NL" sz="2200" b="1" kern="1200" dirty="0" smtClean="0"/>
            <a:t>Vloeiend voortgezet lezen</a:t>
          </a:r>
          <a:endParaRPr lang="nl-NL" sz="2200" b="1" kern="1200" dirty="0"/>
        </a:p>
      </dsp:txBody>
      <dsp:txXfrm>
        <a:off x="6165879" y="1365760"/>
        <a:ext cx="1332478" cy="1332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4704-33CA-45A1-88BC-7BBE214B8188}">
      <dsp:nvSpPr>
        <dsp:cNvPr id="0" name=""/>
        <dsp:cNvSpPr/>
      </dsp:nvSpPr>
      <dsp:spPr>
        <a:xfrm rot="10800000">
          <a:off x="0" y="0"/>
          <a:ext cx="7002848" cy="1016426"/>
        </a:xfrm>
        <a:prstGeom prst="trapezoid">
          <a:avLst>
            <a:gd name="adj" fmla="val 114828"/>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1</a:t>
          </a:r>
        </a:p>
        <a:p>
          <a:pPr lvl="0" algn="ctr" defTabSz="1244600">
            <a:lnSpc>
              <a:spcPct val="90000"/>
            </a:lnSpc>
            <a:spcBef>
              <a:spcPct val="0"/>
            </a:spcBef>
            <a:spcAft>
              <a:spcPct val="35000"/>
            </a:spcAft>
          </a:pPr>
          <a:r>
            <a:rPr lang="nl-NL" sz="2800" kern="1200" dirty="0" smtClean="0"/>
            <a:t>Basisaanpak voor alle </a:t>
          </a:r>
          <a:r>
            <a:rPr lang="nl-NL" sz="2800" kern="1200" dirty="0" err="1" smtClean="0"/>
            <a:t>lln</a:t>
          </a:r>
          <a:r>
            <a:rPr lang="nl-NL" sz="2800" kern="1200" dirty="0" smtClean="0"/>
            <a:t>	</a:t>
          </a:r>
          <a:endParaRPr lang="nl-NL" sz="2800" kern="1200" dirty="0"/>
        </a:p>
      </dsp:txBody>
      <dsp:txXfrm rot="-10800000">
        <a:off x="1225498" y="0"/>
        <a:ext cx="4551851" cy="1016426"/>
      </dsp:txXfrm>
    </dsp:sp>
    <dsp:sp modelId="{52A0A5A9-7980-4E91-AE31-2F1E5269674E}">
      <dsp:nvSpPr>
        <dsp:cNvPr id="0" name=""/>
        <dsp:cNvSpPr/>
      </dsp:nvSpPr>
      <dsp:spPr>
        <a:xfrm rot="10800000">
          <a:off x="873138" y="1016426"/>
          <a:ext cx="5256571" cy="1016426"/>
        </a:xfrm>
        <a:prstGeom prst="trapezoid">
          <a:avLst>
            <a:gd name="adj" fmla="val 114828"/>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2</a:t>
          </a:r>
        </a:p>
        <a:p>
          <a:pPr lvl="0" algn="ctr" defTabSz="1244600">
            <a:lnSpc>
              <a:spcPct val="90000"/>
            </a:lnSpc>
            <a:spcBef>
              <a:spcPct val="0"/>
            </a:spcBef>
            <a:spcAft>
              <a:spcPct val="35000"/>
            </a:spcAft>
          </a:pPr>
          <a:r>
            <a:rPr lang="nl-NL" sz="2800" kern="1200" dirty="0" smtClean="0"/>
            <a:t>20-30% van </a:t>
          </a:r>
          <a:r>
            <a:rPr lang="nl-NL" sz="2800" kern="1200" dirty="0" err="1" smtClean="0"/>
            <a:t>lln</a:t>
          </a:r>
          <a:endParaRPr lang="nl-NL" sz="2800" kern="1200" dirty="0"/>
        </a:p>
      </dsp:txBody>
      <dsp:txXfrm rot="-10800000">
        <a:off x="1793038" y="1016426"/>
        <a:ext cx="3416771" cy="1016426"/>
      </dsp:txXfrm>
    </dsp:sp>
    <dsp:sp modelId="{4A1A608A-5423-49A1-92BC-AAE8A982F8F4}">
      <dsp:nvSpPr>
        <dsp:cNvPr id="0" name=""/>
        <dsp:cNvSpPr/>
      </dsp:nvSpPr>
      <dsp:spPr>
        <a:xfrm rot="10800000">
          <a:off x="1633262" y="2032853"/>
          <a:ext cx="3736322" cy="1016426"/>
        </a:xfrm>
        <a:prstGeom prst="trapezoid">
          <a:avLst>
            <a:gd name="adj" fmla="val 114828"/>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3</a:t>
          </a:r>
        </a:p>
        <a:p>
          <a:pPr lvl="0" algn="ctr" defTabSz="1244600">
            <a:lnSpc>
              <a:spcPct val="90000"/>
            </a:lnSpc>
            <a:spcBef>
              <a:spcPct val="0"/>
            </a:spcBef>
            <a:spcAft>
              <a:spcPct val="35000"/>
            </a:spcAft>
          </a:pPr>
          <a:r>
            <a:rPr lang="nl-NL" sz="2800" kern="1200" dirty="0" smtClean="0"/>
            <a:t>3-5% van </a:t>
          </a:r>
          <a:r>
            <a:rPr lang="nl-NL" sz="2800" kern="1200" dirty="0" err="1" smtClean="0"/>
            <a:t>lln</a:t>
          </a:r>
          <a:endParaRPr lang="nl-NL" sz="2800" kern="1200" dirty="0"/>
        </a:p>
      </dsp:txBody>
      <dsp:txXfrm rot="-10800000">
        <a:off x="1633262" y="2032853"/>
        <a:ext cx="3736322" cy="1016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4704-33CA-45A1-88BC-7BBE214B8188}">
      <dsp:nvSpPr>
        <dsp:cNvPr id="0" name=""/>
        <dsp:cNvSpPr/>
      </dsp:nvSpPr>
      <dsp:spPr>
        <a:xfrm rot="10800000">
          <a:off x="0" y="0"/>
          <a:ext cx="7002848" cy="1016426"/>
        </a:xfrm>
        <a:prstGeom prst="trapezoid">
          <a:avLst>
            <a:gd name="adj" fmla="val 114828"/>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1</a:t>
          </a:r>
        </a:p>
        <a:p>
          <a:pPr lvl="0" algn="ctr" defTabSz="1244600">
            <a:lnSpc>
              <a:spcPct val="90000"/>
            </a:lnSpc>
            <a:spcBef>
              <a:spcPct val="0"/>
            </a:spcBef>
            <a:spcAft>
              <a:spcPct val="35000"/>
            </a:spcAft>
          </a:pPr>
          <a:r>
            <a:rPr lang="nl-NL" sz="2800" kern="1200" dirty="0" smtClean="0"/>
            <a:t>Basisaanpak voor alle </a:t>
          </a:r>
          <a:r>
            <a:rPr lang="nl-NL" sz="2800" kern="1200" dirty="0" err="1" smtClean="0"/>
            <a:t>lln</a:t>
          </a:r>
          <a:r>
            <a:rPr lang="nl-NL" sz="2800" kern="1200" dirty="0" smtClean="0"/>
            <a:t>	</a:t>
          </a:r>
          <a:endParaRPr lang="nl-NL" sz="2800" kern="1200" dirty="0"/>
        </a:p>
      </dsp:txBody>
      <dsp:txXfrm rot="-10800000">
        <a:off x="1225498" y="0"/>
        <a:ext cx="4551851" cy="1016426"/>
      </dsp:txXfrm>
    </dsp:sp>
    <dsp:sp modelId="{52A0A5A9-7980-4E91-AE31-2F1E5269674E}">
      <dsp:nvSpPr>
        <dsp:cNvPr id="0" name=""/>
        <dsp:cNvSpPr/>
      </dsp:nvSpPr>
      <dsp:spPr>
        <a:xfrm rot="10800000">
          <a:off x="873138" y="1016426"/>
          <a:ext cx="5256571" cy="1016426"/>
        </a:xfrm>
        <a:prstGeom prst="trapezoid">
          <a:avLst>
            <a:gd name="adj" fmla="val 114828"/>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2</a:t>
          </a:r>
        </a:p>
        <a:p>
          <a:pPr lvl="0" algn="ctr" defTabSz="1244600">
            <a:lnSpc>
              <a:spcPct val="90000"/>
            </a:lnSpc>
            <a:spcBef>
              <a:spcPct val="0"/>
            </a:spcBef>
            <a:spcAft>
              <a:spcPct val="35000"/>
            </a:spcAft>
          </a:pPr>
          <a:r>
            <a:rPr lang="nl-NL" sz="2800" kern="1200" dirty="0" smtClean="0"/>
            <a:t>20-30% van </a:t>
          </a:r>
          <a:r>
            <a:rPr lang="nl-NL" sz="2800" kern="1200" dirty="0" err="1" smtClean="0"/>
            <a:t>lln</a:t>
          </a:r>
          <a:endParaRPr lang="nl-NL" sz="2800" kern="1200" dirty="0"/>
        </a:p>
      </dsp:txBody>
      <dsp:txXfrm rot="-10800000">
        <a:off x="1793038" y="1016426"/>
        <a:ext cx="3416771" cy="1016426"/>
      </dsp:txXfrm>
    </dsp:sp>
    <dsp:sp modelId="{4A1A608A-5423-49A1-92BC-AAE8A982F8F4}">
      <dsp:nvSpPr>
        <dsp:cNvPr id="0" name=""/>
        <dsp:cNvSpPr/>
      </dsp:nvSpPr>
      <dsp:spPr>
        <a:xfrm rot="10800000">
          <a:off x="1633262" y="2032853"/>
          <a:ext cx="3736322" cy="1016426"/>
        </a:xfrm>
        <a:prstGeom prst="trapezoid">
          <a:avLst>
            <a:gd name="adj" fmla="val 114828"/>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3</a:t>
          </a:r>
        </a:p>
        <a:p>
          <a:pPr lvl="0" algn="ctr" defTabSz="1244600">
            <a:lnSpc>
              <a:spcPct val="90000"/>
            </a:lnSpc>
            <a:spcBef>
              <a:spcPct val="0"/>
            </a:spcBef>
            <a:spcAft>
              <a:spcPct val="35000"/>
            </a:spcAft>
          </a:pPr>
          <a:r>
            <a:rPr lang="nl-NL" sz="2800" kern="1200" dirty="0" smtClean="0"/>
            <a:t>3-5% van </a:t>
          </a:r>
          <a:r>
            <a:rPr lang="nl-NL" sz="2800" kern="1200" dirty="0" err="1" smtClean="0"/>
            <a:t>lln</a:t>
          </a:r>
          <a:endParaRPr lang="nl-NL" sz="2800" kern="1200" dirty="0"/>
        </a:p>
      </dsp:txBody>
      <dsp:txXfrm rot="-10800000">
        <a:off x="1633262" y="2032853"/>
        <a:ext cx="3736322" cy="1016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4704-33CA-45A1-88BC-7BBE214B8188}">
      <dsp:nvSpPr>
        <dsp:cNvPr id="0" name=""/>
        <dsp:cNvSpPr/>
      </dsp:nvSpPr>
      <dsp:spPr>
        <a:xfrm rot="10800000">
          <a:off x="0" y="0"/>
          <a:ext cx="7002848" cy="1016426"/>
        </a:xfrm>
        <a:prstGeom prst="trapezoid">
          <a:avLst>
            <a:gd name="adj" fmla="val 114828"/>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1</a:t>
          </a:r>
        </a:p>
        <a:p>
          <a:pPr lvl="0" algn="ctr" defTabSz="1244600">
            <a:lnSpc>
              <a:spcPct val="90000"/>
            </a:lnSpc>
            <a:spcBef>
              <a:spcPct val="0"/>
            </a:spcBef>
            <a:spcAft>
              <a:spcPct val="35000"/>
            </a:spcAft>
          </a:pPr>
          <a:r>
            <a:rPr lang="nl-NL" sz="2800" kern="1200" dirty="0" smtClean="0"/>
            <a:t>Basisaanpak voor alle </a:t>
          </a:r>
          <a:r>
            <a:rPr lang="nl-NL" sz="2800" kern="1200" dirty="0" err="1" smtClean="0"/>
            <a:t>lln</a:t>
          </a:r>
          <a:r>
            <a:rPr lang="nl-NL" sz="2800" kern="1200" dirty="0" smtClean="0"/>
            <a:t>	</a:t>
          </a:r>
          <a:endParaRPr lang="nl-NL" sz="2800" kern="1200" dirty="0"/>
        </a:p>
      </dsp:txBody>
      <dsp:txXfrm rot="-10800000">
        <a:off x="1225498" y="0"/>
        <a:ext cx="4551851" cy="1016426"/>
      </dsp:txXfrm>
    </dsp:sp>
    <dsp:sp modelId="{52A0A5A9-7980-4E91-AE31-2F1E5269674E}">
      <dsp:nvSpPr>
        <dsp:cNvPr id="0" name=""/>
        <dsp:cNvSpPr/>
      </dsp:nvSpPr>
      <dsp:spPr>
        <a:xfrm rot="10800000">
          <a:off x="873138" y="1016426"/>
          <a:ext cx="5256571" cy="1016426"/>
        </a:xfrm>
        <a:prstGeom prst="trapezoid">
          <a:avLst>
            <a:gd name="adj" fmla="val 114828"/>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2</a:t>
          </a:r>
        </a:p>
        <a:p>
          <a:pPr lvl="0" algn="ctr" defTabSz="1244600">
            <a:lnSpc>
              <a:spcPct val="90000"/>
            </a:lnSpc>
            <a:spcBef>
              <a:spcPct val="0"/>
            </a:spcBef>
            <a:spcAft>
              <a:spcPct val="35000"/>
            </a:spcAft>
          </a:pPr>
          <a:r>
            <a:rPr lang="nl-NL" sz="2800" kern="1200" dirty="0" smtClean="0"/>
            <a:t>20-30% van </a:t>
          </a:r>
          <a:r>
            <a:rPr lang="nl-NL" sz="2800" kern="1200" dirty="0" err="1" smtClean="0"/>
            <a:t>lln</a:t>
          </a:r>
          <a:endParaRPr lang="nl-NL" sz="2800" kern="1200" dirty="0"/>
        </a:p>
      </dsp:txBody>
      <dsp:txXfrm rot="-10800000">
        <a:off x="1793038" y="1016426"/>
        <a:ext cx="3416771" cy="1016426"/>
      </dsp:txXfrm>
    </dsp:sp>
    <dsp:sp modelId="{4A1A608A-5423-49A1-92BC-AAE8A982F8F4}">
      <dsp:nvSpPr>
        <dsp:cNvPr id="0" name=""/>
        <dsp:cNvSpPr/>
      </dsp:nvSpPr>
      <dsp:spPr>
        <a:xfrm rot="10800000">
          <a:off x="1633262" y="2032853"/>
          <a:ext cx="3736322" cy="1016426"/>
        </a:xfrm>
        <a:prstGeom prst="trapezoid">
          <a:avLst>
            <a:gd name="adj" fmla="val 114828"/>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t>Laag 3</a:t>
          </a:r>
        </a:p>
        <a:p>
          <a:pPr lvl="0" algn="ctr" defTabSz="1244600">
            <a:lnSpc>
              <a:spcPct val="90000"/>
            </a:lnSpc>
            <a:spcBef>
              <a:spcPct val="0"/>
            </a:spcBef>
            <a:spcAft>
              <a:spcPct val="35000"/>
            </a:spcAft>
          </a:pPr>
          <a:r>
            <a:rPr lang="nl-NL" sz="2800" kern="1200" dirty="0" smtClean="0"/>
            <a:t>3-5% van </a:t>
          </a:r>
          <a:r>
            <a:rPr lang="nl-NL" sz="2800" kern="1200" dirty="0" err="1" smtClean="0"/>
            <a:t>lln</a:t>
          </a:r>
          <a:endParaRPr lang="nl-NL" sz="2800" kern="1200" dirty="0"/>
        </a:p>
      </dsp:txBody>
      <dsp:txXfrm rot="-10800000">
        <a:off x="1633262" y="2032853"/>
        <a:ext cx="3736322" cy="101642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C1EC0-DC59-4308-A446-128A64AE89F7}" type="datetimeFigureOut">
              <a:rPr lang="nl-NL" smtClean="0"/>
              <a:pPr/>
              <a:t>15-2-2019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A2D1C-34BD-4A08-9AFD-C8C00F0012DB}" type="slidenum">
              <a:rPr lang="nl-NL" smtClean="0"/>
              <a:pPr/>
              <a:t>‹nr.›</a:t>
            </a:fld>
            <a:endParaRPr lang="nl-NL"/>
          </a:p>
        </p:txBody>
      </p:sp>
    </p:spTree>
    <p:extLst>
      <p:ext uri="{BB962C8B-B14F-4D97-AF65-F5344CB8AC3E}">
        <p14:creationId xmlns:p14="http://schemas.microsoft.com/office/powerpoint/2010/main" val="7646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 staan hier met</a:t>
            </a:r>
            <a:r>
              <a:rPr lang="nl-NL" baseline="0" dirty="0" smtClean="0"/>
              <a:t> </a:t>
            </a:r>
            <a:r>
              <a:rPr lang="nl-NL" baseline="0" dirty="0" err="1" smtClean="0"/>
              <a:t>same</a:t>
            </a:r>
            <a:r>
              <a:rPr lang="nl-NL" baseline="0" dirty="0" smtClean="0"/>
              <a:t> met 2 </a:t>
            </a:r>
            <a:r>
              <a:rPr lang="nl-NL" baseline="0" dirty="0" err="1" smtClean="0"/>
              <a:t>PBS’s</a:t>
            </a:r>
            <a:r>
              <a:rPr lang="nl-NL" baseline="0" dirty="0" smtClean="0"/>
              <a:t> die elk ervaring hebben met LIST.</a:t>
            </a:r>
          </a:p>
          <a:p>
            <a:r>
              <a:rPr lang="nl-NL" baseline="0" dirty="0" smtClean="0"/>
              <a:t>Waarom met 2?</a:t>
            </a:r>
          </a:p>
          <a:p>
            <a:pPr marL="171450" indent="-171450">
              <a:buFontTx/>
              <a:buChar char="-"/>
            </a:pPr>
            <a:r>
              <a:rPr lang="nl-NL" baseline="0" dirty="0" smtClean="0"/>
              <a:t>Vraag vanuit organisatie </a:t>
            </a:r>
            <a:r>
              <a:rPr lang="nl-NL" baseline="0" dirty="0" smtClean="0">
                <a:sym typeface="Wingdings" panose="05000000000000000000" pitchFamily="2" charset="2"/>
              </a:rPr>
              <a:t></a:t>
            </a:r>
          </a:p>
          <a:p>
            <a:pPr marL="171450" indent="-171450">
              <a:buFontTx/>
              <a:buChar char="-"/>
            </a:pPr>
            <a:r>
              <a:rPr lang="nl-NL" baseline="0" dirty="0" smtClean="0">
                <a:sym typeface="Wingdings" panose="05000000000000000000" pitchFamily="2" charset="2"/>
              </a:rPr>
              <a:t>We willen allebei leesonderwijs een stap verder brengen!</a:t>
            </a:r>
          </a:p>
          <a:p>
            <a:pPr marL="171450" indent="-171450">
              <a:buFontTx/>
              <a:buChar char="-"/>
            </a:pPr>
            <a:r>
              <a:rPr lang="nl-NL" baseline="0" dirty="0" smtClean="0">
                <a:sym typeface="Wingdings" panose="05000000000000000000" pitchFamily="2" charset="2"/>
              </a:rPr>
              <a:t>We zijn er allebei van overtuigd dat een </a:t>
            </a:r>
            <a:r>
              <a:rPr lang="nl-NL" baseline="0" dirty="0" err="1" smtClean="0">
                <a:sym typeface="Wingdings" panose="05000000000000000000" pitchFamily="2" charset="2"/>
              </a:rPr>
              <a:t>evidence-based</a:t>
            </a:r>
            <a:r>
              <a:rPr lang="nl-NL" baseline="0" dirty="0" smtClean="0">
                <a:sym typeface="Wingdings" panose="05000000000000000000" pitchFamily="2" charset="2"/>
              </a:rPr>
              <a:t> aanpak ‘</a:t>
            </a:r>
            <a:r>
              <a:rPr lang="nl-NL" baseline="0" dirty="0" err="1" smtClean="0">
                <a:sym typeface="Wingdings" panose="05000000000000000000" pitchFamily="2" charset="2"/>
              </a:rPr>
              <a:t>the</a:t>
            </a:r>
            <a:r>
              <a:rPr lang="nl-NL" baseline="0" dirty="0" smtClean="0">
                <a:sym typeface="Wingdings" panose="05000000000000000000" pitchFamily="2" charset="2"/>
              </a:rPr>
              <a:t> way forward’ is en daar kan LIST een bijdrage in leveren (zoals we zullen zien)</a:t>
            </a:r>
            <a:endParaRPr lang="nl-NL"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Connect klanken en letters – 6 stappen</a:t>
            </a:r>
          </a:p>
          <a:p>
            <a:pPr>
              <a:buFontTx/>
              <a:buChar char="-"/>
            </a:pPr>
            <a:r>
              <a:rPr lang="nl-BE" dirty="0" smtClean="0"/>
              <a:t> klankbewustzijn: rijmpje voorlezen</a:t>
            </a:r>
            <a:br>
              <a:rPr lang="nl-BE" dirty="0" smtClean="0"/>
            </a:br>
            <a:r>
              <a:rPr lang="nl-BE" dirty="0" smtClean="0"/>
              <a:t>- Koppeling van klank en teken</a:t>
            </a:r>
          </a:p>
          <a:p>
            <a:pPr>
              <a:buFontTx/>
              <a:buChar char="-"/>
            </a:pPr>
            <a:r>
              <a:rPr lang="nl-BE" dirty="0" smtClean="0"/>
              <a:t> automatiseren van de letterkennis</a:t>
            </a:r>
            <a:br>
              <a:rPr lang="nl-BE" dirty="0" smtClean="0"/>
            </a:br>
            <a:r>
              <a:rPr lang="nl-BE" dirty="0" smtClean="0"/>
              <a:t>- woorden schrijven</a:t>
            </a:r>
            <a:br>
              <a:rPr lang="nl-BE" dirty="0" smtClean="0"/>
            </a:br>
            <a:r>
              <a:rPr lang="nl-BE" dirty="0" smtClean="0"/>
              <a:t>- woorden lezen</a:t>
            </a:r>
            <a:br>
              <a:rPr lang="nl-BE" dirty="0" smtClean="0"/>
            </a:br>
            <a:r>
              <a:rPr lang="nl-BE" dirty="0" smtClean="0"/>
              <a:t>- stukje van een boek lezen </a:t>
            </a:r>
          </a:p>
          <a:p>
            <a:pPr>
              <a:buFontTx/>
              <a:buChar char="-"/>
            </a:pPr>
            <a:r>
              <a:rPr lang="nl-BE" dirty="0" smtClean="0"/>
              <a:t>- Connect Klanken en Letters</a:t>
            </a:r>
            <a:br>
              <a:rPr lang="nl-BE" dirty="0" smtClean="0"/>
            </a:br>
            <a:r>
              <a:rPr lang="nl-BE" dirty="0" smtClean="0"/>
              <a:t>- Connect Woordherkenning</a:t>
            </a:r>
            <a:br>
              <a:rPr lang="nl-BE" dirty="0" smtClean="0"/>
            </a:br>
            <a:r>
              <a:rPr lang="nl-BE" dirty="0" smtClean="0"/>
              <a:t>- Connect vloeiend lezen</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11</a:t>
            </a:fld>
            <a:endParaRPr lang="nl-NL"/>
          </a:p>
        </p:txBody>
      </p:sp>
    </p:spTree>
    <p:extLst>
      <p:ext uri="{BB962C8B-B14F-4D97-AF65-F5344CB8AC3E}">
        <p14:creationId xmlns:p14="http://schemas.microsoft.com/office/powerpoint/2010/main" val="25870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b="1" dirty="0" smtClean="0"/>
              <a:t>Gebruik van data en opbrengstgericht werken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Het afnemen van toetsen wordt pas echt zinvol wanneer de resultaten worden gebruikt ten behoeve van het leren van de leerlingen.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Als </a:t>
            </a:r>
            <a:r>
              <a:rPr lang="nl-BE" dirty="0" err="1" smtClean="0"/>
              <a:t>toetsgegevens</a:t>
            </a:r>
            <a:r>
              <a:rPr lang="nl-BE" dirty="0" smtClean="0"/>
              <a:t> worden gebruikt om het onderwijs zodanig bij te sturen dat vooraf gestelde doelen ook daadwerkelijk worden behaald: opbrengstgericht werken. </a:t>
            </a:r>
          </a:p>
          <a:p>
            <a:endParaRPr lang="nl-BE" dirty="0" smtClean="0"/>
          </a:p>
          <a:p>
            <a:endParaRPr lang="nl-BE" sz="1200" dirty="0" smtClean="0"/>
          </a:p>
          <a:p>
            <a:r>
              <a:rPr lang="nl-BE" sz="1200" dirty="0" smtClean="0"/>
              <a:t> Het zicht houden op de leerling-resultaten vanuit het oogpunt van het willen bereiken van hoge minimumdoelen bij alle leerlingen speelt een grote rol in het Drie-Lagen-Model. Dit geldt ook voor de toepassing ervan in het LIST-project. Naast de </a:t>
            </a:r>
            <a:r>
              <a:rPr lang="nl-BE" sz="1200" dirty="0" err="1" smtClean="0"/>
              <a:t>toetsresultaten</a:t>
            </a:r>
            <a:r>
              <a:rPr lang="nl-BE" sz="1200" dirty="0" smtClean="0"/>
              <a:t> worden de observaties en bevindingen van leerkrachten driemaal per jaar gebruikt om te bepalen welk aanbod en welke ondersteuningsvorm voor elk van de leerlingen wenselijk is. </a:t>
            </a:r>
          </a:p>
          <a:p>
            <a:endParaRPr lang="nl-BE" sz="1200" dirty="0" smtClean="0"/>
          </a:p>
          <a:p>
            <a:r>
              <a:rPr lang="nl-BE" sz="1200" dirty="0" smtClean="0"/>
              <a:t>Hier ligt dan ook een belangrijke taak van de leerkracht. Om het bijstellen van aanbod en instructie naar aanleiding van de </a:t>
            </a:r>
            <a:r>
              <a:rPr lang="nl-BE" sz="1200" dirty="0" err="1" smtClean="0"/>
              <a:t>toetsresultaten</a:t>
            </a:r>
            <a:r>
              <a:rPr lang="nl-BE" sz="1200" dirty="0" smtClean="0"/>
              <a:t> systematisch uit te kunnen voeren hebben wordt in het LIST-project gebruikt gemaakt van het ‘Model voor Planmatig Werken’ (Kool en Van der Leij,1985). Binnen dit model worden vijf fasen onderscheiden. In de eerste fase gaat het om het signaleren. In de tweede en derde fase gaat het om het analyseren en het voorbereiden van de oplossingen. In de vierde en vijfde fase worden de gekozen oplossingen toegepast en geëvalueerd. </a:t>
            </a:r>
          </a:p>
          <a:p>
            <a:endParaRPr lang="nl-BE" sz="1200" dirty="0" smtClean="0"/>
          </a:p>
          <a:p>
            <a:r>
              <a:rPr lang="nl-BE" sz="1200" dirty="0" smtClean="0"/>
              <a:t>De in de planningsdocumenten vastgelegde activiteiten dienen een beperkte periode te omvatten, waarna naar aanleiding van een </a:t>
            </a:r>
            <a:r>
              <a:rPr lang="nl-BE" sz="1200" dirty="0" err="1" smtClean="0"/>
              <a:t>toetsafname</a:t>
            </a:r>
            <a:r>
              <a:rPr lang="nl-BE" sz="1200" dirty="0" smtClean="0"/>
              <a:t> opnieuw activiteiten worden vastgelegd. Planmatig werken heeft met andere woorden een cyclisch karakter. Voor zowel het voorbereidend, aanvankelijk als het vloeiend lezen is een </a:t>
            </a:r>
            <a:r>
              <a:rPr lang="nl-BE" sz="1200" dirty="0" err="1" smtClean="0"/>
              <a:t>toetskalender</a:t>
            </a:r>
            <a:r>
              <a:rPr lang="nl-BE" sz="1200" dirty="0" smtClean="0"/>
              <a:t> opgesteld en is een document beschikbaar waarop leerkrachten toets- en observatiegegevens kunnen invullen. Tevens staan in dit document criteria genoemd op grond waarvan de leerkracht een beslissing kan nemen in welke groep of interventie een leerling wordt geplaatst na een vooraf vastgestelde periode. </a:t>
            </a:r>
          </a:p>
          <a:p>
            <a:endParaRPr lang="nl-BE" sz="1200" dirty="0" smtClean="0"/>
          </a:p>
          <a:p>
            <a:r>
              <a:rPr lang="nl-BE" sz="1200" dirty="0" smtClean="0"/>
              <a:t>Naast toets- en observatiegegevens van de leerlingen worden er ook observatiegegevens van het instructiegedrag van de leerkrachten en vragenlijsten </a:t>
            </a:r>
          </a:p>
          <a:p>
            <a:r>
              <a:rPr lang="nl-BE" sz="1200" dirty="0" smtClean="0"/>
              <a:t>van alle teamleden gebruikt. Door deze gegevens in verband te brengen met de </a:t>
            </a:r>
            <a:r>
              <a:rPr lang="nl-BE" sz="1200" dirty="0" err="1" smtClean="0"/>
              <a:t>leerlingresultaten</a:t>
            </a:r>
            <a:r>
              <a:rPr lang="nl-BE" sz="1200" dirty="0" smtClean="0"/>
              <a:t> kan er goed kwaliteitsbeleid worden gevoerd. Analyse van de gegevens kan op deze manier aanwijzingen opleveren voor noodzaak van verdere professionalisering van leerkrachten of voor het herzien van onderdelen van het curriculum. </a:t>
            </a:r>
          </a:p>
          <a:p>
            <a:endParaRPr lang="nl-BE" sz="1200" dirty="0" smtClean="0"/>
          </a:p>
          <a:p>
            <a:r>
              <a:rPr lang="nl-BE" sz="1200" dirty="0" smtClean="0"/>
              <a:t>Bovenstaande maakt duidelijk dat opbrengstgericht werken niet alleen plaats vindt op leerlingniveau, maar ook op groeps- en schoolniveau. </a:t>
            </a:r>
          </a:p>
          <a:p>
            <a:r>
              <a:rPr lang="nl-BE" sz="1200" dirty="0" smtClean="0"/>
              <a:t>De school kan de resultaten van de verschillende groepen naast elkaar leggen, zowel van één leerjaar als over de jaren heen. Met andere woorden, de groep als geheel kan gevolgd worden, maar als school kun je ook kijken hoe bijvoorbeeld de ene groep vier het doet t.o.v. groep vier in de jaren daarvoor. </a:t>
            </a:r>
          </a:p>
          <a:p>
            <a:r>
              <a:rPr lang="nl-BE" sz="1200" dirty="0" smtClean="0"/>
              <a:t>Het is een belangrijk onderdeel van de innovatiestrategie van het project om de begeleiders en vervolgens de scholen te leren deze gegevens te interpreteren, met elkaar in verband te brengen en op basis daarvan passende maatregelen te nemen: opbrengstgericht werken. </a:t>
            </a:r>
            <a:endParaRPr lang="nl-BE" dirty="0" smtClean="0"/>
          </a:p>
          <a:p>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12</a:t>
            </a:fld>
            <a:endParaRPr lang="nl-NL"/>
          </a:p>
        </p:txBody>
      </p:sp>
    </p:spTree>
    <p:extLst>
      <p:ext uri="{BB962C8B-B14F-4D97-AF65-F5344CB8AC3E}">
        <p14:creationId xmlns:p14="http://schemas.microsoft.com/office/powerpoint/2010/main" val="261695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De begeleiding wordt in de loop van het traject geleidelijk door de school overgenomen</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13</a:t>
            </a:fld>
            <a:endParaRPr lang="nl-NL"/>
          </a:p>
        </p:txBody>
      </p:sp>
    </p:spTree>
    <p:extLst>
      <p:ext uri="{BB962C8B-B14F-4D97-AF65-F5344CB8AC3E}">
        <p14:creationId xmlns:p14="http://schemas.microsoft.com/office/powerpoint/2010/main" val="2619453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Vernieuwen = door een proces</a:t>
            </a:r>
            <a:r>
              <a:rPr lang="nl-BE" b="1" baseline="0" dirty="0" smtClean="0"/>
              <a:t> gaan.</a:t>
            </a:r>
          </a:p>
          <a:p>
            <a:r>
              <a:rPr lang="nl-BE" baseline="0" dirty="0" smtClean="0"/>
              <a:t>Dat kan ook worden gekoppeld aan het competentieniveau van leraren: hoe (bewuster) competenter leraren zijn, hoe makkelijker ze vernieuwingen integreren én hoe verder in een vernieuwingsproces, hoe competenter leraren worden.</a:t>
            </a:r>
          </a:p>
          <a:p>
            <a:r>
              <a:rPr lang="nl-BE" baseline="0" dirty="0" smtClean="0"/>
              <a:t>Ook dit proces moet worden begeleid.</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14</a:t>
            </a:fld>
            <a:endParaRPr lang="nl-NL"/>
          </a:p>
        </p:txBody>
      </p:sp>
    </p:spTree>
    <p:extLst>
      <p:ext uri="{BB962C8B-B14F-4D97-AF65-F5344CB8AC3E}">
        <p14:creationId xmlns:p14="http://schemas.microsoft.com/office/powerpoint/2010/main" val="85555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smtClean="0">
                <a:solidFill>
                  <a:schemeClr val="bg1"/>
                </a:solidFill>
              </a:rPr>
              <a:t>Hoe kreeg de begeleiding vorm?</a:t>
            </a:r>
            <a:r>
              <a:rPr lang="nl-BE" sz="1200" b="1" dirty="0" smtClean="0">
                <a:solidFill>
                  <a:schemeClr val="accent4"/>
                </a:solidFill>
              </a:rPr>
              <a:t> </a:t>
            </a:r>
          </a:p>
          <a:p>
            <a:r>
              <a:rPr lang="nl-BE" dirty="0" smtClean="0"/>
              <a:t>Antwerpen:</a:t>
            </a:r>
          </a:p>
          <a:p>
            <a:r>
              <a:rPr lang="nl-BE" dirty="0" smtClean="0"/>
              <a:t>Jan Van Damme informeerde de koepels over een nieuw leesproject in Utrecht (Houtveen – Smits – </a:t>
            </a:r>
            <a:r>
              <a:rPr lang="nl-BE" dirty="0" err="1" smtClean="0"/>
              <a:t>Brokamp</a:t>
            </a:r>
            <a:r>
              <a:rPr lang="nl-BE" dirty="0" smtClean="0"/>
              <a:t>).</a:t>
            </a:r>
            <a:br>
              <a:rPr lang="nl-BE" dirty="0" smtClean="0"/>
            </a:br>
            <a:r>
              <a:rPr lang="nl-BE" dirty="0" smtClean="0"/>
              <a:t>We kregen kans om in te scholen rond LIST. De insteek van de projectleiders was fris en verrassend door de onderbouwing die er telkens aan gegeven werd. </a:t>
            </a:r>
            <a:br>
              <a:rPr lang="nl-BE" dirty="0" smtClean="0"/>
            </a:br>
            <a:r>
              <a:rPr lang="nl-BE" dirty="0" smtClean="0"/>
              <a:t>De aanpak werd uitgeschreven, maar aangezien het project nog in ontwikkeling was, was het vaak nog onderwerp van bijsturing.</a:t>
            </a:r>
            <a:br>
              <a:rPr lang="nl-BE" dirty="0" smtClean="0"/>
            </a:br>
            <a:r>
              <a:rPr lang="nl-BE" dirty="0" smtClean="0"/>
              <a:t>Kenmerkend waren ‘voldoende tijd’, ‘eigen keuze’, ‘lezen in boeken’, ‘mini-lesjes’, ‘de leraar als rolmodel door zelf ook te lezen’ en ‘meten is weten’. </a:t>
            </a:r>
            <a:br>
              <a:rPr lang="nl-BE" dirty="0" smtClean="0"/>
            </a:br>
            <a:r>
              <a:rPr lang="nl-BE" dirty="0" smtClean="0"/>
              <a:t>Er kwam een moment van springen door een school te zoeken.</a:t>
            </a:r>
            <a:br>
              <a:rPr lang="nl-BE" dirty="0" smtClean="0"/>
            </a:br>
            <a:r>
              <a:rPr lang="nl-BE" dirty="0" smtClean="0"/>
              <a:t>Zelf benaderde ik de wereldschool en maakte op basis van het List-aanbod keuzes die ik voorlegde aan de directie en het team.</a:t>
            </a:r>
            <a:br>
              <a:rPr lang="nl-BE" dirty="0" smtClean="0"/>
            </a:br>
            <a:r>
              <a:rPr lang="nl-BE" dirty="0" smtClean="0"/>
              <a:t>Eerst ging ik op zoek naar Commitment bij het team om de aanpak te durven uitproberen. Daarbij werd ook ingezet op randvoorwaarden. </a:t>
            </a:r>
            <a:br>
              <a:rPr lang="nl-BE" dirty="0" smtClean="0"/>
            </a:br>
            <a:r>
              <a:rPr lang="nl-BE" dirty="0" smtClean="0"/>
              <a:t>Zo was er in die periode inspectie die de overaccentuering van vloeiend lezen in vraag stelde, er was een slechte samenwerking met de bibliotheek (in hetzelfde gebouw!), de boekencollectie in de school was verouderd, voor taal volgde de school de methode. </a:t>
            </a:r>
            <a:br>
              <a:rPr lang="nl-BE" dirty="0" smtClean="0"/>
            </a:br>
            <a:r>
              <a:rPr lang="nl-BE" dirty="0" smtClean="0"/>
              <a:t>We gingen eerst op groepsniveau aan de slag … met 2, 3 en 4. 5 en 6 waren niet overtuigd en vonden het tijdverlies; een planden we sowieso een jaar later in.</a:t>
            </a:r>
            <a:br>
              <a:rPr lang="nl-BE" dirty="0" smtClean="0"/>
            </a:br>
            <a:r>
              <a:rPr lang="nl-BE" dirty="0" smtClean="0"/>
              <a:t>De directeur </a:t>
            </a:r>
            <a:r>
              <a:rPr lang="nl-BE" dirty="0" err="1" smtClean="0"/>
              <a:t>herroosterde</a:t>
            </a:r>
            <a:r>
              <a:rPr lang="nl-BE" dirty="0" smtClean="0"/>
              <a:t> de onderwijstijd (godsdienst, lichamelijke opvoeding) zodat gezamenlijke leestijd ontstond.</a:t>
            </a:r>
            <a:br>
              <a:rPr lang="nl-BE" dirty="0" smtClean="0"/>
            </a:br>
            <a:r>
              <a:rPr lang="nl-BE" dirty="0" smtClean="0"/>
              <a:t>De </a:t>
            </a:r>
            <a:r>
              <a:rPr lang="nl-BE" dirty="0" err="1" smtClean="0"/>
              <a:t>differentiatielaag</a:t>
            </a:r>
            <a:r>
              <a:rPr lang="nl-BE" dirty="0" smtClean="0"/>
              <a:t> stelden we ook 1 jaar uit. </a:t>
            </a:r>
            <a:br>
              <a:rPr lang="nl-BE" dirty="0" smtClean="0"/>
            </a:br>
            <a:r>
              <a:rPr lang="nl-BE" dirty="0" smtClean="0"/>
              <a:t>De beginsituatie werd vastgelegd (en was relatief bedroevend in vergelijking met de beoogde Nederlandse resultaten).</a:t>
            </a:r>
            <a:br>
              <a:rPr lang="nl-BE" dirty="0" smtClean="0"/>
            </a:br>
            <a:r>
              <a:rPr lang="nl-BE" dirty="0" smtClean="0"/>
              <a:t>Met de betrokken collega’s ging ik observeren, ondersteunen in de klas én ik plande overlegtijd in. Tijdens die tijd brachten ze hun onderwijsmethode mee. We bespraken dan het taalaanbod van de volgende weken vanuit de vraag ‘heb je deze les nodig om je doelen te bereiken of kan je het integreren in de list-les?  De collega’s lieten de methode los en gingen aan de slag. Ze zagen enthousiasme bij de kinderen en dat werkte aanstekelijk … over het resultaat bleek nog wat twijfel.</a:t>
            </a:r>
            <a:br>
              <a:rPr lang="nl-BE" dirty="0" smtClean="0"/>
            </a:br>
            <a:r>
              <a:rPr lang="nl-BE" dirty="0" smtClean="0"/>
              <a:t>De ouderraad organiseerde ook elk jaar informatiemomenten voor de ouders. Ik werd uitgenodigd als gastspreker en informeerde de ouders.</a:t>
            </a:r>
            <a:br>
              <a:rPr lang="nl-BE" dirty="0" smtClean="0"/>
            </a:br>
            <a:r>
              <a:rPr lang="nl-BE" dirty="0" smtClean="0"/>
              <a:t>OP het einde van dat jaar waren de resultaten </a:t>
            </a:r>
            <a:r>
              <a:rPr lang="nl-BE" dirty="0" err="1" smtClean="0"/>
              <a:t>voorruitgegaan</a:t>
            </a:r>
            <a:r>
              <a:rPr lang="nl-BE" dirty="0" smtClean="0"/>
              <a:t>, maar zeker nog niet spectaculair.</a:t>
            </a:r>
            <a:br>
              <a:rPr lang="nl-BE" dirty="0" smtClean="0"/>
            </a:br>
            <a:r>
              <a:rPr lang="nl-BE" dirty="0" smtClean="0"/>
              <a:t>Het jaar nadien verdiepten we en verbreedden we. 5 en 6 wilden dan toch meedoen onder druk van de leerlingen! Het eerste leerjaar pakten we aan. De klasjuffen waren erg kritisch over de aanpak. Maar zagen spectaculaire resultaten.</a:t>
            </a:r>
            <a:br>
              <a:rPr lang="nl-BE" dirty="0" smtClean="0"/>
            </a:br>
            <a:r>
              <a:rPr lang="nl-BE" dirty="0" smtClean="0"/>
              <a:t>Het derde jaar probeerden we de (autonome) kleuterschool te betrekken. Zij waren die hards in ‘welbevinden en betrokkenheid’ en ‘geen letters aanleren in de kleuterschool’. Bij eerdere gesprekken gaven ze aan niet mee te willen instappen. Door de startresultaten van de kinderen in het eerste leerjaar met de leerkrachten kleuteronderwijs te analyseren en te delen, kwam er enige beweging. Het bleek namelijk dat de leerlingen met een Vlaamse naam allemaal ruim 10 letters of alle letters kenden en leerlingen met een Turks klinkende naam nauwelijks letters. Het ontlokte de vraag ‘vinden we het binnen gelijke onderwijskansen ok dat deze verschillen er zijn of moet onderwijs hier de kloof verkleinen?’</a:t>
            </a:r>
          </a:p>
          <a:p>
            <a:endParaRPr lang="nl-BE" dirty="0" smtClean="0"/>
          </a:p>
          <a:p>
            <a:r>
              <a:rPr lang="nl-BE" sz="1200" b="1" dirty="0" smtClean="0">
                <a:solidFill>
                  <a:schemeClr val="bg1"/>
                </a:solidFill>
              </a:rPr>
              <a:t>Aandachtspunten in de begeleiding?</a:t>
            </a:r>
          </a:p>
          <a:p>
            <a:r>
              <a:rPr lang="nl-BE" dirty="0" smtClean="0"/>
              <a:t>Antwerpen:</a:t>
            </a:r>
          </a:p>
          <a:p>
            <a:pPr marL="171450" indent="-171450">
              <a:buFontTx/>
              <a:buChar char="-"/>
            </a:pPr>
            <a:r>
              <a:rPr lang="nl-BE" dirty="0" smtClean="0"/>
              <a:t>Veel meedoen </a:t>
            </a:r>
          </a:p>
          <a:p>
            <a:pPr marL="171450" indent="-171450">
              <a:buFontTx/>
              <a:buChar char="-"/>
            </a:pPr>
            <a:r>
              <a:rPr lang="nl-BE" dirty="0" smtClean="0"/>
              <a:t>Inzetten op alle processen (ook randprocessen: vb. ouders, bibliotheek)</a:t>
            </a:r>
          </a:p>
          <a:p>
            <a:pPr marL="171450" indent="-171450">
              <a:buFontTx/>
              <a:buChar char="-"/>
            </a:pPr>
            <a:r>
              <a:rPr lang="nl-BE" dirty="0" smtClean="0"/>
              <a:t>Het boekenaanbod in de school (anekdote … leraren … kinderen willen graag okapi’s, uiltjes lezen versus …. Dit soort boekjes passen niet meer in multimediale 21</a:t>
            </a:r>
            <a:r>
              <a:rPr lang="nl-BE" baseline="30000" dirty="0" smtClean="0"/>
              <a:t>ste</a:t>
            </a:r>
            <a:r>
              <a:rPr lang="nl-BE" dirty="0" smtClean="0"/>
              <a:t> eeuw) … alle boeken in eetzaal, leerlingen kiezen wat ze nog in de bibliotheek willen. (en de rest doen we weg!)</a:t>
            </a:r>
          </a:p>
          <a:p>
            <a:pPr marL="171450" indent="-171450">
              <a:buFontTx/>
              <a:buChar char="-"/>
            </a:pPr>
            <a:r>
              <a:rPr lang="nl-BE" dirty="0" smtClean="0"/>
              <a:t>Leraren ondersteunen en blijven motiveren;</a:t>
            </a:r>
          </a:p>
          <a:p>
            <a:endParaRPr lang="nl-BE" dirty="0" smtClean="0"/>
          </a:p>
          <a:p>
            <a:r>
              <a:rPr lang="en-US" sz="1200" b="1"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Century Gothic"/>
              </a:rPr>
              <a:t>Wat </a:t>
            </a:r>
            <a:r>
              <a:rPr lang="en-US" sz="1200" b="1" kern="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Century Gothic"/>
              </a:rPr>
              <a:t>doet</a:t>
            </a:r>
            <a:r>
              <a:rPr lang="en-US" sz="1200" b="1"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Century Gothic"/>
              </a:rPr>
              <a:t> LIST met </a:t>
            </a:r>
            <a:r>
              <a:rPr lang="en-US" sz="1200" b="1" kern="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Century Gothic"/>
              </a:rPr>
              <a:t>leraren</a:t>
            </a:r>
            <a:r>
              <a:rPr lang="en-US" sz="1200" b="1"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Century Gothic"/>
              </a:rPr>
              <a:t>?</a:t>
            </a:r>
          </a:p>
          <a:p>
            <a:pPr marL="0" indent="0">
              <a:buFontTx/>
              <a:buNone/>
            </a:pPr>
            <a:r>
              <a:rPr lang="nl-BE" dirty="0" smtClean="0"/>
              <a:t>Antwerpen</a:t>
            </a:r>
          </a:p>
          <a:p>
            <a:pPr marL="171450" indent="-171450">
              <a:buFontTx/>
              <a:buChar char="-"/>
            </a:pPr>
            <a:r>
              <a:rPr lang="nl-BE" dirty="0" smtClean="0"/>
              <a:t>Ze komen los van de methode</a:t>
            </a:r>
          </a:p>
          <a:p>
            <a:pPr marL="171450" indent="-171450">
              <a:buFontTx/>
              <a:buChar char="-"/>
            </a:pPr>
            <a:r>
              <a:rPr lang="nl-BE" dirty="0" smtClean="0"/>
              <a:t>Ze denken na over de relatie doelen – onderwijsaanbod</a:t>
            </a:r>
          </a:p>
          <a:p>
            <a:pPr marL="171450" indent="-171450">
              <a:buFontTx/>
              <a:buChar char="-"/>
            </a:pPr>
            <a:r>
              <a:rPr lang="nl-BE" dirty="0" smtClean="0"/>
              <a:t>Ze werken naar ambities toe: met 85% van de leerlingen dat niveau bereiken; zoveel boeken per jaar gelezen hebben …)</a:t>
            </a:r>
          </a:p>
          <a:p>
            <a:pPr marL="171450" indent="-171450">
              <a:buFontTx/>
              <a:buChar char="-"/>
            </a:pPr>
            <a:r>
              <a:rPr lang="nl-BE" dirty="0" smtClean="0"/>
              <a:t>Ze gaan in gesprek over hoe ze hun lessen aanpakken</a:t>
            </a:r>
          </a:p>
          <a:p>
            <a:pPr marL="171450" indent="-171450">
              <a:buFontTx/>
              <a:buChar char="-"/>
            </a:pPr>
            <a:r>
              <a:rPr lang="nl-BE" dirty="0" smtClean="0"/>
              <a:t>Ze werken </a:t>
            </a:r>
            <a:r>
              <a:rPr lang="nl-BE" dirty="0" err="1" smtClean="0"/>
              <a:t>klasoverschrijdend</a:t>
            </a:r>
            <a:r>
              <a:rPr lang="nl-BE" dirty="0" smtClean="0"/>
              <a:t> samen (</a:t>
            </a:r>
            <a:r>
              <a:rPr lang="nl-BE" dirty="0" err="1" smtClean="0"/>
              <a:t>stillees</a:t>
            </a:r>
            <a:r>
              <a:rPr lang="nl-BE" dirty="0" smtClean="0"/>
              <a:t>, hardop lezen)</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16</a:t>
            </a:fld>
            <a:endParaRPr lang="nl-NL"/>
          </a:p>
        </p:txBody>
      </p:sp>
    </p:spTree>
    <p:extLst>
      <p:ext uri="{BB962C8B-B14F-4D97-AF65-F5344CB8AC3E}">
        <p14:creationId xmlns:p14="http://schemas.microsoft.com/office/powerpoint/2010/main" val="21881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solidFill>
                  <a:srgbClr val="00B050"/>
                </a:solidFill>
              </a:rPr>
              <a:t>Welke vragenlijsten in GO? (2018-21)</a:t>
            </a:r>
          </a:p>
          <a:p>
            <a:pPr marL="342900" indent="-342900">
              <a:buFontTx/>
              <a:buChar char="-"/>
            </a:pPr>
            <a:r>
              <a:rPr lang="nl-BE" b="1" dirty="0" smtClean="0">
                <a:solidFill>
                  <a:srgbClr val="00B050"/>
                </a:solidFill>
              </a:rPr>
              <a:t>Vragenlijsten 2x jaar: </a:t>
            </a:r>
          </a:p>
          <a:p>
            <a:pPr marL="630900" lvl="1" indent="-342900">
              <a:buFontTx/>
              <a:buChar char="-"/>
            </a:pPr>
            <a:r>
              <a:rPr lang="nl-BE" b="1" dirty="0" smtClean="0">
                <a:solidFill>
                  <a:srgbClr val="00B050"/>
                </a:solidFill>
              </a:rPr>
              <a:t>Voor leerlingen: AVI, Stillezen,  # gelezen boeken (en </a:t>
            </a:r>
            <a:r>
              <a:rPr lang="nl-BE" b="1" dirty="0" err="1" smtClean="0">
                <a:solidFill>
                  <a:srgbClr val="00B050"/>
                </a:solidFill>
              </a:rPr>
              <a:t>blz</a:t>
            </a:r>
            <a:r>
              <a:rPr lang="nl-BE" b="1" dirty="0" smtClean="0">
                <a:solidFill>
                  <a:srgbClr val="00B050"/>
                </a:solidFill>
              </a:rPr>
              <a:t>), DMT (1</a:t>
            </a:r>
            <a:r>
              <a:rPr lang="nl-BE" b="1" baseline="30000" dirty="0" smtClean="0">
                <a:solidFill>
                  <a:srgbClr val="00B050"/>
                </a:solidFill>
              </a:rPr>
              <a:t>e</a:t>
            </a:r>
            <a:r>
              <a:rPr lang="nl-BE" b="1" dirty="0" smtClean="0">
                <a:solidFill>
                  <a:srgbClr val="00B050"/>
                </a:solidFill>
              </a:rPr>
              <a:t> leerjaar en moeilijke lezers 2</a:t>
            </a:r>
            <a:r>
              <a:rPr lang="nl-BE" b="1" baseline="30000" dirty="0" smtClean="0">
                <a:solidFill>
                  <a:srgbClr val="00B050"/>
                </a:solidFill>
              </a:rPr>
              <a:t>e</a:t>
            </a:r>
            <a:r>
              <a:rPr lang="nl-BE" b="1" dirty="0" smtClean="0">
                <a:solidFill>
                  <a:srgbClr val="00B050"/>
                </a:solidFill>
              </a:rPr>
              <a:t> leerjaar, …)</a:t>
            </a:r>
          </a:p>
          <a:p>
            <a:pPr marL="630900" lvl="1" indent="-342900">
              <a:buFontTx/>
              <a:buChar char="-"/>
            </a:pPr>
            <a:r>
              <a:rPr lang="nl-BE" b="1" dirty="0" smtClean="0">
                <a:solidFill>
                  <a:srgbClr val="00B050"/>
                </a:solidFill>
              </a:rPr>
              <a:t>3K = gerichte observaties via spelvorm + Beginnende geletterdheid (analyse, synthese, </a:t>
            </a:r>
            <a:r>
              <a:rPr lang="nl-BE" b="1" dirty="0" err="1" smtClean="0">
                <a:solidFill>
                  <a:srgbClr val="00B050"/>
                </a:solidFill>
              </a:rPr>
              <a:t>ws</a:t>
            </a:r>
            <a:r>
              <a:rPr lang="nl-BE" b="1" dirty="0" smtClean="0">
                <a:solidFill>
                  <a:srgbClr val="00B050"/>
                </a:solidFill>
              </a:rPr>
              <a:t>) + Letters benemen </a:t>
            </a:r>
          </a:p>
          <a:p>
            <a:pPr marL="630900" lvl="1" indent="-342900">
              <a:buFontTx/>
              <a:buChar char="-"/>
            </a:pPr>
            <a:r>
              <a:rPr lang="nl-BE" b="1" dirty="0" smtClean="0">
                <a:solidFill>
                  <a:srgbClr val="00B050"/>
                </a:solidFill>
              </a:rPr>
              <a:t>Voor en door leraren: vragenlijst = 3 + 7</a:t>
            </a:r>
          </a:p>
          <a:p>
            <a:pPr marL="630900" lvl="1" indent="-342900">
              <a:buFontTx/>
              <a:buChar char="-"/>
            </a:pPr>
            <a:r>
              <a:rPr lang="nl-BE" b="1" dirty="0" smtClean="0">
                <a:solidFill>
                  <a:srgbClr val="00B050"/>
                </a:solidFill>
              </a:rPr>
              <a:t>Voor leraren en door </a:t>
            </a:r>
            <a:r>
              <a:rPr lang="nl-BE" b="1" dirty="0" err="1" smtClean="0">
                <a:solidFill>
                  <a:srgbClr val="00B050"/>
                </a:solidFill>
              </a:rPr>
              <a:t>zoco</a:t>
            </a:r>
            <a:r>
              <a:rPr lang="nl-BE" b="1" dirty="0" smtClean="0">
                <a:solidFill>
                  <a:srgbClr val="00B050"/>
                </a:solidFill>
              </a:rPr>
              <a:t>/kartrekker + directeur: gedragsvragenlijst = 8 + 9</a:t>
            </a:r>
          </a:p>
          <a:p>
            <a:pPr marL="342900" indent="-342900">
              <a:buFontTx/>
              <a:buChar char="-"/>
            </a:pPr>
            <a:r>
              <a:rPr lang="nl-BE" b="1" dirty="0" smtClean="0">
                <a:solidFill>
                  <a:srgbClr val="00B050"/>
                </a:solidFill>
              </a:rPr>
              <a:t>Observaties leraren tijdens leesmomenten =1 + 2 + 4 + 5 + 6</a:t>
            </a:r>
          </a:p>
          <a:p>
            <a:r>
              <a:rPr lang="nl-BE" dirty="0" smtClean="0">
                <a:sym typeface="Wingdings" panose="05000000000000000000" pitchFamily="2" charset="2"/>
              </a:rPr>
              <a:t> Worden in een kalender gegoten zodat duidelijkheid is over wie-wat-wanneer</a:t>
            </a:r>
          </a:p>
          <a:p>
            <a:r>
              <a:rPr lang="nl-BE" dirty="0" smtClean="0">
                <a:sym typeface="Wingdings" panose="05000000000000000000" pitchFamily="2" charset="2"/>
              </a:rPr>
              <a:t> overbelasting vermeden wordt </a:t>
            </a:r>
          </a:p>
          <a:p>
            <a:endParaRPr lang="nl-BE" dirty="0" smtClean="0"/>
          </a:p>
          <a:p>
            <a:r>
              <a:rPr lang="nl-BE" dirty="0" smtClean="0"/>
              <a:t>Resultaten in GO! en OVSG?</a:t>
            </a:r>
          </a:p>
          <a:p>
            <a:pPr marL="342900" indent="-342900">
              <a:buFontTx/>
              <a:buChar char="-"/>
            </a:pPr>
            <a:r>
              <a:rPr lang="nl-BE" dirty="0" smtClean="0"/>
              <a:t>Nieuwe praktijk met extra aandacht voor die dingen die verschil maken (</a:t>
            </a:r>
            <a:r>
              <a:rPr lang="nl-BE" dirty="0" err="1" smtClean="0"/>
              <a:t>evidence-based</a:t>
            </a:r>
            <a:r>
              <a:rPr lang="nl-BE" dirty="0" smtClean="0"/>
              <a:t>)</a:t>
            </a:r>
          </a:p>
          <a:p>
            <a:pPr marL="342900" indent="-342900">
              <a:buFontTx/>
              <a:buChar char="-"/>
            </a:pPr>
            <a:r>
              <a:rPr lang="nl-BE" dirty="0" smtClean="0"/>
              <a:t>Op andere </a:t>
            </a:r>
            <a:r>
              <a:rPr lang="nl-BE" dirty="0" err="1" smtClean="0"/>
              <a:t>taal-domeinen</a:t>
            </a:r>
            <a:r>
              <a:rPr lang="nl-BE" dirty="0" smtClean="0"/>
              <a:t>: </a:t>
            </a:r>
            <a:r>
              <a:rPr lang="nl-BE" dirty="0" err="1" smtClean="0"/>
              <a:t>ws</a:t>
            </a:r>
            <a:r>
              <a:rPr lang="nl-BE" dirty="0" smtClean="0"/>
              <a:t>, spelling, …(?) </a:t>
            </a:r>
            <a:r>
              <a:rPr lang="nl-BE" dirty="0" smtClean="0">
                <a:sym typeface="Wingdings" panose="05000000000000000000" pitchFamily="2" charset="2"/>
              </a:rPr>
              <a:t> aanvoelen, geen </a:t>
            </a:r>
            <a:r>
              <a:rPr lang="nl-BE" dirty="0" err="1" smtClean="0">
                <a:sym typeface="Wingdings" panose="05000000000000000000" pitchFamily="2" charset="2"/>
              </a:rPr>
              <a:t>onderzoek-resultaten</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17</a:t>
            </a:fld>
            <a:endParaRPr lang="nl-NL"/>
          </a:p>
        </p:txBody>
      </p:sp>
    </p:spTree>
    <p:extLst>
      <p:ext uri="{BB962C8B-B14F-4D97-AF65-F5344CB8AC3E}">
        <p14:creationId xmlns:p14="http://schemas.microsoft.com/office/powerpoint/2010/main" val="199152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Opbrengstgericht werken in List: Hoe en voor wie?</a:t>
            </a:r>
          </a:p>
          <a:p>
            <a:endParaRPr lang="nl-BE" b="1" dirty="0" smtClean="0"/>
          </a:p>
          <a:p>
            <a:pPr marL="228600" indent="-228600">
              <a:buAutoNum type="arabicPeriod"/>
            </a:pPr>
            <a:r>
              <a:rPr lang="nl-BE" b="1" dirty="0" smtClean="0"/>
              <a:t>Signaleren = 3. Vergelijken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1" dirty="0" smtClean="0"/>
              <a:t>Analyseren</a:t>
            </a:r>
            <a:r>
              <a:rPr lang="nl-BE" b="1" baseline="0" dirty="0" smtClean="0"/>
              <a:t> = 4. </a:t>
            </a:r>
            <a:r>
              <a:rPr lang="nl-BE" sz="1200" b="1" kern="1200" dirty="0" smtClean="0"/>
              <a:t>Interventies formuleren</a:t>
            </a:r>
          </a:p>
          <a:p>
            <a:pPr marL="228600" indent="-228600">
              <a:buAutoNum type="arabicPeriod"/>
            </a:pPr>
            <a:r>
              <a:rPr lang="nl-BE" b="1" baseline="0" dirty="0" smtClean="0"/>
              <a:t>Voorbereiden van oplossingen = 5. </a:t>
            </a:r>
            <a:r>
              <a:rPr lang="nl-BE" sz="1200" b="1" kern="1200" dirty="0" smtClean="0"/>
              <a:t>Interventies plannen</a:t>
            </a:r>
            <a:endParaRPr lang="nl-BE" b="1" baseline="0" dirty="0" smtClean="0"/>
          </a:p>
          <a:p>
            <a:pPr marL="228600" indent="-228600">
              <a:buAutoNum type="arabicPeriod"/>
            </a:pPr>
            <a:r>
              <a:rPr lang="nl-BE" b="1" baseline="0" dirty="0" smtClean="0"/>
              <a:t>Uitvoeren = 1. doelen en instrumenten kiezen</a:t>
            </a:r>
          </a:p>
          <a:p>
            <a:pPr marL="685800" lvl="1" indent="-228600">
              <a:buFont typeface="Arial" panose="020B0604020202020204" pitchFamily="34" charset="0"/>
              <a:buChar char="•"/>
            </a:pPr>
            <a:r>
              <a:rPr lang="nl-BE" b="0" baseline="0" dirty="0" smtClean="0"/>
              <a:t>Observatielijsten, vragenlijsten (leerlingen + leraren); afspraken over de implementatie ervan; keuze van het aanbod; tijd op het rooster</a:t>
            </a:r>
          </a:p>
          <a:p>
            <a:pPr marL="228600" indent="-228600">
              <a:buAutoNum type="arabicPeriod"/>
            </a:pPr>
            <a:r>
              <a:rPr lang="nl-BE" b="1" baseline="0" dirty="0" smtClean="0"/>
              <a:t>Evalueren = 2. evalueren</a:t>
            </a:r>
          </a:p>
          <a:p>
            <a:pPr marL="685800" lvl="1" indent="-228600">
              <a:buFont typeface="Arial" panose="020B0604020202020204" pitchFamily="34" charset="0"/>
              <a:buChar char="•"/>
            </a:pPr>
            <a:r>
              <a:rPr lang="nl-BE" sz="1200" kern="1200" dirty="0" smtClean="0">
                <a:solidFill>
                  <a:schemeClr val="tx1"/>
                </a:solidFill>
                <a:latin typeface="+mn-lt"/>
                <a:ea typeface="+mn-ea"/>
                <a:cs typeface="+mn-cs"/>
              </a:rPr>
              <a:t>Afname van toetsen</a:t>
            </a:r>
          </a:p>
          <a:p>
            <a:pPr marL="457200" lvl="1" indent="0">
              <a:buFont typeface="Arial" panose="020B0604020202020204" pitchFamily="34" charset="0"/>
              <a:buNone/>
            </a:pPr>
            <a:endParaRPr lang="nl-BE" sz="1200" kern="1200" dirty="0" smtClean="0">
              <a:solidFill>
                <a:schemeClr val="tx1"/>
              </a:solidFill>
              <a:latin typeface="+mn-lt"/>
              <a:ea typeface="+mn-ea"/>
              <a:cs typeface="+mn-cs"/>
            </a:endParaRPr>
          </a:p>
          <a:p>
            <a:pPr marL="342900" indent="-342900">
              <a:buFont typeface="Arial" panose="020B0604020202020204" pitchFamily="34" charset="0"/>
              <a:buChar char="•"/>
            </a:pPr>
            <a:r>
              <a:rPr lang="nl-BE" dirty="0" smtClean="0"/>
              <a:t>voor leerlingen </a:t>
            </a:r>
            <a:r>
              <a:rPr lang="nl-BE" dirty="0" smtClean="0">
                <a:sym typeface="Wingdings" panose="05000000000000000000" pitchFamily="2" charset="2"/>
              </a:rPr>
              <a:t> betere leesprestaties</a:t>
            </a:r>
            <a:endParaRPr lang="nl-BE" dirty="0" smtClean="0"/>
          </a:p>
          <a:p>
            <a:pPr marL="342900" indent="-342900">
              <a:buFont typeface="Arial" panose="020B0604020202020204" pitchFamily="34" charset="0"/>
              <a:buChar char="•"/>
            </a:pPr>
            <a:r>
              <a:rPr lang="nl-BE" dirty="0" smtClean="0"/>
              <a:t>voor leraren </a:t>
            </a:r>
            <a:r>
              <a:rPr lang="nl-BE" dirty="0" smtClean="0">
                <a:sym typeface="Wingdings" panose="05000000000000000000" pitchFamily="2" charset="2"/>
              </a:rPr>
              <a:t> betere klaspraktijk, praktijk en handelen </a:t>
            </a:r>
            <a:r>
              <a:rPr lang="nl-BE" dirty="0" err="1" smtClean="0">
                <a:sym typeface="Wingdings" panose="05000000000000000000" pitchFamily="2" charset="2"/>
              </a:rPr>
              <a:t>evidence-based</a:t>
            </a:r>
            <a:r>
              <a:rPr lang="nl-BE" dirty="0" smtClean="0">
                <a:sym typeface="Wingdings" panose="05000000000000000000" pitchFamily="2" charset="2"/>
              </a:rPr>
              <a:t>  aanpassen, reflectieve houding op die zaken die ertoe doen</a:t>
            </a:r>
          </a:p>
          <a:p>
            <a:pPr marL="342900" indent="-342900">
              <a:buFont typeface="Arial" panose="020B0604020202020204" pitchFamily="34" charset="0"/>
              <a:buChar char="•"/>
            </a:pPr>
            <a:r>
              <a:rPr lang="nl-BE" dirty="0" smtClean="0"/>
              <a:t>Voor de school </a:t>
            </a:r>
            <a:r>
              <a:rPr lang="nl-BE" dirty="0" smtClean="0">
                <a:sym typeface="Wingdings" panose="05000000000000000000" pitchFamily="2" charset="2"/>
              </a:rPr>
              <a:t> kwaliteitsverhoging lespraktijk + outputverbetering op basis van teamgericht handelen en reflectie + installatie van PDCA-cyclus (IKZ) via leergebied NL</a:t>
            </a:r>
            <a:endParaRPr lang="nl-BE" dirty="0" smtClean="0"/>
          </a:p>
          <a:p>
            <a:pPr marL="457200" lvl="1" indent="0">
              <a:buFont typeface="Arial" panose="020B0604020202020204" pitchFamily="34" charset="0"/>
              <a:buNone/>
            </a:pPr>
            <a:endParaRPr lang="nl-BE" sz="1200"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18</a:t>
            </a:fld>
            <a:endParaRPr lang="nl-NL"/>
          </a:p>
        </p:txBody>
      </p:sp>
    </p:spTree>
    <p:extLst>
      <p:ext uri="{BB962C8B-B14F-4D97-AF65-F5344CB8AC3E}">
        <p14:creationId xmlns:p14="http://schemas.microsoft.com/office/powerpoint/2010/main" val="245854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Scholen vinden het soms lastig om alle gegevens door te sturen naar de onderzoeksmederkers.</a:t>
            </a:r>
          </a:p>
          <a:p>
            <a:r>
              <a:rPr lang="nl-BE" dirty="0" smtClean="0"/>
              <a:t>- Vooral de lerarengegevens worden soms vergeten</a:t>
            </a:r>
          </a:p>
          <a:p>
            <a:endParaRPr lang="nl-BE" dirty="0" smtClean="0"/>
          </a:p>
          <a:p>
            <a:r>
              <a:rPr lang="nl-BE" dirty="0" smtClean="0"/>
              <a:t>Valkuil en belang:</a:t>
            </a:r>
          </a:p>
          <a:p>
            <a:r>
              <a:rPr lang="nl-BE" dirty="0" smtClean="0"/>
              <a:t>- Verzamel je geen gegevens, dan ontneem je ook de mogelijke ontwikkelkracht van LIST (en de leraren, uiteraard).</a:t>
            </a:r>
          </a:p>
          <a:p>
            <a:endParaRPr lang="nl-BE" dirty="0" smtClean="0"/>
          </a:p>
          <a:p>
            <a:r>
              <a:rPr lang="nl-BE" b="1" dirty="0" smtClean="0"/>
              <a:t>Aanpassing voor GO!</a:t>
            </a:r>
          </a:p>
          <a:p>
            <a:r>
              <a:rPr lang="nl-BE" b="1" dirty="0" smtClean="0"/>
              <a:t>- Nieuwe Excel-formulieren die na het inbrengen van de gegevens, automatische alle berekeningen doen.</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19</a:t>
            </a:fld>
            <a:endParaRPr lang="nl-NL"/>
          </a:p>
        </p:txBody>
      </p:sp>
    </p:spTree>
    <p:extLst>
      <p:ext uri="{BB962C8B-B14F-4D97-AF65-F5344CB8AC3E}">
        <p14:creationId xmlns:p14="http://schemas.microsoft.com/office/powerpoint/2010/main" val="2241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Resultaten VL-NL 3</a:t>
            </a:r>
            <a:r>
              <a:rPr lang="nl-BE" b="1" baseline="30000" dirty="0" smtClean="0"/>
              <a:t>e</a:t>
            </a:r>
            <a:r>
              <a:rPr lang="nl-BE" b="1" dirty="0" smtClean="0"/>
              <a:t> tranche</a:t>
            </a:r>
          </a:p>
          <a:p>
            <a:endParaRPr lang="nl-BE" dirty="0" smtClean="0"/>
          </a:p>
          <a:p>
            <a:r>
              <a:rPr lang="nl-BE" b="1" dirty="0" smtClean="0"/>
              <a:t>Aanvankelijk Lezen</a:t>
            </a:r>
          </a:p>
          <a:p>
            <a:r>
              <a:rPr lang="nl-BE" dirty="0" smtClean="0"/>
              <a:t>- In</a:t>
            </a:r>
            <a:r>
              <a:rPr lang="nl-BE" baseline="0" dirty="0" smtClean="0"/>
              <a:t> begin programma niet op punt</a:t>
            </a:r>
            <a:endParaRPr lang="nl-BE" dirty="0" smtClean="0"/>
          </a:p>
          <a:p>
            <a:pPr marL="171450" lvl="0" indent="-171450">
              <a:buFontTx/>
              <a:buChar char="-"/>
            </a:pPr>
            <a:r>
              <a:rPr lang="nl-BE" baseline="0" dirty="0" smtClean="0"/>
              <a:t>AVI-toets = gemiddelde wordt gehaald, </a:t>
            </a:r>
            <a:r>
              <a:rPr lang="nl-BE" b="1" baseline="0" dirty="0" smtClean="0"/>
              <a:t>maar 80% niet </a:t>
            </a:r>
            <a:r>
              <a:rPr lang="nl-BE" baseline="0" dirty="0" smtClean="0"/>
              <a:t>+ standaard deviatie (st </a:t>
            </a:r>
            <a:r>
              <a:rPr lang="nl-BE" baseline="0" dirty="0" err="1" smtClean="0"/>
              <a:t>dev</a:t>
            </a:r>
            <a:r>
              <a:rPr lang="nl-BE" baseline="0" dirty="0" smtClean="0"/>
              <a:t>) is te groot</a:t>
            </a:r>
          </a:p>
          <a:p>
            <a:pPr marL="0" lvl="0" indent="0">
              <a:buFontTx/>
              <a:buNone/>
            </a:pPr>
            <a:endParaRPr lang="nl-BE" baseline="0" dirty="0" smtClean="0"/>
          </a:p>
          <a:p>
            <a:pPr marL="0" lvl="0" indent="0">
              <a:buFontTx/>
              <a:buNone/>
            </a:pPr>
            <a:r>
              <a:rPr lang="nl-BE" b="1" baseline="0" dirty="0" smtClean="0"/>
              <a:t>Voorbereidende Lezen (3K, groep 2)</a:t>
            </a:r>
          </a:p>
          <a:p>
            <a:pPr marL="171450" lvl="0" indent="-171450">
              <a:buFontTx/>
              <a:buChar char="-"/>
            </a:pPr>
            <a:r>
              <a:rPr lang="nl-BE" baseline="0" dirty="0" smtClean="0"/>
              <a:t>Letters benoemen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aseline="0" dirty="0" smtClean="0"/>
              <a:t>Kinderen kunnen groot # letters benoemen: 14 + 19, maar 96% niet + standaard deviatie (st </a:t>
            </a:r>
            <a:r>
              <a:rPr lang="nl-BE" baseline="0" dirty="0" err="1" smtClean="0"/>
              <a:t>dev</a:t>
            </a:r>
            <a:r>
              <a:rPr lang="nl-BE" baseline="0" dirty="0" smtClean="0"/>
              <a:t>) is te groot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dirty="0" smtClean="0"/>
              <a:t>Beginnende Geletterdheid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aseline="0" dirty="0" smtClean="0"/>
              <a:t>Oktober-toets: doelen op synthesetoets worden niet behaald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aseline="0" dirty="0" smtClean="0"/>
              <a:t>Mei-toets: alles bereikt</a:t>
            </a:r>
          </a:p>
          <a:p>
            <a:pPr marL="628650" lvl="1" indent="-171450">
              <a:buFontTx/>
              <a:buChar char="-"/>
            </a:pPr>
            <a:endParaRPr lang="nl-BE" baseline="0"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20</a:t>
            </a:fld>
            <a:endParaRPr lang="nl-NL"/>
          </a:p>
        </p:txBody>
      </p:sp>
    </p:spTree>
    <p:extLst>
      <p:ext uri="{BB962C8B-B14F-4D97-AF65-F5344CB8AC3E}">
        <p14:creationId xmlns:p14="http://schemas.microsoft.com/office/powerpoint/2010/main" val="114122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b="1" dirty="0" smtClean="0"/>
              <a:t>Resultaten VL-NL 3</a:t>
            </a:r>
            <a:r>
              <a:rPr lang="nl-BE" sz="1400" b="1" baseline="30000" dirty="0" smtClean="0"/>
              <a:t>e</a:t>
            </a:r>
            <a:r>
              <a:rPr lang="nl-BE" sz="1400" b="1" dirty="0" smtClean="0"/>
              <a:t> tranche in VGL-</a:t>
            </a:r>
            <a:r>
              <a:rPr lang="nl-BE" sz="1400" b="1" dirty="0" err="1" smtClean="0"/>
              <a:t>ing</a:t>
            </a:r>
            <a:r>
              <a:rPr lang="nl-BE" sz="1400" b="1" dirty="0" smtClean="0"/>
              <a:t> </a:t>
            </a:r>
            <a:r>
              <a:rPr lang="nl-BE" sz="1400" b="1" dirty="0" err="1" smtClean="0"/>
              <a:t>tgo</a:t>
            </a:r>
            <a:r>
              <a:rPr lang="nl-BE" sz="1400" b="1" baseline="0" dirty="0" smtClean="0"/>
              <a:t> GO! BS</a:t>
            </a:r>
            <a:r>
              <a:rPr lang="nl-BE" sz="1400" b="1" dirty="0" smtClean="0"/>
              <a:t> Europaschool Bredene</a:t>
            </a:r>
          </a:p>
          <a:p>
            <a:endParaRPr lang="nl-BE" sz="1400" b="1" dirty="0" smtClean="0"/>
          </a:p>
          <a:p>
            <a:r>
              <a:rPr lang="nl-BE" sz="1400" b="0" dirty="0" smtClean="0"/>
              <a:t>- Probleem met vervanging</a:t>
            </a:r>
            <a:r>
              <a:rPr lang="nl-BE" sz="1400" b="0" baseline="0" dirty="0" smtClean="0"/>
              <a:t> </a:t>
            </a:r>
            <a:r>
              <a:rPr lang="nl-BE" sz="1400" b="0" baseline="0" dirty="0" smtClean="0">
                <a:sym typeface="Wingdings" panose="05000000000000000000" pitchFamily="2" charset="2"/>
              </a:rPr>
              <a:t> </a:t>
            </a:r>
            <a:r>
              <a:rPr lang="nl-BE" sz="1400" b="0" dirty="0" smtClean="0"/>
              <a:t>leraar doet ertoe!!</a:t>
            </a:r>
          </a:p>
          <a:p>
            <a:endParaRPr lang="nl-BE" dirty="0" smtClean="0"/>
          </a:p>
          <a:p>
            <a:pPr marL="0" lvl="0" indent="0">
              <a:buFontTx/>
              <a:buNone/>
            </a:pPr>
            <a:r>
              <a:rPr lang="nl-BE" b="1" baseline="0" dirty="0" smtClean="0"/>
              <a:t>Aanvankelijk lezen (1</a:t>
            </a:r>
            <a:r>
              <a:rPr lang="nl-BE" b="1" baseline="30000" dirty="0" smtClean="0"/>
              <a:t>e</a:t>
            </a:r>
            <a:r>
              <a:rPr lang="nl-BE" b="1" baseline="0" dirty="0" smtClean="0"/>
              <a:t> leerjaar, groep 3)</a:t>
            </a:r>
          </a:p>
          <a:p>
            <a:pPr marL="171450" lvl="0" indent="-171450">
              <a:buFontTx/>
              <a:buChar char="-"/>
            </a:pPr>
            <a:r>
              <a:rPr lang="nl-BE" baseline="0" dirty="0" smtClean="0"/>
              <a:t>AVI-toets = </a:t>
            </a:r>
            <a:r>
              <a:rPr lang="nl-BE" b="1" baseline="0" dirty="0" smtClean="0"/>
              <a:t>gemiddelde wordt </a:t>
            </a:r>
            <a:r>
              <a:rPr lang="nl-BE" b="1" u="sng" baseline="0" dirty="0" smtClean="0">
                <a:solidFill>
                  <a:srgbClr val="FF0000"/>
                </a:solidFill>
              </a:rPr>
              <a:t>niet</a:t>
            </a:r>
            <a:r>
              <a:rPr lang="nl-BE" b="1" baseline="0" dirty="0" smtClean="0"/>
              <a:t> gehaald, en 80% niet in juni  </a:t>
            </a:r>
            <a:r>
              <a:rPr lang="nl-BE" baseline="0" dirty="0" smtClean="0"/>
              <a:t>standaard deviatie (st </a:t>
            </a:r>
            <a:r>
              <a:rPr lang="nl-BE" baseline="0" dirty="0" err="1" smtClean="0"/>
              <a:t>dev</a:t>
            </a:r>
            <a:r>
              <a:rPr lang="nl-BE" baseline="0" dirty="0" smtClean="0"/>
              <a:t>) is te groot</a:t>
            </a:r>
          </a:p>
          <a:p>
            <a:pPr marL="0" lvl="0" indent="0">
              <a:buFontTx/>
              <a:buNone/>
            </a:pPr>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21</a:t>
            </a:fld>
            <a:endParaRPr lang="nl-NL"/>
          </a:p>
        </p:txBody>
      </p:sp>
    </p:spTree>
    <p:extLst>
      <p:ext uri="{BB962C8B-B14F-4D97-AF65-F5344CB8AC3E}">
        <p14:creationId xmlns:p14="http://schemas.microsoft.com/office/powerpoint/2010/main" val="402606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7 bouwstenen: </a:t>
            </a:r>
          </a:p>
          <a:p>
            <a:r>
              <a:rPr lang="nl-BE" dirty="0" smtClean="0"/>
              <a:t>hebben invloed op de elementen in en de opbouw</a:t>
            </a:r>
            <a:r>
              <a:rPr lang="nl-BE" baseline="0" dirty="0" smtClean="0"/>
              <a:t> in de LIST-aanpak, vertrekkend vanuit wetenschappelijk onderzoek.</a:t>
            </a:r>
          </a:p>
          <a:p>
            <a:endParaRPr lang="nl-BE" baseline="0" dirty="0" smtClean="0"/>
          </a:p>
          <a:p>
            <a:r>
              <a:rPr lang="nl-BE" b="1" baseline="0" dirty="0" smtClean="0"/>
              <a:t>1 bouwsteen </a:t>
            </a:r>
            <a:r>
              <a:rPr lang="nl-BE" b="1" baseline="0" dirty="0" smtClean="0">
                <a:sym typeface="Wingdings" panose="05000000000000000000" pitchFamily="2" charset="2"/>
              </a:rPr>
              <a:t>krijgt vorm vanuit wetenschappelijke bevindingen van ‘wat werkt’, m.a.w. ‘dit element, deze aanpak, deze actie zit inde LIST-aanpak omdat hij opbrengt</a:t>
            </a:r>
            <a:endParaRPr lang="nl-BE" b="1"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a:t>
            </a:fld>
            <a:endParaRPr lang="nl-NL"/>
          </a:p>
        </p:txBody>
      </p:sp>
    </p:spTree>
    <p:extLst>
      <p:ext uri="{BB962C8B-B14F-4D97-AF65-F5344CB8AC3E}">
        <p14:creationId xmlns:p14="http://schemas.microsoft.com/office/powerpoint/2010/main" val="200326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a:t>
            </a:r>
            <a:r>
              <a:rPr lang="nl-BE" sz="1400" b="1" baseline="0" dirty="0" smtClean="0"/>
              <a:t>GO! BS</a:t>
            </a:r>
            <a:r>
              <a:rPr lang="nl-BE" sz="1400" b="1" dirty="0" smtClean="0"/>
              <a:t> Europaschool Bredene</a:t>
            </a:r>
          </a:p>
          <a:p>
            <a:endParaRPr lang="nl-BE" sz="1400" b="1" dirty="0" smtClean="0"/>
          </a:p>
          <a:p>
            <a:r>
              <a:rPr lang="nl-BE" sz="1400" b="0" dirty="0" smtClean="0"/>
              <a:t>- Probleem met vervanging</a:t>
            </a:r>
            <a:r>
              <a:rPr lang="nl-BE" sz="1400" b="0" baseline="0" dirty="0" smtClean="0"/>
              <a:t> </a:t>
            </a:r>
            <a:r>
              <a:rPr lang="nl-BE" sz="1400" b="0" baseline="0" dirty="0" smtClean="0">
                <a:sym typeface="Wingdings" panose="05000000000000000000" pitchFamily="2" charset="2"/>
              </a:rPr>
              <a:t> </a:t>
            </a:r>
            <a:r>
              <a:rPr lang="nl-BE" sz="1400" b="0" dirty="0" smtClean="0"/>
              <a:t>leraar doet ertoe!!</a:t>
            </a:r>
          </a:p>
          <a:p>
            <a:endParaRPr lang="nl-BE" dirty="0" smtClean="0"/>
          </a:p>
          <a:p>
            <a:pPr marL="0" lvl="0" indent="0">
              <a:buFontTx/>
              <a:buNone/>
            </a:pPr>
            <a:r>
              <a:rPr lang="nl-BE" b="1" baseline="0" dirty="0" smtClean="0"/>
              <a:t>Aanvankelijk lezen (1</a:t>
            </a:r>
            <a:r>
              <a:rPr lang="nl-BE" b="1" baseline="30000" dirty="0" smtClean="0"/>
              <a:t>e</a:t>
            </a:r>
            <a:r>
              <a:rPr lang="nl-BE" b="1" baseline="0" dirty="0" smtClean="0"/>
              <a:t> leerjaar, groep 3)</a:t>
            </a:r>
          </a:p>
          <a:p>
            <a:pPr marL="171450" lvl="0" indent="-171450">
              <a:buFontTx/>
              <a:buChar char="-"/>
            </a:pPr>
            <a:r>
              <a:rPr lang="nl-BE" baseline="0" dirty="0" smtClean="0"/>
              <a:t>AVI-toets = </a:t>
            </a:r>
            <a:r>
              <a:rPr lang="nl-BE" b="1" baseline="0" dirty="0" smtClean="0"/>
              <a:t>gemiddelde en 80% wordt gehaald in januari, maar niet 80% </a:t>
            </a:r>
            <a:r>
              <a:rPr lang="nl-BE" b="1" u="sng" baseline="0" dirty="0" smtClean="0"/>
              <a:t>in juni  </a:t>
            </a:r>
            <a:r>
              <a:rPr lang="nl-BE" baseline="0" dirty="0" smtClean="0"/>
              <a:t>standaard deviatie (st </a:t>
            </a:r>
            <a:r>
              <a:rPr lang="nl-BE" baseline="0" dirty="0" err="1" smtClean="0"/>
              <a:t>dev</a:t>
            </a:r>
            <a:r>
              <a:rPr lang="nl-BE" baseline="0" dirty="0" smtClean="0"/>
              <a:t>) is te groot</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22</a:t>
            </a:fld>
            <a:endParaRPr lang="nl-NL"/>
          </a:p>
        </p:txBody>
      </p:sp>
    </p:spTree>
    <p:extLst>
      <p:ext uri="{BB962C8B-B14F-4D97-AF65-F5344CB8AC3E}">
        <p14:creationId xmlns:p14="http://schemas.microsoft.com/office/powerpoint/2010/main" val="342255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b="1" dirty="0" smtClean="0"/>
              <a:t>Resultaten VL-NL 3</a:t>
            </a:r>
            <a:r>
              <a:rPr lang="nl-BE" sz="1400" b="1" baseline="30000" dirty="0" smtClean="0"/>
              <a:t>e</a:t>
            </a:r>
            <a:r>
              <a:rPr lang="nl-BE" sz="1400" b="1" dirty="0" smtClean="0"/>
              <a:t> tranche</a:t>
            </a:r>
          </a:p>
          <a:p>
            <a:r>
              <a:rPr lang="nl-BE" b="1" dirty="0" smtClean="0"/>
              <a:t>Voortgezet Lezen:</a:t>
            </a:r>
          </a:p>
          <a:p>
            <a:pPr marL="171450" indent="-171450">
              <a:buFontTx/>
              <a:buChar char="-"/>
            </a:pPr>
            <a:r>
              <a:rPr lang="nl-BE" dirty="0" smtClean="0"/>
              <a:t>Aantal boeken = globaal OK</a:t>
            </a:r>
          </a:p>
          <a:p>
            <a:pPr marL="628650" lvl="1" indent="-171450">
              <a:buFontTx/>
              <a:buChar char="-"/>
            </a:pPr>
            <a:r>
              <a:rPr lang="nl-BE" b="1" dirty="0" smtClean="0"/>
              <a:t>In 5</a:t>
            </a:r>
            <a:r>
              <a:rPr lang="nl-BE" b="1" baseline="30000" dirty="0" smtClean="0"/>
              <a:t>e</a:t>
            </a:r>
            <a:r>
              <a:rPr lang="nl-BE" b="1" dirty="0" smtClean="0"/>
              <a:t> en 6</a:t>
            </a:r>
            <a:r>
              <a:rPr lang="nl-BE" b="1" baseline="30000" dirty="0" smtClean="0"/>
              <a:t>e</a:t>
            </a:r>
            <a:r>
              <a:rPr lang="nl-BE" b="1" dirty="0" smtClean="0"/>
              <a:t> leerjaar wordt het moeilijker</a:t>
            </a:r>
          </a:p>
          <a:p>
            <a:pPr marL="1085850" lvl="2" indent="-171450">
              <a:buFontTx/>
              <a:buChar char="-"/>
            </a:pPr>
            <a:r>
              <a:rPr lang="nl-BE" b="1" i="0" u="sng" dirty="0" smtClean="0"/>
              <a:t>Redenen</a:t>
            </a:r>
            <a:r>
              <a:rPr lang="nl-BE" dirty="0" smtClean="0"/>
              <a:t>?</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nl-BE" dirty="0" smtClean="0"/>
              <a:t>Dikkere boeken, dus minder</a:t>
            </a:r>
            <a:r>
              <a:rPr lang="nl-BE" baseline="0" dirty="0" smtClean="0"/>
              <a:t> boeken</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nl-BE" b="0" baseline="0" dirty="0" smtClean="0"/>
              <a:t>Minder leesmomenten in 3</a:t>
            </a:r>
            <a:r>
              <a:rPr lang="nl-BE" b="0" baseline="30000" dirty="0" smtClean="0"/>
              <a:t>e</a:t>
            </a:r>
            <a:r>
              <a:rPr lang="nl-BE" b="0" baseline="0" dirty="0" smtClean="0"/>
              <a:t> semester?</a:t>
            </a:r>
            <a:endParaRPr lang="nl-BE" b="0" dirty="0" smtClean="0"/>
          </a:p>
          <a:p>
            <a:pPr marL="1543050" lvl="3" indent="-171450">
              <a:buFontTx/>
              <a:buChar char="-"/>
            </a:pPr>
            <a:endParaRPr lang="nl-BE" dirty="0" smtClean="0"/>
          </a:p>
          <a:p>
            <a:pPr marL="628650" lvl="1" indent="-171450">
              <a:buFontTx/>
              <a:buChar char="-"/>
            </a:pPr>
            <a:r>
              <a:rPr lang="nl-BE" b="1" dirty="0" smtClean="0"/>
              <a:t>St. deviatie (verschillen</a:t>
            </a:r>
            <a:r>
              <a:rPr lang="nl-BE" b="1" baseline="0" dirty="0" smtClean="0"/>
              <a:t> tussen leerlingen) neemt af over de jaren heen  en in één jaar behalve in L5 en in L6 - juni+ blijven ong. gelijk in een schooljaar.</a:t>
            </a:r>
          </a:p>
          <a:p>
            <a:pPr marL="1085850" lvl="2" indent="-171450">
              <a:buFontTx/>
              <a:buChar char="-"/>
            </a:pPr>
            <a:r>
              <a:rPr lang="nl-BE" baseline="0" dirty="0" smtClean="0"/>
              <a:t>is ook logisch: als er veel boeken worden gelezen, kan het verschil tussen leerlingen ook groter zijn (zie ook in L6 als er 30 boeken worden gelezen.</a:t>
            </a:r>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23</a:t>
            </a:fld>
            <a:endParaRPr lang="nl-NL"/>
          </a:p>
        </p:txBody>
      </p:sp>
    </p:spTree>
    <p:extLst>
      <p:ext uri="{BB962C8B-B14F-4D97-AF65-F5344CB8AC3E}">
        <p14:creationId xmlns:p14="http://schemas.microsoft.com/office/powerpoint/2010/main" val="169357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a:t>
            </a:r>
            <a:r>
              <a:rPr lang="nl-BE" sz="1400" b="1" baseline="0" dirty="0" smtClean="0"/>
              <a:t>GO! BS</a:t>
            </a:r>
            <a:r>
              <a:rPr lang="nl-BE" sz="1400" b="1" dirty="0" smtClean="0"/>
              <a:t> Europaschool Bredene</a:t>
            </a:r>
          </a:p>
          <a:p>
            <a:endParaRPr lang="nl-BE" b="1" dirty="0" smtClean="0"/>
          </a:p>
          <a:p>
            <a:r>
              <a:rPr lang="nl-BE" b="1" dirty="0" smtClean="0"/>
              <a:t>Voortgezet Lezen:</a:t>
            </a:r>
          </a:p>
          <a:p>
            <a:pPr marL="171450" indent="-171450">
              <a:buFontTx/>
              <a:buChar char="-"/>
            </a:pPr>
            <a:r>
              <a:rPr lang="nl-BE" dirty="0" smtClean="0"/>
              <a:t>Aantal boeken = globaal OK</a:t>
            </a:r>
          </a:p>
          <a:p>
            <a:pPr marL="628650" lvl="1" indent="-171450">
              <a:buFontTx/>
              <a:buChar char="-"/>
            </a:pPr>
            <a:r>
              <a:rPr lang="nl-BE" b="1" dirty="0" smtClean="0"/>
              <a:t>In 5</a:t>
            </a:r>
            <a:r>
              <a:rPr lang="nl-BE" b="1" baseline="30000" dirty="0" smtClean="0"/>
              <a:t>e</a:t>
            </a:r>
            <a:r>
              <a:rPr lang="nl-BE" b="1" dirty="0" smtClean="0"/>
              <a:t> en 6</a:t>
            </a:r>
            <a:r>
              <a:rPr lang="nl-BE" b="1" baseline="30000" dirty="0" smtClean="0"/>
              <a:t>e</a:t>
            </a:r>
            <a:r>
              <a:rPr lang="nl-BE" b="1" dirty="0" smtClean="0"/>
              <a:t> leerjaar wordt het ook moeilijker</a:t>
            </a:r>
          </a:p>
          <a:p>
            <a:pPr marL="1085850" lvl="2" indent="-171450">
              <a:buFontTx/>
              <a:buChar char="-"/>
            </a:pPr>
            <a:r>
              <a:rPr lang="nl-BE" b="1" i="0" u="sng" dirty="0" smtClean="0"/>
              <a:t>Redenen</a:t>
            </a:r>
            <a:r>
              <a:rPr lang="nl-BE" dirty="0" smtClean="0"/>
              <a:t>?</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nl-BE" b="0" baseline="0" dirty="0" smtClean="0"/>
              <a:t>Minder leesmomenten in 3</a:t>
            </a:r>
            <a:r>
              <a:rPr lang="nl-BE" b="0" baseline="30000" dirty="0" smtClean="0"/>
              <a:t>e</a:t>
            </a:r>
            <a:r>
              <a:rPr lang="nl-BE" b="0" baseline="0" dirty="0" smtClean="0"/>
              <a:t> semester?</a:t>
            </a:r>
          </a:p>
          <a:p>
            <a:pPr marL="1543050" marR="0" lvl="3" indent="-171450" algn="l" defTabSz="914400" rtl="0" eaLnBrk="1" fontAlgn="auto" latinLnBrk="0" hangingPunct="1">
              <a:lnSpc>
                <a:spcPct val="100000"/>
              </a:lnSpc>
              <a:spcBef>
                <a:spcPts val="0"/>
              </a:spcBef>
              <a:spcAft>
                <a:spcPts val="0"/>
              </a:spcAft>
              <a:buClrTx/>
              <a:buSzTx/>
              <a:buFontTx/>
              <a:buChar char="-"/>
              <a:tabLst/>
              <a:defRPr/>
            </a:pPr>
            <a:endParaRPr lang="nl-BE" b="0" dirty="0" smtClean="0"/>
          </a:p>
          <a:p>
            <a:pPr marL="628650" lvl="1" indent="-171450">
              <a:buFontTx/>
              <a:buChar char="-"/>
            </a:pPr>
            <a:r>
              <a:rPr lang="nl-BE" b="1" dirty="0" smtClean="0"/>
              <a:t>ST. deviatie (verschillen</a:t>
            </a:r>
            <a:r>
              <a:rPr lang="nl-BE" b="1" baseline="0" dirty="0" smtClean="0"/>
              <a:t> tussen leerlingen) neemt af over de jaren heen  behalve in L6 – juni </a:t>
            </a:r>
            <a:r>
              <a:rPr lang="nl-BE" b="1" u="sng" baseline="0" dirty="0" smtClean="0"/>
              <a:t>maar groeien in één schooljaar.</a:t>
            </a:r>
          </a:p>
          <a:p>
            <a:pPr marL="1085850" lvl="2" indent="-171450">
              <a:buFontTx/>
              <a:buChar char="-"/>
            </a:pPr>
            <a:r>
              <a:rPr lang="nl-BE" baseline="0" dirty="0" smtClean="0"/>
              <a:t>is ook logisch: als er veel boeken worden gelezen, kan het verschil tussen leerlingen ook groter zijn (zie ook in L6 als er 30 boeken worden gelezen.</a:t>
            </a:r>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24</a:t>
            </a:fld>
            <a:endParaRPr lang="nl-NL"/>
          </a:p>
        </p:txBody>
      </p:sp>
    </p:spTree>
    <p:extLst>
      <p:ext uri="{BB962C8B-B14F-4D97-AF65-F5344CB8AC3E}">
        <p14:creationId xmlns:p14="http://schemas.microsoft.com/office/powerpoint/2010/main" val="148992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b="1" dirty="0" smtClean="0"/>
              <a:t>Resultaten VL-NL 3</a:t>
            </a:r>
            <a:r>
              <a:rPr lang="nl-BE" sz="1400" b="1" baseline="30000" dirty="0" smtClean="0"/>
              <a:t>e</a:t>
            </a:r>
            <a:r>
              <a:rPr lang="nl-BE" sz="1400" b="1" dirty="0" smtClean="0"/>
              <a:t> tranche</a:t>
            </a:r>
          </a:p>
          <a:p>
            <a:r>
              <a:rPr lang="nl-BE" b="1" dirty="0" smtClean="0"/>
              <a:t>Voortgezet Lezen:</a:t>
            </a:r>
          </a:p>
          <a:p>
            <a:pPr marL="171450" indent="-171450">
              <a:buFontTx/>
              <a:buChar char="-"/>
            </a:pPr>
            <a:r>
              <a:rPr lang="nl-BE" dirty="0" smtClean="0"/>
              <a:t>AVI-toets</a:t>
            </a:r>
            <a:r>
              <a:rPr lang="nl-BE" baseline="0" dirty="0" smtClean="0"/>
              <a:t> = OK</a:t>
            </a:r>
          </a:p>
          <a:p>
            <a:pPr marL="628650" lvl="1" indent="-171450">
              <a:buFontTx/>
              <a:buChar char="-"/>
            </a:pPr>
            <a:r>
              <a:rPr lang="nl-BE" b="1" baseline="0" dirty="0" smtClean="0"/>
              <a:t>Geen enkele </a:t>
            </a:r>
            <a:r>
              <a:rPr lang="nl-BE" b="1" baseline="0" dirty="0" err="1" smtClean="0"/>
              <a:t>ll</a:t>
            </a:r>
            <a:r>
              <a:rPr lang="nl-BE" b="1" baseline="0" dirty="0" smtClean="0"/>
              <a:t> </a:t>
            </a:r>
            <a:r>
              <a:rPr lang="nl-BE" b="0" baseline="0" dirty="0" smtClean="0"/>
              <a:t>blijft </a:t>
            </a:r>
            <a:r>
              <a:rPr lang="nl-BE" b="1" baseline="0" dirty="0" smtClean="0"/>
              <a:t>onder drempel van E6 (basisgeletterdheid)</a:t>
            </a:r>
            <a:endParaRPr lang="nl-BE" dirty="0" smtClean="0"/>
          </a:p>
          <a:p>
            <a:pPr marL="628650" lvl="1" indent="-171450">
              <a:buFont typeface="Arial" panose="020B0604020202020204" pitchFamily="34" charset="0"/>
              <a:buChar char="•"/>
            </a:pPr>
            <a:r>
              <a:rPr lang="nl-BE" dirty="0" smtClean="0"/>
              <a:t>Plafond in L6 : minst lang kunnen genieten van LIST-aanpak</a:t>
            </a:r>
          </a:p>
          <a:p>
            <a:pPr marL="628650" lvl="1" indent="-171450">
              <a:buFont typeface="Arial" panose="020B0604020202020204" pitchFamily="34" charset="0"/>
              <a:buChar char="•"/>
            </a:pPr>
            <a:endParaRPr lang="nl-BE" dirty="0" smtClean="0"/>
          </a:p>
          <a:p>
            <a:pPr lvl="0"/>
            <a:r>
              <a:rPr lang="nl-BE" dirty="0" smtClean="0"/>
              <a:t>-</a:t>
            </a:r>
            <a:r>
              <a:rPr lang="nl-BE" baseline="0" dirty="0" smtClean="0"/>
              <a:t> </a:t>
            </a:r>
            <a:r>
              <a:rPr lang="nl-BE" b="1" baseline="0" dirty="0" smtClean="0"/>
              <a:t>St. deviatie </a:t>
            </a:r>
            <a:r>
              <a:rPr lang="nl-BE" baseline="0" dirty="0" smtClean="0"/>
              <a:t>= het verschil tussen leerlingen neemt af.</a:t>
            </a:r>
            <a:endParaRPr lang="nl-BE" dirty="0" smtClean="0"/>
          </a:p>
          <a:p>
            <a:pPr marL="171450" lvl="0" indent="-171450">
              <a:buFontTx/>
              <a:buChar char="-"/>
            </a:pPr>
            <a:r>
              <a:rPr lang="nl-BE" baseline="0" dirty="0" smtClean="0"/>
              <a:t>grote verschillen bij de start </a:t>
            </a:r>
            <a:r>
              <a:rPr lang="nl-BE" baseline="0" dirty="0" smtClean="0">
                <a:sym typeface="Wingdings" panose="05000000000000000000" pitchFamily="2" charset="2"/>
              </a:rPr>
              <a:t> die nemen geleidelijk af.</a:t>
            </a:r>
            <a:endParaRPr lang="nl-BE" baseline="0" dirty="0" smtClean="0"/>
          </a:p>
          <a:p>
            <a:endParaRPr lang="nl-BE"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25</a:t>
            </a:fld>
            <a:endParaRPr lang="nl-NL"/>
          </a:p>
        </p:txBody>
      </p:sp>
    </p:spTree>
    <p:extLst>
      <p:ext uri="{BB962C8B-B14F-4D97-AF65-F5344CB8AC3E}">
        <p14:creationId xmlns:p14="http://schemas.microsoft.com/office/powerpoint/2010/main" val="214811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b="1" dirty="0" smtClean="0"/>
              <a:t>Resultaten </a:t>
            </a:r>
            <a:r>
              <a:rPr lang="nl-BE" sz="1400" b="1" baseline="0" dirty="0" smtClean="0"/>
              <a:t>GO! BS</a:t>
            </a:r>
            <a:r>
              <a:rPr lang="nl-BE" sz="1400" b="1" dirty="0" smtClean="0"/>
              <a:t> Europaschool Bredene</a:t>
            </a:r>
          </a:p>
          <a:p>
            <a:endParaRPr lang="nl-BE" sz="1400" b="1" dirty="0" smtClean="0"/>
          </a:p>
          <a:p>
            <a:r>
              <a:rPr lang="nl-BE" b="1" dirty="0" smtClean="0"/>
              <a:t>Voortgezet Lezen:</a:t>
            </a:r>
          </a:p>
          <a:p>
            <a:pPr marL="171450" indent="-171450">
              <a:buFontTx/>
              <a:buChar char="-"/>
            </a:pPr>
            <a:r>
              <a:rPr lang="nl-BE" dirty="0" smtClean="0"/>
              <a:t>We merken hetzelfde plafond als in VL-NL in L6 </a:t>
            </a:r>
            <a:r>
              <a:rPr lang="nl-BE" dirty="0" smtClean="0">
                <a:sym typeface="Wingdings" panose="05000000000000000000" pitchFamily="2" charset="2"/>
              </a:rPr>
              <a:t> in L6:</a:t>
            </a:r>
            <a:r>
              <a:rPr lang="nl-BE" dirty="0" smtClean="0"/>
              <a:t> minst lang kunnen genieten van LIST-aanpak</a:t>
            </a:r>
          </a:p>
          <a:p>
            <a:pPr marL="457200" lvl="1" indent="0">
              <a:buFont typeface="Arial" panose="020B0604020202020204" pitchFamily="34" charset="0"/>
              <a:buNone/>
            </a:pPr>
            <a:endParaRPr lang="nl-BE" dirty="0" smtClean="0"/>
          </a:p>
          <a:p>
            <a:pPr lvl="0"/>
            <a:r>
              <a:rPr lang="nl-BE" dirty="0" smtClean="0"/>
              <a:t>-</a:t>
            </a:r>
            <a:r>
              <a:rPr lang="nl-BE" baseline="0" dirty="0" smtClean="0"/>
              <a:t> </a:t>
            </a:r>
            <a:r>
              <a:rPr lang="nl-BE" b="1" baseline="0" dirty="0" smtClean="0"/>
              <a:t>St. deviatie </a:t>
            </a:r>
            <a:r>
              <a:rPr lang="nl-BE" baseline="0" dirty="0" smtClean="0"/>
              <a:t>= het verschil tussen leerlingen neemt af, </a:t>
            </a:r>
            <a:r>
              <a:rPr lang="nl-BE" b="1" baseline="0" dirty="0" smtClean="0"/>
              <a:t>maar met een grilliger patroon</a:t>
            </a:r>
            <a:endParaRPr lang="nl-BE" b="1" dirty="0" smtClean="0"/>
          </a:p>
          <a:p>
            <a:pPr marL="171450" indent="-171450">
              <a:buFontTx/>
              <a:buChar char="-"/>
            </a:pPr>
            <a:endParaRPr lang="nl-BE"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26</a:t>
            </a:fld>
            <a:endParaRPr lang="nl-NL"/>
          </a:p>
        </p:txBody>
      </p:sp>
    </p:spTree>
    <p:extLst>
      <p:ext uri="{BB962C8B-B14F-4D97-AF65-F5344CB8AC3E}">
        <p14:creationId xmlns:p14="http://schemas.microsoft.com/office/powerpoint/2010/main" val="36408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b="1" dirty="0" smtClean="0"/>
              <a:t>Resultaten VL-NL 3</a:t>
            </a:r>
            <a:r>
              <a:rPr lang="nl-BE" sz="1400" b="1" baseline="30000" dirty="0" smtClean="0"/>
              <a:t>e</a:t>
            </a:r>
            <a:r>
              <a:rPr lang="nl-BE" sz="1400" b="1" dirty="0" smtClean="0"/>
              <a:t> tranche </a:t>
            </a:r>
          </a:p>
          <a:p>
            <a:endParaRPr lang="nl-BE" sz="1400" b="1" dirty="0" smtClean="0"/>
          </a:p>
          <a:p>
            <a:r>
              <a:rPr lang="nl-BE" b="1" dirty="0" smtClean="0"/>
              <a:t>Voortgezet Lezen:</a:t>
            </a:r>
          </a:p>
          <a:p>
            <a:pPr marL="171450" indent="-171450">
              <a:buFontTx/>
              <a:buChar char="-"/>
            </a:pPr>
            <a:r>
              <a:rPr lang="nl-BE" dirty="0" smtClean="0"/>
              <a:t>AVI-toets</a:t>
            </a:r>
            <a:r>
              <a:rPr lang="nl-BE" baseline="0" dirty="0" smtClean="0"/>
              <a:t> = OK, </a:t>
            </a:r>
          </a:p>
          <a:p>
            <a:pPr marL="628650" lvl="1" indent="-171450">
              <a:buFontTx/>
              <a:buChar char="-"/>
            </a:pPr>
            <a:r>
              <a:rPr lang="nl-BE" b="1" baseline="0" dirty="0" smtClean="0"/>
              <a:t>telkens boven de 80%</a:t>
            </a:r>
          </a:p>
          <a:p>
            <a:pPr marL="628650" lvl="1" indent="-171450">
              <a:buFontTx/>
              <a:buChar char="-"/>
            </a:pPr>
            <a:r>
              <a:rPr lang="nl-BE" b="1" baseline="0" dirty="0" smtClean="0"/>
              <a:t>% stijgt van L1 naar L6</a:t>
            </a:r>
          </a:p>
          <a:p>
            <a:pPr marL="628650" lvl="1" indent="-171450">
              <a:buFontTx/>
              <a:buChar char="-"/>
            </a:pPr>
            <a:r>
              <a:rPr lang="nl-BE" b="1" baseline="0" dirty="0" smtClean="0"/>
              <a:t>In L4 daling van jan </a:t>
            </a:r>
            <a:r>
              <a:rPr lang="nl-BE" b="1" baseline="0" dirty="0" smtClean="0">
                <a:sym typeface="Wingdings" panose="05000000000000000000" pitchFamily="2" charset="2"/>
              </a:rPr>
              <a:t> juni</a:t>
            </a:r>
            <a:endParaRPr lang="nl-BE" b="1" baseline="0"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27</a:t>
            </a:fld>
            <a:endParaRPr lang="nl-NL"/>
          </a:p>
        </p:txBody>
      </p:sp>
    </p:spTree>
    <p:extLst>
      <p:ext uri="{BB962C8B-B14F-4D97-AF65-F5344CB8AC3E}">
        <p14:creationId xmlns:p14="http://schemas.microsoft.com/office/powerpoint/2010/main" val="130105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a:t>
            </a:r>
            <a:r>
              <a:rPr lang="nl-BE" sz="1400" b="1" baseline="0" dirty="0" smtClean="0"/>
              <a:t>GO! BS</a:t>
            </a:r>
            <a:r>
              <a:rPr lang="nl-BE" sz="1400" b="1" dirty="0" smtClean="0"/>
              <a:t> Europaschool Bredene</a:t>
            </a:r>
          </a:p>
          <a:p>
            <a:endParaRPr lang="nl-BE" sz="1400" b="1" dirty="0" smtClean="0"/>
          </a:p>
          <a:p>
            <a:r>
              <a:rPr lang="nl-BE" b="1" dirty="0" smtClean="0"/>
              <a:t>Voortgezet Lezen:</a:t>
            </a:r>
          </a:p>
          <a:p>
            <a:pPr marL="171450" indent="-171450">
              <a:buFontTx/>
              <a:buChar char="-"/>
            </a:pPr>
            <a:r>
              <a:rPr lang="nl-BE" dirty="0" smtClean="0"/>
              <a:t>AVI-toets</a:t>
            </a:r>
            <a:r>
              <a:rPr lang="nl-BE" baseline="0" dirty="0" smtClean="0"/>
              <a:t> = OK, </a:t>
            </a:r>
          </a:p>
          <a:p>
            <a:pPr marL="628650" lvl="1" indent="-171450">
              <a:buFontTx/>
              <a:buChar char="-"/>
            </a:pPr>
            <a:r>
              <a:rPr lang="nl-BE" b="1" baseline="0" dirty="0" smtClean="0"/>
              <a:t>Niet telkens boven de 80%</a:t>
            </a:r>
          </a:p>
          <a:p>
            <a:pPr marL="628650" lvl="1" indent="-171450">
              <a:buFontTx/>
              <a:buChar char="-"/>
            </a:pPr>
            <a:r>
              <a:rPr lang="nl-BE" b="1" baseline="0" dirty="0" smtClean="0"/>
              <a:t>% stijgt van L1 naar L6</a:t>
            </a:r>
          </a:p>
          <a:p>
            <a:pPr marL="628650" lvl="1" indent="-171450">
              <a:buFontTx/>
              <a:buChar char="-"/>
            </a:pPr>
            <a:r>
              <a:rPr lang="nl-BE" b="1" baseline="0" dirty="0" smtClean="0"/>
              <a:t>In L4 </a:t>
            </a:r>
            <a:r>
              <a:rPr lang="nl-BE" b="1" u="sng" baseline="0" dirty="0" smtClean="0"/>
              <a:t>+ L5 </a:t>
            </a:r>
            <a:r>
              <a:rPr lang="nl-BE" b="1" baseline="0" dirty="0" smtClean="0"/>
              <a:t>daling van jan </a:t>
            </a:r>
            <a:r>
              <a:rPr lang="nl-BE" b="1" baseline="0" dirty="0" smtClean="0">
                <a:sym typeface="Wingdings" panose="05000000000000000000" pitchFamily="2" charset="2"/>
              </a:rPr>
              <a:t> juni</a:t>
            </a:r>
            <a:endParaRPr lang="nl-BE" b="1" baseline="0"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28</a:t>
            </a:fld>
            <a:endParaRPr lang="nl-NL"/>
          </a:p>
        </p:txBody>
      </p:sp>
    </p:spTree>
    <p:extLst>
      <p:ext uri="{BB962C8B-B14F-4D97-AF65-F5344CB8AC3E}">
        <p14:creationId xmlns:p14="http://schemas.microsoft.com/office/powerpoint/2010/main" val="113655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VL-NL 3</a:t>
            </a:r>
            <a:r>
              <a:rPr lang="nl-BE" sz="1400" b="1" baseline="30000" dirty="0" smtClean="0"/>
              <a:t>e</a:t>
            </a:r>
            <a:r>
              <a:rPr lang="nl-BE" sz="1400" b="1" dirty="0" smtClean="0"/>
              <a:t> tranche </a:t>
            </a:r>
          </a:p>
          <a:p>
            <a:endParaRPr lang="nl-BE" sz="1400" b="1" dirty="0" smtClean="0"/>
          </a:p>
          <a:p>
            <a:r>
              <a:rPr lang="nl-BE" b="1" dirty="0" smtClean="0"/>
              <a:t>Voortgezet Lezen:</a:t>
            </a:r>
          </a:p>
          <a:p>
            <a:pPr marL="171450" lvl="0" indent="-171450">
              <a:buFontTx/>
              <a:buChar char="-"/>
            </a:pPr>
            <a:r>
              <a:rPr lang="nl-BE" u="sng" baseline="0" dirty="0" smtClean="0"/>
              <a:t>Stillezen</a:t>
            </a:r>
            <a:r>
              <a:rPr lang="nl-BE" baseline="0" dirty="0" smtClean="0"/>
              <a:t> = gemiddelde scores zijn heel erg hoog</a:t>
            </a:r>
          </a:p>
          <a:p>
            <a:pPr marL="628650" lvl="1" indent="-171450">
              <a:buFontTx/>
              <a:buChar char="-"/>
            </a:pPr>
            <a:r>
              <a:rPr lang="nl-BE" b="1" baseline="0" dirty="0" smtClean="0"/>
              <a:t>gemiddeldes stijgen in de loop van het jaar, </a:t>
            </a:r>
          </a:p>
          <a:p>
            <a:pPr marL="628650" lvl="1" indent="-171450">
              <a:buFontTx/>
              <a:buChar char="-"/>
            </a:pPr>
            <a:r>
              <a:rPr lang="nl-BE" b="1" baseline="0" dirty="0" smtClean="0"/>
              <a:t>Er treedt verlies op tussen de schooljaren in groep 6 (L4) en 7 (L5) en tussen groep 7 (L5) en 8 (L6)</a:t>
            </a:r>
          </a:p>
          <a:p>
            <a:pPr marL="1085850" lvl="2" indent="-171450">
              <a:buFontTx/>
              <a:buChar char="-"/>
            </a:pPr>
            <a:r>
              <a:rPr lang="nl-BE" b="1" baseline="0" dirty="0" smtClean="0"/>
              <a:t>- lezen doet ertoe! </a:t>
            </a:r>
            <a:r>
              <a:rPr lang="nl-BE" b="0" baseline="0" dirty="0" smtClean="0"/>
              <a:t>Niet alle leerlingen lezen in de vakantie </a:t>
            </a:r>
          </a:p>
          <a:p>
            <a:pPr marL="1543050" lvl="3" indent="-171450">
              <a:buFontTx/>
              <a:buChar char="-"/>
            </a:pPr>
            <a:r>
              <a:rPr lang="nl-BE" b="0" baseline="0" dirty="0" smtClean="0"/>
              <a:t>al vergroot de st </a:t>
            </a:r>
            <a:r>
              <a:rPr lang="nl-BE" b="0" baseline="0" dirty="0" err="1" smtClean="0"/>
              <a:t>dev</a:t>
            </a:r>
            <a:r>
              <a:rPr lang="nl-BE" b="0" baseline="0" dirty="0" smtClean="0"/>
              <a:t>. wel enkel tussen groep 7 en 8</a:t>
            </a:r>
          </a:p>
          <a:p>
            <a:pPr marL="628650" lvl="1" indent="-171450">
              <a:buFontTx/>
              <a:buChar char="-"/>
            </a:pPr>
            <a:r>
              <a:rPr lang="nl-BE" b="1" baseline="0" dirty="0" smtClean="0"/>
              <a:t>Verschillen (st </a:t>
            </a:r>
            <a:r>
              <a:rPr lang="nl-BE" b="1" baseline="0" dirty="0" err="1" smtClean="0"/>
              <a:t>dev</a:t>
            </a:r>
            <a:r>
              <a:rPr lang="nl-BE" b="1" baseline="0" dirty="0" smtClean="0"/>
              <a:t>) nemen </a:t>
            </a:r>
            <a:r>
              <a:rPr lang="nl-BE" b="1" u="sng" baseline="0" dirty="0" smtClean="0"/>
              <a:t>toe in </a:t>
            </a:r>
            <a:r>
              <a:rPr lang="nl-BE" b="1" u="sng" baseline="0" dirty="0" err="1" smtClean="0"/>
              <a:t>in</a:t>
            </a:r>
            <a:r>
              <a:rPr lang="nl-BE" b="1" u="sng" baseline="0" dirty="0" smtClean="0"/>
              <a:t> de loop van een schooljaar en over de basisschool heen.</a:t>
            </a:r>
            <a:endParaRPr lang="nl-BE" b="1" u="none" baseline="0" dirty="0" smtClean="0"/>
          </a:p>
          <a:p>
            <a:pPr marL="457200" lvl="1" indent="0">
              <a:buFontTx/>
              <a:buNone/>
            </a:pPr>
            <a:endParaRPr lang="nl-BE" b="1" u="none" baseline="0" dirty="0" smtClean="0"/>
          </a:p>
          <a:p>
            <a:pPr marL="457200" lvl="1" indent="0">
              <a:buFontTx/>
              <a:buNone/>
            </a:pPr>
            <a:endParaRPr lang="nl-BE" b="1" u="none" baseline="0" dirty="0" smtClean="0"/>
          </a:p>
          <a:p>
            <a:pPr marL="457200" lvl="1" indent="0">
              <a:buFontTx/>
              <a:buNone/>
            </a:pPr>
            <a:r>
              <a:rPr lang="nl-BE" u="sng" baseline="0" dirty="0" smtClean="0"/>
              <a:t>Alg</a:t>
            </a:r>
            <a:r>
              <a:rPr lang="nl-BE" baseline="0" dirty="0" smtClean="0"/>
              <a:t>: Stilleestempo groeit gestaag verder in de 3</a:t>
            </a:r>
            <a:r>
              <a:rPr lang="nl-BE" baseline="30000" dirty="0" smtClean="0"/>
              <a:t>e</a:t>
            </a:r>
            <a:r>
              <a:rPr lang="nl-BE" baseline="0" dirty="0" smtClean="0"/>
              <a:t> tranche (van dit onderzoek)</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29</a:t>
            </a:fld>
            <a:endParaRPr lang="nl-NL"/>
          </a:p>
        </p:txBody>
      </p:sp>
    </p:spTree>
    <p:extLst>
      <p:ext uri="{BB962C8B-B14F-4D97-AF65-F5344CB8AC3E}">
        <p14:creationId xmlns:p14="http://schemas.microsoft.com/office/powerpoint/2010/main" val="2419875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a:t>
            </a:r>
            <a:r>
              <a:rPr lang="nl-BE" sz="1400" b="1" baseline="0" dirty="0" smtClean="0"/>
              <a:t>GO! BS</a:t>
            </a:r>
            <a:r>
              <a:rPr lang="nl-BE" sz="1400" b="1" dirty="0" smtClean="0"/>
              <a:t> Europaschool Bredene</a:t>
            </a:r>
          </a:p>
          <a:p>
            <a:endParaRPr lang="nl-BE" b="1" dirty="0" smtClean="0"/>
          </a:p>
          <a:p>
            <a:r>
              <a:rPr lang="nl-BE" b="1" dirty="0" smtClean="0"/>
              <a:t>Voortgezet Lezen: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u="sng" baseline="0" dirty="0" smtClean="0"/>
              <a:t>Stillezen</a:t>
            </a:r>
            <a:r>
              <a:rPr lang="nl-BE" baseline="0" dirty="0" smtClean="0"/>
              <a:t>= gemiddelde scores zijn heel erg hoog</a:t>
            </a:r>
          </a:p>
          <a:p>
            <a:pPr marL="628650" lvl="1" indent="-171450">
              <a:buFontTx/>
              <a:buChar char="-"/>
            </a:pPr>
            <a:r>
              <a:rPr lang="nl-BE" b="1" baseline="0" dirty="0" smtClean="0"/>
              <a:t>gemiddeldes stijgen </a:t>
            </a:r>
            <a:r>
              <a:rPr lang="nl-BE" b="0" baseline="0" dirty="0" smtClean="0"/>
              <a:t>in de loop van het jaar</a:t>
            </a:r>
            <a:r>
              <a:rPr lang="nl-BE" u="none" baseline="0" dirty="0" smtClean="0"/>
              <a:t>, </a:t>
            </a:r>
            <a:r>
              <a:rPr lang="nl-BE" b="1" u="none" baseline="0" dirty="0" smtClean="0"/>
              <a:t>enkel in L4 en L6</a:t>
            </a:r>
            <a:r>
              <a:rPr lang="nl-BE" u="sng" baseline="0" dirty="0" smtClean="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1" baseline="0" dirty="0" smtClean="0"/>
              <a:t>Er treedt enkel verlies op tussen de schooljaren in  groep L4 en L5</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l-BE" b="0" baseline="0" dirty="0" smtClean="0"/>
              <a:t>Hier vergroot de (st </a:t>
            </a:r>
            <a:r>
              <a:rPr lang="nl-BE" b="0" baseline="0" dirty="0" err="1" smtClean="0"/>
              <a:t>dev</a:t>
            </a:r>
            <a:r>
              <a:rPr lang="nl-BE" b="0" baseline="0" dirty="0" smtClean="0"/>
              <a:t>) niet tussen L5 en L6, enkel tussen L3 en L4</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1" baseline="0" dirty="0" smtClean="0"/>
              <a:t>Verschillen (st. </a:t>
            </a:r>
            <a:r>
              <a:rPr lang="nl-BE" b="1" baseline="0" dirty="0" err="1" smtClean="0"/>
              <a:t>dev</a:t>
            </a:r>
            <a:r>
              <a:rPr lang="nl-BE" b="1" baseline="0" dirty="0" smtClean="0"/>
              <a:t>.) nemen </a:t>
            </a:r>
            <a:r>
              <a:rPr lang="nl-BE" b="1" u="sng" baseline="0" dirty="0" smtClean="0"/>
              <a:t>niet echt </a:t>
            </a:r>
            <a:r>
              <a:rPr lang="nl-BE" b="1" baseline="0" dirty="0" smtClean="0"/>
              <a:t>af doorheen de basisschool, maar </a:t>
            </a:r>
            <a:r>
              <a:rPr lang="nl-BE" b="1" u="sng" baseline="0" dirty="0" smtClean="0"/>
              <a:t>nemen wel af </a:t>
            </a:r>
            <a:r>
              <a:rPr lang="nl-BE" b="1" baseline="0" dirty="0" smtClean="0"/>
              <a:t>in de loop van een schooljaar in L3 en L5!</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l-BE" b="1" u="sng" baseline="0" dirty="0" smtClean="0"/>
              <a:t>De aanpak bewijst grote nut voor leerlingen met hogere zorg?!</a:t>
            </a: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30</a:t>
            </a:fld>
            <a:endParaRPr lang="nl-NL"/>
          </a:p>
        </p:txBody>
      </p:sp>
    </p:spTree>
    <p:extLst>
      <p:ext uri="{BB962C8B-B14F-4D97-AF65-F5344CB8AC3E}">
        <p14:creationId xmlns:p14="http://schemas.microsoft.com/office/powerpoint/2010/main" val="1703075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smtClean="0"/>
              <a:t>Resultaten VL-NL 3</a:t>
            </a:r>
            <a:r>
              <a:rPr lang="nl-BE" sz="1400" b="1" baseline="30000" dirty="0" smtClean="0"/>
              <a:t>e</a:t>
            </a:r>
            <a:r>
              <a:rPr lang="nl-BE" sz="1400" b="1" dirty="0" smtClean="0"/>
              <a:t> tranche </a:t>
            </a:r>
          </a:p>
          <a:p>
            <a:endParaRPr lang="nl-BE" sz="1400" b="1" dirty="0" smtClean="0"/>
          </a:p>
          <a:p>
            <a:r>
              <a:rPr lang="nl-BE" b="1" dirty="0" smtClean="0"/>
              <a:t>Voortgezet Lezen:</a:t>
            </a:r>
          </a:p>
          <a:p>
            <a:pPr marL="171450" lvl="0" indent="-171450">
              <a:buFontTx/>
              <a:buChar char="-"/>
            </a:pPr>
            <a:r>
              <a:rPr lang="nl-BE" u="sng" baseline="0" dirty="0" smtClean="0"/>
              <a:t>Stillezen</a:t>
            </a:r>
            <a:r>
              <a:rPr lang="nl-BE" baseline="0" dirty="0" smtClean="0"/>
              <a:t> = gemiddelde scores zijn heel erg hoog</a:t>
            </a:r>
          </a:p>
          <a:p>
            <a:pPr marL="628650" lvl="1" indent="-171450">
              <a:buFontTx/>
              <a:buChar char="-"/>
            </a:pPr>
            <a:r>
              <a:rPr lang="nl-BE" b="1" baseline="0" dirty="0" smtClean="0"/>
              <a:t>80% wordt overal gehaald, behalve in L6 (plafond-werking)</a:t>
            </a:r>
          </a:p>
          <a:p>
            <a:pPr marL="628650" lvl="1" indent="-171450">
              <a:buFontTx/>
              <a:buChar char="-"/>
            </a:pPr>
            <a:r>
              <a:rPr lang="nl-BE" b="1" u="none" baseline="0" dirty="0" smtClean="0"/>
              <a:t>% daalt doorheen groep 5, 7 en 8</a:t>
            </a:r>
          </a:p>
          <a:p>
            <a:pPr marL="628650" lvl="1" indent="-171450">
              <a:buFontTx/>
              <a:buChar char="-"/>
            </a:pPr>
            <a:endParaRPr lang="nl-BE" b="1" u="none" baseline="0" dirty="0" smtClean="0"/>
          </a:p>
          <a:p>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31</a:t>
            </a:fld>
            <a:endParaRPr lang="nl-NL"/>
          </a:p>
        </p:txBody>
      </p:sp>
    </p:spTree>
    <p:extLst>
      <p:ext uri="{BB962C8B-B14F-4D97-AF65-F5344CB8AC3E}">
        <p14:creationId xmlns:p14="http://schemas.microsoft.com/office/powerpoint/2010/main" val="427226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leraar heeft veel invloed op het behalen van goede leerlingen-resultaten</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4</a:t>
            </a:fld>
            <a:endParaRPr lang="nl-NL"/>
          </a:p>
        </p:txBody>
      </p:sp>
    </p:spTree>
    <p:extLst>
      <p:ext uri="{BB962C8B-B14F-4D97-AF65-F5344CB8AC3E}">
        <p14:creationId xmlns:p14="http://schemas.microsoft.com/office/powerpoint/2010/main" val="2737884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smtClean="0"/>
              <a:t>Resultaten </a:t>
            </a:r>
            <a:r>
              <a:rPr lang="nl-BE" sz="1200" b="1" baseline="0" dirty="0" smtClean="0"/>
              <a:t>GO! BS</a:t>
            </a:r>
            <a:r>
              <a:rPr lang="nl-BE" sz="1200" b="1" dirty="0" smtClean="0"/>
              <a:t> Europaschool Bredene</a:t>
            </a:r>
          </a:p>
          <a:p>
            <a:endParaRPr lang="nl-BE" b="1" dirty="0" smtClean="0"/>
          </a:p>
          <a:p>
            <a:r>
              <a:rPr lang="nl-BE" b="1" dirty="0" smtClean="0"/>
              <a:t>Voortgezet Lezen:</a:t>
            </a:r>
          </a:p>
          <a:p>
            <a:pPr marL="171450" lvl="0" indent="-171450">
              <a:buFontTx/>
              <a:buChar char="-"/>
            </a:pPr>
            <a:r>
              <a:rPr lang="nl-BE" u="sng" baseline="0" dirty="0" smtClean="0"/>
              <a:t>Stillezen</a:t>
            </a:r>
            <a:r>
              <a:rPr lang="nl-BE" baseline="0" dirty="0" smtClean="0"/>
              <a:t> = gemiddelde scores zijn zeer wisselvallig</a:t>
            </a:r>
          </a:p>
          <a:p>
            <a:pPr marL="628650" lvl="1" indent="-171450">
              <a:buFontTx/>
              <a:buChar char="-"/>
            </a:pPr>
            <a:r>
              <a:rPr lang="nl-BE" b="1" baseline="0" dirty="0" smtClean="0"/>
              <a:t>80% wordt </a:t>
            </a:r>
            <a:r>
              <a:rPr lang="nl-BE" b="1" u="sng" baseline="0" dirty="0" smtClean="0"/>
              <a:t>enkel</a:t>
            </a:r>
            <a:r>
              <a:rPr lang="nl-BE" b="1" baseline="0" dirty="0" smtClean="0"/>
              <a:t> gehaald in L4 </a:t>
            </a:r>
          </a:p>
          <a:p>
            <a:pPr marL="628650" lvl="1" indent="-171450">
              <a:buFontTx/>
              <a:buChar char="-"/>
            </a:pPr>
            <a:r>
              <a:rPr lang="nl-BE" sz="1200" b="1" kern="1200" baseline="0" dirty="0" smtClean="0">
                <a:solidFill>
                  <a:schemeClr val="tx1"/>
                </a:solidFill>
                <a:latin typeface="+mn-lt"/>
                <a:ea typeface="+mn-ea"/>
                <a:cs typeface="+mn-cs"/>
              </a:rPr>
              <a:t>- % daalt doorheen groep 5, 7 en 8</a:t>
            </a:r>
          </a:p>
          <a:p>
            <a:endParaRPr lang="nl-BE" dirty="0" smtClean="0"/>
          </a:p>
          <a:p>
            <a:r>
              <a:rPr lang="nl-BE" b="1" u="sng" dirty="0" smtClean="0"/>
              <a:t>Hoe kan dit verklaard worden Erwin?</a:t>
            </a:r>
          </a:p>
          <a:p>
            <a:r>
              <a:rPr lang="nl-BE" dirty="0" smtClean="0"/>
              <a:t>- Misschien door grote zorgbeleid in de school? SES-kenmerken</a:t>
            </a:r>
            <a:r>
              <a:rPr lang="nl-BE" baseline="0" dirty="0" smtClean="0"/>
              <a:t> van de leerlingen? OF in L6 iets specifieks aan de hand?</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32</a:t>
            </a:fld>
            <a:endParaRPr lang="nl-NL"/>
          </a:p>
        </p:txBody>
      </p:sp>
    </p:spTree>
    <p:extLst>
      <p:ext uri="{BB962C8B-B14F-4D97-AF65-F5344CB8AC3E}">
        <p14:creationId xmlns:p14="http://schemas.microsoft.com/office/powerpoint/2010/main" val="2592700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dirty="0" smtClean="0"/>
              <a:t>Resultaten VL-NL 3</a:t>
            </a:r>
            <a:r>
              <a:rPr lang="nl-BE" sz="1200" b="1" baseline="30000" dirty="0" smtClean="0"/>
              <a:t>e</a:t>
            </a:r>
            <a:r>
              <a:rPr lang="nl-BE" sz="1200" b="1" dirty="0" smtClean="0"/>
              <a:t> tranche </a:t>
            </a:r>
          </a:p>
          <a:p>
            <a:endParaRPr lang="nl-BE" sz="1200" b="1" dirty="0" smtClean="0"/>
          </a:p>
          <a:p>
            <a:r>
              <a:rPr lang="nl-BE" sz="1200" b="0" dirty="0" smtClean="0"/>
              <a:t>De </a:t>
            </a:r>
            <a:r>
              <a:rPr lang="nl-BE" sz="1200" b="1" dirty="0" smtClean="0"/>
              <a:t>kwaliteit van het instructiegedrag van de leraren </a:t>
            </a:r>
            <a:r>
              <a:rPr lang="nl-BE" sz="1200" b="0" dirty="0" smtClean="0"/>
              <a:t>is </a:t>
            </a:r>
            <a:r>
              <a:rPr lang="nl-BE" sz="1200" b="1" kern="1200" dirty="0" smtClean="0">
                <a:solidFill>
                  <a:schemeClr val="tx1"/>
                </a:solidFill>
                <a:latin typeface="+mn-lt"/>
                <a:ea typeface="+mn-ea"/>
                <a:cs typeface="+mn-cs"/>
              </a:rPr>
              <a:t>goed</a:t>
            </a:r>
            <a:r>
              <a:rPr lang="nl-BE" sz="1200" b="0" baseline="0" dirty="0" smtClean="0"/>
              <a:t> en ging er doorheen het onderzoek ook </a:t>
            </a:r>
            <a:r>
              <a:rPr lang="nl-BE" sz="1200" b="1" kern="1200" dirty="0" smtClean="0">
                <a:solidFill>
                  <a:schemeClr val="tx1"/>
                </a:solidFill>
                <a:latin typeface="+mn-lt"/>
                <a:ea typeface="+mn-ea"/>
                <a:cs typeface="+mn-cs"/>
              </a:rPr>
              <a:t>op vooruit</a:t>
            </a:r>
            <a:r>
              <a:rPr lang="nl-BE" sz="1200" b="0" baseline="0" dirty="0" smtClean="0"/>
              <a:t>.</a:t>
            </a:r>
          </a:p>
          <a:p>
            <a:r>
              <a:rPr lang="nl-BE" sz="1200" b="0" baseline="0" dirty="0" smtClean="0"/>
              <a:t>Er wordt 32 min gelezen en de leerlingen lezen ook echt tijdens die tijd (95,4).</a:t>
            </a:r>
          </a:p>
          <a:p>
            <a:endParaRPr lang="nl-BE" sz="1200" b="1" kern="1200" dirty="0" smtClean="0">
              <a:solidFill>
                <a:schemeClr val="tx1"/>
              </a:solidFill>
              <a:latin typeface="+mn-lt"/>
              <a:ea typeface="+mn-ea"/>
              <a:cs typeface="+mn-cs"/>
            </a:endParaRPr>
          </a:p>
          <a:p>
            <a:endParaRPr lang="nl-BE" sz="1200" b="1"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33</a:t>
            </a:fld>
            <a:endParaRPr lang="nl-NL"/>
          </a:p>
        </p:txBody>
      </p:sp>
    </p:spTree>
    <p:extLst>
      <p:ext uri="{BB962C8B-B14F-4D97-AF65-F5344CB8AC3E}">
        <p14:creationId xmlns:p14="http://schemas.microsoft.com/office/powerpoint/2010/main" val="471497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smtClean="0"/>
              <a:t>Resultaten </a:t>
            </a:r>
            <a:r>
              <a:rPr lang="nl-BE" sz="1200" b="1" baseline="0" dirty="0" smtClean="0"/>
              <a:t>GO! BS</a:t>
            </a:r>
            <a:r>
              <a:rPr lang="nl-BE" sz="1200" b="1" dirty="0" smtClean="0"/>
              <a:t> Europaschool Bredene</a:t>
            </a:r>
          </a:p>
          <a:p>
            <a:endParaRPr lang="nl-BE" dirty="0" smtClean="0"/>
          </a:p>
          <a:p>
            <a:r>
              <a:rPr lang="nl-BE" sz="1200" b="0" dirty="0" smtClean="0"/>
              <a:t>De </a:t>
            </a:r>
            <a:r>
              <a:rPr lang="nl-BE" sz="1200" b="1" dirty="0" smtClean="0"/>
              <a:t>kwaliteit van het instructiegedrag van de leraren </a:t>
            </a:r>
            <a:r>
              <a:rPr lang="nl-BE" sz="1200" b="0" dirty="0" smtClean="0"/>
              <a:t>is </a:t>
            </a:r>
            <a:r>
              <a:rPr lang="nl-BE" sz="1200" b="1" kern="1200" dirty="0" smtClean="0">
                <a:solidFill>
                  <a:schemeClr val="tx1"/>
                </a:solidFill>
                <a:latin typeface="+mn-lt"/>
                <a:ea typeface="+mn-ea"/>
                <a:cs typeface="+mn-cs"/>
              </a:rPr>
              <a:t>goed</a:t>
            </a:r>
            <a:r>
              <a:rPr lang="nl-BE" sz="1200" b="0" baseline="0" dirty="0" smtClean="0"/>
              <a:t> en ging er doorheen het onderzoek ook </a:t>
            </a:r>
            <a:r>
              <a:rPr lang="nl-BE" sz="1200" b="1" kern="1200" dirty="0" smtClean="0">
                <a:solidFill>
                  <a:schemeClr val="tx1"/>
                </a:solidFill>
                <a:latin typeface="+mn-lt"/>
                <a:ea typeface="+mn-ea"/>
                <a:cs typeface="+mn-cs"/>
              </a:rPr>
              <a:t>op vooruit</a:t>
            </a:r>
            <a:r>
              <a:rPr lang="nl-BE" sz="1200" b="0" baseline="0" dirty="0" smtClean="0"/>
              <a:t>.</a:t>
            </a:r>
          </a:p>
          <a:p>
            <a:r>
              <a:rPr lang="nl-BE" sz="1200" b="0" baseline="0" dirty="0" smtClean="0"/>
              <a:t>Er wordt 32 min gelezen en de leerlingen lezen ook echt tijdens die tijd (96).</a:t>
            </a:r>
          </a:p>
          <a:p>
            <a:endParaRPr lang="nl-BE" dirty="0" smtClean="0"/>
          </a:p>
          <a:p>
            <a:r>
              <a:rPr lang="nl-BE" b="1" dirty="0" smtClean="0"/>
              <a:t>Lage score op Kwalitatief lerarengedrag van .73 kent enkele oorzaken</a:t>
            </a:r>
            <a:r>
              <a:rPr lang="nl-BE" b="1" baseline="0" dirty="0" smtClean="0"/>
              <a:t> of achtergronden.</a:t>
            </a:r>
            <a:endParaRPr lang="nl-BE" b="1" dirty="0" smtClean="0"/>
          </a:p>
          <a:p>
            <a:r>
              <a:rPr lang="nl-BE" dirty="0" smtClean="0"/>
              <a:t>In de loop van de 3 peilingen</a:t>
            </a:r>
            <a:r>
              <a:rPr lang="nl-BE" baseline="0" dirty="0" smtClean="0"/>
              <a:t> zien we in Bredene volgend </a:t>
            </a:r>
            <a:r>
              <a:rPr lang="nl-BE" b="1" baseline="0" dirty="0" smtClean="0"/>
              <a:t>golvend profiel</a:t>
            </a:r>
            <a:r>
              <a:rPr lang="nl-BE" baseline="0" dirty="0" smtClean="0"/>
              <a:t>:</a:t>
            </a:r>
          </a:p>
          <a:p>
            <a:r>
              <a:rPr lang="nl-BE" baseline="0" dirty="0" smtClean="0"/>
              <a:t>Peiling 1: score van .84</a:t>
            </a:r>
          </a:p>
          <a:p>
            <a:r>
              <a:rPr lang="nl-BE" baseline="0" dirty="0" smtClean="0"/>
              <a:t>Peiling 2: score van .77</a:t>
            </a:r>
          </a:p>
          <a:p>
            <a:r>
              <a:rPr lang="nl-BE" b="1" baseline="0" dirty="0" smtClean="0"/>
              <a:t>Peiling 3: score van .73 </a:t>
            </a:r>
            <a:r>
              <a:rPr lang="nl-BE" b="1" baseline="0" dirty="0" smtClean="0">
                <a:sym typeface="Wingdings" panose="05000000000000000000" pitchFamily="2" charset="2"/>
              </a:rPr>
              <a:t> st </a:t>
            </a:r>
            <a:r>
              <a:rPr lang="nl-BE" b="1" baseline="0" dirty="0" err="1" smtClean="0">
                <a:sym typeface="Wingdings" panose="05000000000000000000" pitchFamily="2" charset="2"/>
              </a:rPr>
              <a:t>dev</a:t>
            </a:r>
            <a:r>
              <a:rPr lang="nl-BE" b="1" baseline="0" dirty="0" smtClean="0">
                <a:sym typeface="Wingdings" panose="05000000000000000000" pitchFamily="2" charset="2"/>
              </a:rPr>
              <a:t> neemt wel toe</a:t>
            </a:r>
          </a:p>
          <a:p>
            <a:pPr marL="171450" indent="-171450">
              <a:buFont typeface="Wingdings" panose="05000000000000000000" pitchFamily="2" charset="2"/>
              <a:buChar char="à"/>
            </a:pPr>
            <a:r>
              <a:rPr lang="nl-BE" b="1" u="sng" baseline="0" dirty="0" smtClean="0">
                <a:sym typeface="Wingdings" panose="05000000000000000000" pitchFamily="2" charset="2"/>
              </a:rPr>
              <a:t>Leraren scoren in peiling 3 dus tussen .89 en .58, m.a.w. sommige leraren houden goed vol en verbeteren, anderen verzwakken wel degelijk</a:t>
            </a:r>
          </a:p>
          <a:p>
            <a:pPr marL="171450" indent="-171450">
              <a:buFont typeface="Wingdings" panose="05000000000000000000" pitchFamily="2" charset="2"/>
              <a:buChar char="à"/>
            </a:pPr>
            <a:endParaRPr lang="nl-BE" baseline="0" dirty="0" smtClean="0">
              <a:sym typeface="Wingdings" panose="05000000000000000000" pitchFamily="2" charset="2"/>
            </a:endParaRPr>
          </a:p>
          <a:p>
            <a:pPr marL="0" indent="0">
              <a:buFont typeface="Wingdings" panose="05000000000000000000" pitchFamily="2" charset="2"/>
              <a:buNone/>
            </a:pPr>
            <a:r>
              <a:rPr lang="nl-BE" b="1" baseline="0" dirty="0" smtClean="0">
                <a:sym typeface="Wingdings" panose="05000000000000000000" pitchFamily="2" charset="2"/>
              </a:rPr>
              <a:t>Verzwakking ligt niet bij de leraar in het L1 </a:t>
            </a:r>
          </a:p>
          <a:p>
            <a:pPr marL="0" indent="0">
              <a:buFont typeface="Wingdings" panose="05000000000000000000" pitchFamily="2" charset="2"/>
              <a:buNone/>
            </a:pPr>
            <a:r>
              <a:rPr lang="nl-BE" b="1" baseline="0" dirty="0" smtClean="0">
                <a:sym typeface="Wingdings" panose="05000000000000000000" pitchFamily="2" charset="2"/>
              </a:rPr>
              <a:t>	</a:t>
            </a:r>
            <a:r>
              <a:rPr lang="nl-BE" baseline="0" dirty="0" smtClean="0">
                <a:sym typeface="Wingdings" panose="05000000000000000000" pitchFamily="2" charset="2"/>
              </a:rPr>
              <a:t>- Zij maakt een sprong van .81 naar .90 én krijgt in peiling 3 een totaalscore (100%) voor taakgerichte leertijd: over alle telmomenten letten de leerlingen op.</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34</a:t>
            </a:fld>
            <a:endParaRPr lang="nl-NL"/>
          </a:p>
        </p:txBody>
      </p:sp>
    </p:spTree>
    <p:extLst>
      <p:ext uri="{BB962C8B-B14F-4D97-AF65-F5344CB8AC3E}">
        <p14:creationId xmlns:p14="http://schemas.microsoft.com/office/powerpoint/2010/main" val="884080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goed voorbeeld van hoe bij innovatieve aanpak op een bepaald moment de wetenschappelijke onderbouwing nodig is en de ruimt vindt/krijgt om binnen te sluipen</a:t>
            </a:r>
          </a:p>
          <a:p>
            <a:r>
              <a:rPr lang="nl-BE" dirty="0"/>
              <a:t> </a:t>
            </a:r>
          </a:p>
          <a:p>
            <a:r>
              <a:rPr lang="nl-BE" dirty="0"/>
              <a:t>De praktijk werkt more </a:t>
            </a:r>
            <a:r>
              <a:rPr lang="nl-BE" dirty="0" err="1"/>
              <a:t>evidence-based</a:t>
            </a:r>
            <a:r>
              <a:rPr lang="nl-BE" dirty="0"/>
              <a:t>, ook al verliezen scholen de discipline voor DWAO</a:t>
            </a:r>
          </a:p>
          <a:p>
            <a:endParaRPr lang="nl-BE" dirty="0"/>
          </a:p>
          <a:p>
            <a:r>
              <a:rPr lang="nl-BE" dirty="0"/>
              <a:t>DWAO verbindt KZ met wetenschappelijk onderzoek </a:t>
            </a:r>
          </a:p>
          <a:p>
            <a:endParaRPr lang="nl-BE" dirty="0"/>
          </a:p>
          <a:p>
            <a:r>
              <a:rPr lang="nl-BE" dirty="0"/>
              <a:t>Bij onze aanpak (60 scholen) van 2018-121 willen wij graag wetenschappelijke ondersteuning om het onderzoek verder op te zetten en de resultaten op te volgen en te interpreteren</a:t>
            </a:r>
          </a:p>
          <a:p>
            <a:r>
              <a:rPr lang="nl-BE" dirty="0"/>
              <a:t>…???</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35</a:t>
            </a:fld>
            <a:endParaRPr lang="nl-NL"/>
          </a:p>
        </p:txBody>
      </p:sp>
    </p:spTree>
    <p:extLst>
      <p:ext uri="{BB962C8B-B14F-4D97-AF65-F5344CB8AC3E}">
        <p14:creationId xmlns:p14="http://schemas.microsoft.com/office/powerpoint/2010/main" val="3066916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smtClean="0"/>
              <a:t>PBD’s</a:t>
            </a:r>
            <a:r>
              <a:rPr lang="nl-BE" dirty="0" smtClean="0"/>
              <a:t> krijgen een spiegel</a:t>
            </a:r>
            <a:r>
              <a:rPr lang="nl-BE" baseline="0" dirty="0" smtClean="0"/>
              <a:t> voorgehouden</a:t>
            </a:r>
            <a:r>
              <a:rPr lang="nl-BE" dirty="0" smtClean="0"/>
              <a:t>.</a:t>
            </a:r>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36</a:t>
            </a:fld>
            <a:endParaRPr lang="nl-NL"/>
          </a:p>
        </p:txBody>
      </p:sp>
    </p:spTree>
    <p:extLst>
      <p:ext uri="{BB962C8B-B14F-4D97-AF65-F5344CB8AC3E}">
        <p14:creationId xmlns:p14="http://schemas.microsoft.com/office/powerpoint/2010/main" val="1628678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smtClean="0"/>
              <a:t>PBD’s</a:t>
            </a:r>
            <a:r>
              <a:rPr lang="nl-BE" dirty="0" smtClean="0"/>
              <a:t> krijgen een spiegel</a:t>
            </a:r>
            <a:r>
              <a:rPr lang="nl-BE" baseline="0" dirty="0" smtClean="0"/>
              <a:t> voorgehouden</a:t>
            </a:r>
            <a:r>
              <a:rPr lang="nl-BE" dirty="0" smtClean="0"/>
              <a:t>.</a:t>
            </a:r>
          </a:p>
          <a:p>
            <a:endParaRPr lang="nl-BE"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37</a:t>
            </a:fld>
            <a:endParaRPr lang="nl-NL"/>
          </a:p>
        </p:txBody>
      </p:sp>
    </p:spTree>
    <p:extLst>
      <p:ext uri="{BB962C8B-B14F-4D97-AF65-F5344CB8AC3E}">
        <p14:creationId xmlns:p14="http://schemas.microsoft.com/office/powerpoint/2010/main" val="1497701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PBD’s</a:t>
            </a:r>
            <a:r>
              <a:rPr lang="nl-BE" dirty="0" smtClean="0"/>
              <a:t> krijgen een spiegel</a:t>
            </a:r>
            <a:r>
              <a:rPr lang="nl-BE" baseline="0" dirty="0" smtClean="0"/>
              <a:t> voorgehouden</a:t>
            </a:r>
            <a:r>
              <a:rPr lang="nl-BE" dirty="0" smtClean="0"/>
              <a:t>.</a:t>
            </a:r>
          </a:p>
          <a:p>
            <a:endParaRPr lang="nl-BE" dirty="0" smtClean="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38</a:t>
            </a:fld>
            <a:endParaRPr lang="nl-NL"/>
          </a:p>
        </p:txBody>
      </p:sp>
    </p:spTree>
    <p:extLst>
      <p:ext uri="{BB962C8B-B14F-4D97-AF65-F5344CB8AC3E}">
        <p14:creationId xmlns:p14="http://schemas.microsoft.com/office/powerpoint/2010/main" val="3577346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Onze knelpunten voorleggen? Hoe kunnen we dit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We werken in</a:t>
            </a:r>
            <a:r>
              <a:rPr lang="nl-BE" baseline="0" dirty="0" smtClean="0"/>
              <a:t> 4 groepen, verdeeld volgens expertise en ervaring.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smtClean="0"/>
              <a:t>Zo komen we tot groepen van 5 à 6 onderzoekers, lerarenopleiders, begeleiders-</a:t>
            </a:r>
            <a:r>
              <a:rPr lang="nl-BE" baseline="0" dirty="0" err="1" smtClean="0"/>
              <a:t>nsnpcteurs</a:t>
            </a:r>
            <a:r>
              <a:rPr lang="nl-BE" baseline="0" dirty="0" smtClean="0"/>
              <a:t>-adviseurs, directeurs-leidinggevenden</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39</a:t>
            </a:fld>
            <a:endParaRPr lang="nl-NL"/>
          </a:p>
        </p:txBody>
      </p:sp>
    </p:spTree>
    <p:extLst>
      <p:ext uri="{BB962C8B-B14F-4D97-AF65-F5344CB8AC3E}">
        <p14:creationId xmlns:p14="http://schemas.microsoft.com/office/powerpoint/2010/main" val="2643537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We staan nog maar aan het begin van een onderzoekmatige</a:t>
            </a:r>
            <a:r>
              <a:rPr lang="nl-BE" b="1" baseline="0" dirty="0" smtClean="0"/>
              <a:t> aanpak, en we zijn daarbij getriggerd door het kunnen én willen meten van de effecten van ons onderwijs zoals ook opgenomen in R-OK.</a:t>
            </a:r>
          </a:p>
          <a:p>
            <a:endParaRPr lang="nl-BE" b="1" dirty="0" smtClean="0"/>
          </a:p>
          <a:p>
            <a:r>
              <a:rPr lang="nl-BE" dirty="0" smtClean="0"/>
              <a:t>Thema van vandaag =</a:t>
            </a:r>
            <a:r>
              <a:rPr lang="nl-BE" baseline="0" dirty="0" smtClean="0"/>
              <a:t> Onderzoek houdt van Onderwijs en daar spelen we graag op in.</a:t>
            </a:r>
          </a:p>
          <a:p>
            <a:endParaRPr lang="nl-BE" baseline="0" dirty="0" smtClean="0"/>
          </a:p>
          <a:p>
            <a:r>
              <a:rPr lang="nl-BE" baseline="0" dirty="0" smtClean="0"/>
              <a:t>Hogeschool Utrecht </a:t>
            </a:r>
            <a:r>
              <a:rPr lang="nl-BE" baseline="0" dirty="0" smtClean="0">
                <a:sym typeface="Wingdings" panose="05000000000000000000" pitchFamily="2" charset="2"/>
              </a:rPr>
              <a:t> benaderen voor opnemen onderzoek (Projectvoorstel  OZ LIST)</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40</a:t>
            </a:fld>
            <a:endParaRPr lang="nl-NL"/>
          </a:p>
        </p:txBody>
      </p:sp>
    </p:spTree>
    <p:extLst>
      <p:ext uri="{BB962C8B-B14F-4D97-AF65-F5344CB8AC3E}">
        <p14:creationId xmlns:p14="http://schemas.microsoft.com/office/powerpoint/2010/main" val="2133320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72743203-7BB0-440A-B161-75010B4DD048}" type="slidenum">
              <a:rPr lang="en-US"/>
              <a:pPr/>
              <a:t>41</a:t>
            </a:fld>
            <a:endParaRPr lang="en-US"/>
          </a:p>
        </p:txBody>
      </p:sp>
      <p:sp>
        <p:nvSpPr>
          <p:cNvPr id="194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BE" smtClean="0">
              <a:latin typeface="Arial" pitchFamily="34" charset="0"/>
              <a:ea typeface="ＭＳ Ｐゴシック" pitchFamily="34" charset="-128"/>
            </a:endParaRPr>
          </a:p>
        </p:txBody>
      </p:sp>
    </p:spTree>
    <p:extLst>
      <p:ext uri="{BB962C8B-B14F-4D97-AF65-F5344CB8AC3E}">
        <p14:creationId xmlns:p14="http://schemas.microsoft.com/office/powerpoint/2010/main" val="14952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De leraar heeft veel invloed </a:t>
            </a:r>
            <a:r>
              <a:rPr lang="nl-BE" dirty="0" smtClean="0"/>
              <a:t>op het behalen van goede leerlingen-resultaten: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Zorg voor een cultuur in de klas waarin motivatie voor geletterdheid gevoed wordt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Geef leesonderwijs dat gericht is op het opdoen van betekenisvolle ervaringen met geletterdheid: voor het plezier, om geïnformeerd te zijn en om een taak uit te voeren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Bied kinderen boeken van een hoge kwaliteit aan uit uiteenlopende genres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Gebruik veelsoortige teksten om de woordenschat uit te breiden en begrippen met elkaar in verband te brengen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Geef kinderen veel tijd om in de klas te lezen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Breng een balans aan in door de leerkracht en de leerlingen geleide discussie over teksten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dirty="0" smtClean="0"/>
              <a:t>Bied leerlingen expliciete instructie en ondersteuning bij alle onderdelen van het geletterd worden</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5</a:t>
            </a:fld>
            <a:endParaRPr lang="nl-NL"/>
          </a:p>
        </p:txBody>
      </p:sp>
    </p:spTree>
    <p:extLst>
      <p:ext uri="{BB962C8B-B14F-4D97-AF65-F5344CB8AC3E}">
        <p14:creationId xmlns:p14="http://schemas.microsoft.com/office/powerpoint/2010/main" val="209768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Kinderen moeten het onderwijs voldoende functioneel geletterd verlaten:</a:t>
            </a:r>
          </a:p>
          <a:p>
            <a:endParaRPr lang="nl-BE" dirty="0" smtClean="0"/>
          </a:p>
          <a:p>
            <a:r>
              <a:rPr lang="nl-BE" dirty="0" smtClean="0"/>
              <a:t>Volledig geletterd zijn is : </a:t>
            </a:r>
          </a:p>
          <a:p>
            <a:pPr marL="342900" indent="-342900">
              <a:buFont typeface="Arial" panose="020B0604020202020204" pitchFamily="34" charset="0"/>
              <a:buChar char="•"/>
            </a:pPr>
            <a:r>
              <a:rPr lang="nl-BE" dirty="0" smtClean="0"/>
              <a:t>het zelfstandig gebruiken van</a:t>
            </a:r>
            <a:r>
              <a:rPr lang="nl-BE" b="1" dirty="0" smtClean="0">
                <a:solidFill>
                  <a:srgbClr val="FF0000"/>
                </a:solidFill>
              </a:rPr>
              <a:t> strategieën </a:t>
            </a:r>
            <a:r>
              <a:rPr lang="nl-BE" dirty="0" smtClean="0"/>
              <a:t>om betekenis aan tekst te ontlenen; </a:t>
            </a:r>
          </a:p>
          <a:p>
            <a:pPr marL="342900" indent="-342900">
              <a:buFont typeface="Arial" panose="020B0604020202020204" pitchFamily="34" charset="0"/>
              <a:buChar char="•"/>
            </a:pPr>
            <a:r>
              <a:rPr lang="nl-BE" dirty="0" smtClean="0"/>
              <a:t>het gebruik van informatie uit tekst om </a:t>
            </a:r>
            <a:r>
              <a:rPr lang="nl-BE" b="1" dirty="0" smtClean="0">
                <a:solidFill>
                  <a:srgbClr val="FF0000"/>
                </a:solidFill>
              </a:rPr>
              <a:t>conceptueel begrip </a:t>
            </a:r>
            <a:r>
              <a:rPr lang="nl-BE" dirty="0" smtClean="0"/>
              <a:t>op te bouwen; </a:t>
            </a:r>
          </a:p>
          <a:p>
            <a:pPr marL="342900" indent="-342900">
              <a:buFont typeface="Arial" panose="020B0604020202020204" pitchFamily="34" charset="0"/>
              <a:buChar char="•"/>
            </a:pPr>
            <a:r>
              <a:rPr lang="nl-BE" dirty="0" smtClean="0"/>
              <a:t>het mondeling en schriftelijk effectief </a:t>
            </a:r>
            <a:r>
              <a:rPr lang="nl-BE" b="1" dirty="0" smtClean="0">
                <a:solidFill>
                  <a:srgbClr val="FF0000"/>
                </a:solidFill>
              </a:rPr>
              <a:t>communiceren</a:t>
            </a:r>
            <a:r>
              <a:rPr lang="nl-BE" dirty="0" smtClean="0"/>
              <a:t> van ideeën; </a:t>
            </a:r>
          </a:p>
          <a:p>
            <a:pPr marL="342900" indent="-342900">
              <a:buFont typeface="Arial" panose="020B0604020202020204" pitchFamily="34" charset="0"/>
              <a:buChar char="•"/>
            </a:pPr>
            <a:r>
              <a:rPr lang="nl-BE" dirty="0" smtClean="0"/>
              <a:t>het ontwikkelen van de </a:t>
            </a:r>
            <a:r>
              <a:rPr lang="nl-BE" b="1" dirty="0" smtClean="0">
                <a:solidFill>
                  <a:srgbClr val="FF0000"/>
                </a:solidFill>
              </a:rPr>
              <a:t>intrinsieke wens </a:t>
            </a:r>
            <a:r>
              <a:rPr lang="nl-BE" dirty="0" smtClean="0"/>
              <a:t>om te lezen en te schrijven </a:t>
            </a:r>
          </a:p>
          <a:p>
            <a:endParaRPr lang="nl-BE" dirty="0" smtClean="0"/>
          </a:p>
          <a:p>
            <a:r>
              <a:rPr lang="nl-BE" b="1" dirty="0" smtClean="0"/>
              <a:t>Dit betekent voor het leesonderwijs dat alleen het aanleren van de leestechniek niet voldoende is. </a:t>
            </a:r>
            <a:r>
              <a:rPr lang="nl-BE" b="1" dirty="0" smtClean="0">
                <a:sym typeface="Wingdings" panose="05000000000000000000" pitchFamily="2" charset="2"/>
              </a:rPr>
              <a:t> te zien in onze foto!</a:t>
            </a:r>
            <a:endParaRPr lang="nl-BE" b="1"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6</a:t>
            </a:fld>
            <a:endParaRPr lang="nl-NL"/>
          </a:p>
        </p:txBody>
      </p:sp>
    </p:spTree>
    <p:extLst>
      <p:ext uri="{BB962C8B-B14F-4D97-AF65-F5344CB8AC3E}">
        <p14:creationId xmlns:p14="http://schemas.microsoft.com/office/powerpoint/2010/main" val="385675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Effectieve tijdsbesteding door de leerkracht.</a:t>
            </a:r>
          </a:p>
          <a:p>
            <a:r>
              <a:rPr lang="nl-BE" dirty="0" smtClean="0"/>
              <a:t/>
            </a:r>
            <a:br>
              <a:rPr lang="nl-BE" dirty="0" smtClean="0"/>
            </a:br>
            <a:r>
              <a:rPr lang="nl-BE" sz="1400" b="1" dirty="0" smtClean="0"/>
              <a:t>MAPPS</a:t>
            </a:r>
            <a:r>
              <a:rPr lang="nl-BE" baseline="0" dirty="0" smtClean="0"/>
              <a:t> (</a:t>
            </a:r>
            <a:r>
              <a:rPr lang="nl-BE" baseline="0" dirty="0" err="1" smtClean="0"/>
              <a:t>Rasinski</a:t>
            </a:r>
            <a:r>
              <a:rPr lang="nl-BE" baseline="0" dirty="0" smtClean="0"/>
              <a:t> en Samuels, 2011)</a:t>
            </a:r>
          </a:p>
          <a:p>
            <a:endParaRPr lang="nl-BE" baseline="0" dirty="0" smtClean="0"/>
          </a:p>
          <a:p>
            <a:r>
              <a:rPr lang="nl-BE" b="1" baseline="0" dirty="0" smtClean="0"/>
              <a:t>M = </a:t>
            </a:r>
            <a:r>
              <a:rPr lang="nl-BE" b="1" baseline="0" dirty="0" err="1" smtClean="0"/>
              <a:t>Modelling</a:t>
            </a:r>
            <a:r>
              <a:rPr lang="nl-BE" baseline="0" dirty="0" smtClean="0"/>
              <a:t>: de leraar leest zelf vloeiend en expressief voor – modelleert ook die expressiviteit</a:t>
            </a:r>
          </a:p>
          <a:p>
            <a:r>
              <a:rPr lang="nl-BE" sz="1200" b="1" kern="1200" baseline="0" dirty="0" smtClean="0">
                <a:solidFill>
                  <a:schemeClr val="tx1"/>
                </a:solidFill>
                <a:latin typeface="+mn-lt"/>
                <a:ea typeface="+mn-ea"/>
                <a:cs typeface="+mn-cs"/>
              </a:rPr>
              <a:t>A = </a:t>
            </a:r>
            <a:r>
              <a:rPr lang="nl-BE" sz="1200" b="1" kern="1200" baseline="0" dirty="0" err="1" smtClean="0">
                <a:solidFill>
                  <a:schemeClr val="tx1"/>
                </a:solidFill>
                <a:latin typeface="+mn-lt"/>
                <a:ea typeface="+mn-ea"/>
                <a:cs typeface="+mn-cs"/>
              </a:rPr>
              <a:t>Assisted</a:t>
            </a:r>
            <a:r>
              <a:rPr lang="nl-BE" sz="1200" b="1" kern="1200" baseline="0" dirty="0" smtClean="0">
                <a:solidFill>
                  <a:schemeClr val="tx1"/>
                </a:solidFill>
                <a:latin typeface="+mn-lt"/>
                <a:ea typeface="+mn-ea"/>
                <a:cs typeface="+mn-cs"/>
              </a:rPr>
              <a:t>/</a:t>
            </a:r>
            <a:r>
              <a:rPr lang="nl-BE" sz="1200" b="1" kern="1200" baseline="0" dirty="0" err="1" smtClean="0">
                <a:solidFill>
                  <a:schemeClr val="tx1"/>
                </a:solidFill>
                <a:latin typeface="+mn-lt"/>
                <a:ea typeface="+mn-ea"/>
                <a:cs typeface="+mn-cs"/>
              </a:rPr>
              <a:t>Supported</a:t>
            </a:r>
            <a:r>
              <a:rPr lang="nl-BE" sz="1200" b="1" kern="1200" baseline="0" dirty="0" smtClean="0">
                <a:solidFill>
                  <a:schemeClr val="tx1"/>
                </a:solidFill>
                <a:latin typeface="+mn-lt"/>
                <a:ea typeface="+mn-ea"/>
                <a:cs typeface="+mn-cs"/>
              </a:rPr>
              <a:t> Reading </a:t>
            </a:r>
            <a:r>
              <a:rPr lang="nl-BE" baseline="0" dirty="0" smtClean="0"/>
              <a:t>– o.a. koorlezen en varianten van duo-lezen, met stem mee lezen</a:t>
            </a:r>
          </a:p>
          <a:p>
            <a:r>
              <a:rPr lang="nl-BE" sz="1200" b="1" kern="1200" baseline="0" dirty="0" smtClean="0">
                <a:solidFill>
                  <a:schemeClr val="tx1"/>
                </a:solidFill>
                <a:latin typeface="+mn-lt"/>
                <a:ea typeface="+mn-ea"/>
                <a:cs typeface="+mn-cs"/>
              </a:rPr>
              <a:t>P = </a:t>
            </a:r>
            <a:r>
              <a:rPr lang="nl-BE" sz="1200" b="1" kern="1200" baseline="0" dirty="0" err="1" smtClean="0">
                <a:solidFill>
                  <a:schemeClr val="tx1"/>
                </a:solidFill>
                <a:latin typeface="+mn-lt"/>
                <a:ea typeface="+mn-ea"/>
                <a:cs typeface="+mn-cs"/>
              </a:rPr>
              <a:t>Practice</a:t>
            </a:r>
            <a:r>
              <a:rPr lang="nl-BE" sz="1200" b="1" kern="1200" baseline="0" dirty="0" smtClean="0">
                <a:solidFill>
                  <a:schemeClr val="tx1"/>
                </a:solidFill>
                <a:latin typeface="+mn-lt"/>
                <a:ea typeface="+mn-ea"/>
                <a:cs typeface="+mn-cs"/>
              </a:rPr>
              <a:t> </a:t>
            </a:r>
            <a:r>
              <a:rPr lang="nl-BE" baseline="0" dirty="0" smtClean="0"/>
              <a:t>– veel tijd om te lezen + herhaald lezen (</a:t>
            </a:r>
            <a:r>
              <a:rPr lang="nl-BE" baseline="0" dirty="0" err="1" smtClean="0"/>
              <a:t>deep</a:t>
            </a:r>
            <a:r>
              <a:rPr lang="nl-BE" baseline="0" dirty="0" smtClean="0"/>
              <a:t> + </a:t>
            </a:r>
            <a:r>
              <a:rPr lang="nl-BE" baseline="0" dirty="0" err="1" smtClean="0"/>
              <a:t>repeated</a:t>
            </a:r>
            <a:r>
              <a:rPr lang="nl-BE" baseline="0" dirty="0" smtClean="0"/>
              <a:t> reading)</a:t>
            </a:r>
          </a:p>
          <a:p>
            <a:r>
              <a:rPr lang="nl-BE" sz="1200" b="1" kern="1200" baseline="0" dirty="0" smtClean="0">
                <a:solidFill>
                  <a:schemeClr val="tx1"/>
                </a:solidFill>
                <a:latin typeface="+mn-lt"/>
                <a:ea typeface="+mn-ea"/>
                <a:cs typeface="+mn-cs"/>
              </a:rPr>
              <a:t>P= </a:t>
            </a:r>
            <a:r>
              <a:rPr lang="nl-BE" sz="1200" b="1" kern="1200" baseline="0" dirty="0" err="1" smtClean="0">
                <a:solidFill>
                  <a:schemeClr val="tx1"/>
                </a:solidFill>
                <a:latin typeface="+mn-lt"/>
                <a:ea typeface="+mn-ea"/>
                <a:cs typeface="+mn-cs"/>
              </a:rPr>
              <a:t>Pharsing</a:t>
            </a:r>
            <a:r>
              <a:rPr lang="nl-BE" sz="1200" b="1" kern="1200" baseline="0" dirty="0" smtClean="0">
                <a:solidFill>
                  <a:schemeClr val="tx1"/>
                </a:solidFill>
                <a:latin typeface="+mn-lt"/>
                <a:ea typeface="+mn-ea"/>
                <a:cs typeface="+mn-cs"/>
              </a:rPr>
              <a:t> </a:t>
            </a:r>
            <a:r>
              <a:rPr lang="nl-BE" baseline="0" dirty="0" smtClean="0"/>
              <a:t>– Het geven van instructie (o.a. welke </a:t>
            </a:r>
            <a:r>
              <a:rPr lang="nl-BE" baseline="0" dirty="0" err="1" smtClean="0"/>
              <a:t>w-en</a:t>
            </a:r>
            <a:r>
              <a:rPr lang="nl-BE" baseline="0" dirty="0" smtClean="0"/>
              <a:t> horen bij elkaar, hoe is dat te horen in de intonatie?</a:t>
            </a:r>
          </a:p>
          <a:p>
            <a:endParaRPr lang="nl-BE" baseline="0" dirty="0" smtClean="0"/>
          </a:p>
          <a:p>
            <a:r>
              <a:rPr lang="nl-BE" sz="1200" b="1" kern="1200" baseline="0" dirty="0" smtClean="0">
                <a:solidFill>
                  <a:schemeClr val="tx1"/>
                </a:solidFill>
                <a:latin typeface="+mn-lt"/>
                <a:ea typeface="+mn-ea"/>
                <a:cs typeface="+mn-cs"/>
              </a:rPr>
              <a:t>S = </a:t>
            </a:r>
            <a:r>
              <a:rPr lang="nl-BE" sz="1200" b="1" kern="1200" baseline="0" dirty="0" err="1" smtClean="0">
                <a:solidFill>
                  <a:schemeClr val="tx1"/>
                </a:solidFill>
                <a:latin typeface="+mn-lt"/>
                <a:ea typeface="+mn-ea"/>
                <a:cs typeface="+mn-cs"/>
              </a:rPr>
              <a:t>Synergy</a:t>
            </a:r>
            <a:r>
              <a:rPr lang="nl-BE" sz="1200" b="1" kern="1200" baseline="0" dirty="0" smtClean="0">
                <a:solidFill>
                  <a:schemeClr val="tx1"/>
                </a:solidFill>
                <a:latin typeface="+mn-lt"/>
                <a:ea typeface="+mn-ea"/>
                <a:cs typeface="+mn-cs"/>
              </a:rPr>
              <a:t> </a:t>
            </a:r>
            <a:r>
              <a:rPr lang="nl-BE" baseline="0" dirty="0" smtClean="0"/>
              <a:t>= Bovenstaande kenmerken slaan op het behoren van bovenstaand kenmerken tot een coherent programma (</a:t>
            </a:r>
            <a:r>
              <a:rPr lang="nl-BE" baseline="0" dirty="0" err="1" smtClean="0"/>
              <a:t>vb</a:t>
            </a:r>
            <a:r>
              <a:rPr lang="nl-BE" baseline="0" dirty="0" smtClean="0"/>
              <a:t>: </a:t>
            </a:r>
            <a:r>
              <a:rPr lang="nl-BE" baseline="0" dirty="0" err="1" smtClean="0"/>
              <a:t>Fluency</a:t>
            </a:r>
            <a:r>
              <a:rPr lang="nl-BE" baseline="0" dirty="0" smtClean="0"/>
              <a:t> Development </a:t>
            </a:r>
            <a:r>
              <a:rPr lang="nl-BE" baseline="0" dirty="0" err="1" smtClean="0"/>
              <a:t>Lesson</a:t>
            </a:r>
            <a:r>
              <a:rPr lang="nl-BE" baseline="0" dirty="0" smtClean="0"/>
              <a:t>)</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7</a:t>
            </a:fld>
            <a:endParaRPr lang="nl-NL"/>
          </a:p>
        </p:txBody>
      </p:sp>
    </p:spTree>
    <p:extLst>
      <p:ext uri="{BB962C8B-B14F-4D97-AF65-F5344CB8AC3E}">
        <p14:creationId xmlns:p14="http://schemas.microsoft.com/office/powerpoint/2010/main" val="311739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Effectieve tijdsbesteding door de leerkracht.</a:t>
            </a:r>
          </a:p>
          <a:p>
            <a:pPr marL="342900" indent="-342900">
              <a:buFont typeface="Arial" panose="020B0604020202020204" pitchFamily="34" charset="0"/>
              <a:buChar char="•"/>
            </a:pPr>
            <a:r>
              <a:rPr lang="nl-BE" dirty="0" smtClean="0"/>
              <a:t>Zijn de oefeningen van belang om te leren lezen? </a:t>
            </a:r>
          </a:p>
          <a:p>
            <a:pPr marL="342900" indent="-342900">
              <a:buFont typeface="Arial" panose="020B0604020202020204" pitchFamily="34" charset="0"/>
              <a:buChar char="•"/>
            </a:pPr>
            <a:r>
              <a:rPr lang="nl-BE" dirty="0" smtClean="0"/>
              <a:t>Of kan ik de tijd effectiever besteden door me te richten op dat wat belangrijk is om te leren lezen? </a:t>
            </a:r>
          </a:p>
          <a:p>
            <a:pPr marL="342900" indent="-342900">
              <a:buFont typeface="Arial" panose="020B0604020202020204" pitchFamily="34" charset="0"/>
              <a:buChar char="•"/>
            </a:pPr>
            <a:r>
              <a:rPr lang="nl-BE" dirty="0" smtClean="0"/>
              <a:t>Hoe zorg ik er voor dat de leerlingen zo snel mogelijk motiverende ervaring opdoen voor het echte lezen in boekjes? </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8</a:t>
            </a:fld>
            <a:endParaRPr lang="nl-NL"/>
          </a:p>
        </p:txBody>
      </p:sp>
    </p:spTree>
    <p:extLst>
      <p:ext uri="{BB962C8B-B14F-4D97-AF65-F5344CB8AC3E}">
        <p14:creationId xmlns:p14="http://schemas.microsoft.com/office/powerpoint/2010/main" val="252398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Om de gestelde doelen te bereiken wordt in het LIST-project gewerkt met een model voor convergente differentiatie op basis van RTI (Response </a:t>
            </a:r>
            <a:r>
              <a:rPr lang="nl-BE" dirty="0" err="1" smtClean="0"/>
              <a:t>To</a:t>
            </a:r>
            <a:r>
              <a:rPr lang="nl-BE" dirty="0" smtClean="0"/>
              <a:t> </a:t>
            </a:r>
            <a:r>
              <a:rPr lang="nl-BE" dirty="0" err="1" smtClean="0"/>
              <a:t>Intervention</a:t>
            </a:r>
            <a:r>
              <a:rPr lang="nl-BE" dirty="0" smtClean="0"/>
              <a:t>)</a:t>
            </a:r>
          </a:p>
          <a:p>
            <a:endParaRPr lang="nl-B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smtClean="0"/>
              <a:t>RTI (Response </a:t>
            </a:r>
            <a:r>
              <a:rPr lang="nl-BE" b="1" dirty="0" err="1" smtClean="0"/>
              <a:t>To</a:t>
            </a:r>
            <a:r>
              <a:rPr lang="nl-BE" b="1" dirty="0" smtClean="0"/>
              <a:t> </a:t>
            </a:r>
            <a:r>
              <a:rPr lang="nl-BE" b="1" dirty="0" err="1" smtClean="0"/>
              <a:t>Intervention</a:t>
            </a:r>
            <a:r>
              <a:rPr lang="nl-BE"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Om de gestelde doelen te bereiken wordt in het LIST-project gewerkt met een model voor convergente differentiatie op basis van RTI (Response </a:t>
            </a:r>
            <a:r>
              <a:rPr lang="nl-BE" sz="1200" kern="1200" dirty="0" err="1" smtClean="0">
                <a:solidFill>
                  <a:schemeClr val="tx1"/>
                </a:solidFill>
                <a:effectLst/>
                <a:latin typeface="+mn-lt"/>
                <a:ea typeface="+mn-ea"/>
                <a:cs typeface="+mn-cs"/>
              </a:rPr>
              <a:t>To</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Intervention</a:t>
            </a:r>
            <a:r>
              <a:rPr lang="nl-BE" sz="1200" kern="1200" dirty="0" smtClean="0">
                <a:solidFill>
                  <a:schemeClr val="tx1"/>
                </a:solidFill>
                <a:effectLst/>
                <a:latin typeface="+mn-lt"/>
                <a:ea typeface="+mn-ea"/>
                <a:cs typeface="+mn-cs"/>
              </a:rPr>
              <a:t>). De basis van het model is een goed kerncurriculum dat door de groepsleerkracht aan alle leerlingen wordt aangeboden (Laag 1). Met behulp van toetsen en observaties wordt nagegaan of leerlingen voldoende hebben geprofiteerd van het basisaanbod. Wanneer blijkt dat kinderen niet voldoende vorderen, wordt voor deze groep het aanbod uitgebreid (laag 2). Dat betekent dat deze leerlingen meer tijd krijgen en dat de instructie wordt geïntensiveerd bovenop de basisaanpak. De leerkracht creëert hiervoor extra ruimte op het dagelijkse rooster. Naar verwachting is deze extra laag nodig voor 20-30% van de leerlingen in de groep. Een zeer klein percentage van de leerlingen (3-5%) die interventies aangeboden krijgen in laag 2, zal hier nog niet voldoende van profiteren. Zij hebben explicietere en intensievere instructie nodig die speciaal is ontwikkeld om tegemoet te komen aan de behoeften van deze specifieke groep leerlingen. Deze leerlingen krijgen laag 3 aangeboden. Afhankelijk van de fase waarin zich het lezen bevindt, wordt laag 3 in plaats van of bovenop laag 2 aangeboden. Het doel van het werken met het drie-lagenmodel is het terugdringen van het aantal leerlingen met leesproblemen en ervoor te zorgen dat alle leerlingen de mogelijkheid hebben om succesvolle lezers te worden. Door te werken met een instructiemodel dat uit meerdere lagen bestaat komt de leerkracht tegemoet aan de instructiebehoeften van alle leerlingen. Belangrijk doel van de ondersteuning is dat alle leerlingen succeservaringen opdoen. Door het opdoen van succeservaringen</a:t>
            </a:r>
          </a:p>
          <a:p>
            <a:endParaRPr lang="nl-BE" b="1" dirty="0" smtClean="0"/>
          </a:p>
          <a:p>
            <a:r>
              <a:rPr lang="nl-BE" b="1" dirty="0" smtClean="0"/>
              <a:t>Voorschotbenadering</a:t>
            </a:r>
          </a:p>
          <a:p>
            <a:r>
              <a:rPr lang="nl-BE" dirty="0" smtClean="0"/>
              <a:t>Uit onderzoek is gebleken dat onze maatschappij zo geletterd is dat kleuters ‘als vanzelf letters oppikken als ze daar tenminste enige aanleg voor hebben’. Wanneer dit achterwege blijft, valt dit des te meer op. Volgens Anneke Smits (Dyslectische kinderen leren lezen, Smits &amp; Braams, 2006) kan het van belang zijn om kleuters, indien er andere risico’s in het spel zijn naast achterblijvende letterkennis, een ‘voorschot’ te geven. Op deze manier wordt bij hen meer zelfvertrouwen opgebouwd en kunnen toekomstige leesproblemen worden voorkomen of verminderd.  Op deze manier wordt voorkomen dat verschillen bij aanvang van groep 3 onnodig groot zijn. Centraal staat bij de voorschotbenadering dat het een positieve ervaring moet zijn voor de kleuter, </a:t>
            </a:r>
            <a:r>
              <a:rPr lang="nl-BE" sz="1200" kern="1200" dirty="0" smtClean="0">
                <a:solidFill>
                  <a:schemeClr val="tx1"/>
                </a:solidFill>
                <a:effectLst/>
                <a:latin typeface="+mn-lt"/>
                <a:ea typeface="+mn-ea"/>
                <a:cs typeface="+mn-cs"/>
              </a:rPr>
              <a:t>een succeservaring</a:t>
            </a:r>
            <a:r>
              <a:rPr lang="nl-BE" dirty="0" smtClean="0"/>
              <a:t>. Faalervaringen op het gebied van lezen en spellen moeten zo mogelijk altijd worden voorkomen.</a:t>
            </a:r>
          </a:p>
          <a:p>
            <a:r>
              <a:rPr lang="nl-BE" dirty="0" smtClean="0"/>
              <a:t>De voorschotbenadering is ‘een mix van auditieve training waarbij steeds letters gebruikt worden.’ Er worden 3 fasen onderscheiden:</a:t>
            </a:r>
          </a:p>
          <a:p>
            <a:r>
              <a:rPr lang="nl-BE" dirty="0" smtClean="0"/>
              <a:t>1. Identificatie van fonemen/ letters 2. Manipulatie van fonemen/ letters 3. Klank/ tekenkoppelingen aanleren (ten dele gebaseerd op onderzoek van Murray (1998)Een uitgebreide beschrijving van de voorschotbenadering is verder te vinden in het boek ‘Dyslectische kinderen leren lezen’, p. 30-36</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9</a:t>
            </a:fld>
            <a:endParaRPr lang="nl-NL"/>
          </a:p>
        </p:txBody>
      </p:sp>
    </p:spTree>
    <p:extLst>
      <p:ext uri="{BB962C8B-B14F-4D97-AF65-F5344CB8AC3E}">
        <p14:creationId xmlns:p14="http://schemas.microsoft.com/office/powerpoint/2010/main" val="371372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err="1" smtClean="0"/>
              <a:t>Ralfi</a:t>
            </a:r>
            <a:r>
              <a:rPr lang="nl-BE" b="1" dirty="0" smtClean="0"/>
              <a:t> – laag 2 bij hardop Lezen in VL (vloeiend of voortgezet</a:t>
            </a:r>
            <a:r>
              <a:rPr lang="nl-BE" b="1" baseline="0" dirty="0" smtClean="0"/>
              <a:t> lezen)</a:t>
            </a:r>
          </a:p>
          <a:p>
            <a:endParaRPr lang="nl-BE" b="1" dirty="0" smtClean="0"/>
          </a:p>
          <a:p>
            <a:r>
              <a:rPr lang="nl-BE" b="1" dirty="0" smtClean="0"/>
              <a:t>R= </a:t>
            </a:r>
            <a:r>
              <a:rPr lang="nl-BE" b="1" dirty="0" err="1" smtClean="0"/>
              <a:t>Repeated</a:t>
            </a:r>
            <a:r>
              <a:rPr lang="nl-BE" b="1" dirty="0" smtClean="0"/>
              <a:t>: </a:t>
            </a:r>
            <a:r>
              <a:rPr lang="nl-BE" dirty="0" smtClean="0"/>
              <a:t>herhaald lezen met tussenpozen:</a:t>
            </a:r>
          </a:p>
          <a:p>
            <a:r>
              <a:rPr lang="nl-BE" b="1" dirty="0" smtClean="0"/>
              <a:t>A= </a:t>
            </a:r>
            <a:r>
              <a:rPr lang="nl-BE" b="1" dirty="0" err="1" smtClean="0"/>
              <a:t>Assisted</a:t>
            </a:r>
            <a:r>
              <a:rPr lang="nl-BE" b="1" dirty="0" smtClean="0"/>
              <a:t>:</a:t>
            </a:r>
            <a:r>
              <a:rPr lang="nl-BE" dirty="0" smtClean="0"/>
              <a:t> ondersteund door voorlezen-voorzeggen en bijwijzen</a:t>
            </a:r>
          </a:p>
          <a:p>
            <a:r>
              <a:rPr lang="nl-BE" b="1" dirty="0" smtClean="0"/>
              <a:t>L= Level:  </a:t>
            </a:r>
            <a:r>
              <a:rPr lang="nl-BE" dirty="0" smtClean="0"/>
              <a:t>inzetten op een hoog niveau. (leeftijdsadequaat)</a:t>
            </a:r>
          </a:p>
          <a:p>
            <a:r>
              <a:rPr lang="nl-BE" b="1" dirty="0" smtClean="0"/>
              <a:t>F= Feedback: </a:t>
            </a:r>
            <a:r>
              <a:rPr lang="nl-BE" dirty="0" smtClean="0"/>
              <a:t>directe neutrale feedback bij fouten, maar ook toegespitste positieve feedback</a:t>
            </a:r>
          </a:p>
          <a:p>
            <a:r>
              <a:rPr lang="nl-BE" b="1" dirty="0" smtClean="0"/>
              <a:t>I= Interactie:</a:t>
            </a:r>
            <a:r>
              <a:rPr lang="nl-BE" dirty="0" smtClean="0"/>
              <a:t> enthousiaste interactie over de inhoud</a:t>
            </a: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10</a:t>
            </a:fld>
            <a:endParaRPr lang="nl-NL"/>
          </a:p>
        </p:txBody>
      </p:sp>
    </p:spTree>
    <p:extLst>
      <p:ext uri="{BB962C8B-B14F-4D97-AF65-F5344CB8AC3E}">
        <p14:creationId xmlns:p14="http://schemas.microsoft.com/office/powerpoint/2010/main" val="1186390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smtClean="0"/>
              <a:t>Klik om de stijl te bewerken</a:t>
            </a:r>
            <a:endParaRPr lang="nl-NL" dirty="0"/>
          </a:p>
        </p:txBody>
      </p:sp>
      <p:sp>
        <p:nvSpPr>
          <p:cNvPr id="15" name="Tijdelijke aanduiding voor datum 14"/>
          <p:cNvSpPr>
            <a:spLocks noGrp="1"/>
          </p:cNvSpPr>
          <p:nvPr>
            <p:ph type="dt" sz="half" idx="10"/>
          </p:nvPr>
        </p:nvSpPr>
        <p:spPr/>
        <p:txBody>
          <a:bodyPr/>
          <a:lstStyle/>
          <a:p>
            <a:fld id="{5660CD95-02FC-4D82-8C3F-8D2F7A1C24C0}" type="datetime1">
              <a:rPr lang="nl-NL" smtClean="0"/>
              <a:t>15-2-2019</a:t>
            </a:fld>
            <a:endParaRPr lang="nl-NL" dirty="0"/>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t>‹nr.›</a:t>
            </a:fld>
            <a:endParaRPr lang="nl-NL"/>
          </a:p>
        </p:txBody>
      </p:sp>
      <p:sp>
        <p:nvSpPr>
          <p:cNvPr id="17" name="Tijdelijke aanduiding voor voettekst 16"/>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dirty="0" smtClean="0"/>
              <a:t>Klik om de stijl te bewerken</a:t>
            </a:r>
            <a:endParaRPr lang="nl-NL" dirty="0"/>
          </a:p>
        </p:txBody>
      </p:sp>
      <p:sp>
        <p:nvSpPr>
          <p:cNvPr id="15" name="Tijdelijke aanduiding voor datum 14"/>
          <p:cNvSpPr>
            <a:spLocks noGrp="1"/>
          </p:cNvSpPr>
          <p:nvPr>
            <p:ph type="dt" sz="half" idx="10"/>
          </p:nvPr>
        </p:nvSpPr>
        <p:spPr/>
        <p:txBody>
          <a:bodyPr/>
          <a:lstStyle/>
          <a:p>
            <a:fld id="{7C0919CC-2D16-484B-B9CB-92B15130F1CF}" type="datetime1">
              <a:rPr lang="nl-NL" smtClean="0"/>
              <a:t>15-2-2019</a:t>
            </a:fld>
            <a:endParaRPr lang="nl-NL" dirty="0"/>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t>‹nr.›</a:t>
            </a:fld>
            <a:endParaRPr lang="nl-NL"/>
          </a:p>
        </p:txBody>
      </p:sp>
      <p:sp>
        <p:nvSpPr>
          <p:cNvPr id="17" name="Tijdelijke aanduiding voor voettekst 16"/>
          <p:cNvSpPr>
            <a:spLocks noGrp="1"/>
          </p:cNvSpPr>
          <p:nvPr>
            <p:ph type="ftr" sz="quarter" idx="12"/>
          </p:nvPr>
        </p:nvSpPr>
        <p:spPr/>
        <p:txBody>
          <a:bodyPr/>
          <a:lstStyle/>
          <a:p>
            <a:endParaRPr lang="nl-NL"/>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Tree>
    <p:extLst>
      <p:ext uri="{BB962C8B-B14F-4D97-AF65-F5344CB8AC3E}">
        <p14:creationId xmlns:p14="http://schemas.microsoft.com/office/powerpoint/2010/main" val="165711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1"/>
                </a:solidFill>
              </a:defRPr>
            </a:lvl1pPr>
          </a:lstStyle>
          <a:p>
            <a:r>
              <a:rPr lang="nl-NL" dirty="0" smtClean="0"/>
              <a:t>Klik om de stijl te bewerken</a:t>
            </a:r>
            <a:endParaRPr lang="nl-NL" dirty="0"/>
          </a:p>
        </p:txBody>
      </p:sp>
      <p:sp>
        <p:nvSpPr>
          <p:cNvPr id="7" name="Tijdelijke aanduiding voor datum 6"/>
          <p:cNvSpPr>
            <a:spLocks noGrp="1"/>
          </p:cNvSpPr>
          <p:nvPr>
            <p:ph type="dt" sz="half" idx="10"/>
          </p:nvPr>
        </p:nvSpPr>
        <p:spPr/>
        <p:txBody>
          <a:bodyPr/>
          <a:lstStyle/>
          <a:p>
            <a:fld id="{8A226F80-1C46-4F70-8F78-E3E9ED0A1A87}"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1" name="Tijdelijke aanduiding voor voettekst 10"/>
          <p:cNvSpPr>
            <a:spLocks noGrp="1"/>
          </p:cNvSpPr>
          <p:nvPr>
            <p:ph type="ftr" sz="quarter" idx="12"/>
          </p:nvPr>
        </p:nvSpPr>
        <p:spPr/>
        <p:txBody>
          <a:bodyPr/>
          <a:lstStyle/>
          <a:p>
            <a:endParaRPr lang="nl-NL" dirty="0"/>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6" name="Tijdelijke aanduiding voor tekst 5"/>
          <p:cNvSpPr>
            <a:spLocks noGrp="1"/>
          </p:cNvSpPr>
          <p:nvPr>
            <p:ph type="body" sz="quarter" idx="15"/>
          </p:nvPr>
        </p:nvSpPr>
        <p:spPr>
          <a:xfrm>
            <a:off x="431471"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97643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1"/>
                </a:solidFill>
              </a:defRPr>
            </a:lvl1pPr>
          </a:lstStyle>
          <a:p>
            <a:r>
              <a:rPr lang="nl-NL" dirty="0" smtClean="0"/>
              <a:t>Klik om de stijl te bewerken</a:t>
            </a:r>
            <a:endParaRPr lang="nl-NL" dirty="0"/>
          </a:p>
        </p:txBody>
      </p:sp>
      <p:sp>
        <p:nvSpPr>
          <p:cNvPr id="7" name="Tijdelijke aanduiding voor datum 6"/>
          <p:cNvSpPr>
            <a:spLocks noGrp="1"/>
          </p:cNvSpPr>
          <p:nvPr>
            <p:ph type="dt" sz="half" idx="10"/>
          </p:nvPr>
        </p:nvSpPr>
        <p:spPr/>
        <p:txBody>
          <a:bodyPr/>
          <a:lstStyle/>
          <a:p>
            <a:fld id="{A1B3F20F-A3CF-4261-9052-78EEF9986520}"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19531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7934C9D6-8561-4931-805A-350020F42A87}" type="datetime1">
              <a:rPr lang="nl-NL" smtClean="0"/>
              <a:t>15-2-2019</a:t>
            </a:fld>
            <a:endParaRPr lang="nl-NL" dirty="0"/>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17553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p>
            <a:fld id="{2CE20FD2-1B87-4669-8662-29034EF5DEBA}" type="datetime1">
              <a:rPr lang="nl-NL" smtClean="0"/>
              <a:t>15-2-2019</a:t>
            </a:fld>
            <a:endParaRPr lang="nl-NL" dirty="0"/>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t>‹nr.›</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114371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datum 6"/>
          <p:cNvSpPr>
            <a:spLocks noGrp="1"/>
          </p:cNvSpPr>
          <p:nvPr>
            <p:ph type="dt" sz="half" idx="10"/>
          </p:nvPr>
        </p:nvSpPr>
        <p:spPr/>
        <p:txBody>
          <a:bodyPr/>
          <a:lstStyle/>
          <a:p>
            <a:fld id="{B999B35D-8FE5-434D-B365-5B0D60F3867C}" type="datetime1">
              <a:rPr lang="nl-NL" smtClean="0"/>
              <a:t>15-2-2019</a:t>
            </a:fld>
            <a:endParaRPr lang="nl-NL" dirty="0"/>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t>‹nr.›</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5232759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BB91C504-7A68-4C7E-95EE-44EA550E65C6}" type="datetime1">
              <a:rPr lang="nl-NL" smtClean="0"/>
              <a:t>15-2-2019</a:t>
            </a:fld>
            <a:endParaRPr lang="nl-NL" dirty="0"/>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tel 2"/>
          <p:cNvSpPr>
            <a:spLocks noGrp="1"/>
          </p:cNvSpPr>
          <p:nvPr>
            <p:ph type="title"/>
          </p:nvPr>
        </p:nvSpPr>
        <p:spPr>
          <a:xfrm>
            <a:off x="431470" y="5769298"/>
            <a:ext cx="8281059" cy="360047"/>
          </a:xfrm>
        </p:spPr>
        <p:txBody>
          <a:bodyPr/>
          <a:lstStyle>
            <a:lvl1pPr algn="ctr">
              <a:defRPr/>
            </a:lvl1pPr>
          </a:lstStyle>
          <a:p>
            <a:r>
              <a:rPr lang="nl-NL" dirty="0" smtClean="0"/>
              <a:t>Klik om de stijl te bewerken</a:t>
            </a:r>
            <a:endParaRPr lang="nl-NL" dirty="0"/>
          </a:p>
        </p:txBody>
      </p:sp>
      <p:sp>
        <p:nvSpPr>
          <p:cNvPr id="9" name="Tijdelijke aanduiding voor afbeelding 7"/>
          <p:cNvSpPr>
            <a:spLocks noGrp="1"/>
          </p:cNvSpPr>
          <p:nvPr>
            <p:ph type="pic" sz="quarter" idx="13"/>
          </p:nvPr>
        </p:nvSpPr>
        <p:spPr>
          <a:xfrm>
            <a:off x="0" y="0"/>
            <a:ext cx="9144000" cy="5768975"/>
          </a:xfrm>
        </p:spPr>
        <p:txBody>
          <a:bodyPr/>
          <a:lstStyle/>
          <a:p>
            <a:endParaRPr lang="nl-NL" dirty="0"/>
          </a:p>
        </p:txBody>
      </p:sp>
      <p:pic>
        <p:nvPicPr>
          <p:cNvPr id="10"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35503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D4821DB-FBF5-419E-9B36-8FC1C359BA05}" type="datetime1">
              <a:rPr lang="nl-NL" smtClean="0"/>
              <a:t>15-2-2019</a:t>
            </a:fld>
            <a:endParaRPr lang="nl-NL" dirty="0"/>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t>‹nr.›</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5770232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11" name="Tijdelijke aanduiding voor datum 10"/>
          <p:cNvSpPr>
            <a:spLocks noGrp="1"/>
          </p:cNvSpPr>
          <p:nvPr>
            <p:ph type="dt" sz="half" idx="12"/>
          </p:nvPr>
        </p:nvSpPr>
        <p:spPr/>
        <p:txBody>
          <a:bodyPr/>
          <a:lstStyle/>
          <a:p>
            <a:fld id="{B12130CE-C56D-476F-9BFE-832849A6BD54}" type="datetime1">
              <a:rPr lang="nl-NL" smtClean="0"/>
              <a:t>15-2-2019</a:t>
            </a:fld>
            <a:endParaRPr lang="nl-NL" dirty="0"/>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t>‹nr.›</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40911109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dirty="0" smtClean="0"/>
              <a:t>Klik om de stijl te bewerken</a:t>
            </a:r>
            <a:endParaRPr lang="nl-NL" dirty="0"/>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Tree>
    <p:extLst>
      <p:ext uri="{BB962C8B-B14F-4D97-AF65-F5344CB8AC3E}">
        <p14:creationId xmlns:p14="http://schemas.microsoft.com/office/powerpoint/2010/main" val="3515509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tx2"/>
                </a:solidFill>
              </a:defRPr>
            </a:lvl1pPr>
          </a:lstStyle>
          <a:p>
            <a:r>
              <a:rPr lang="nl-NL" smtClean="0"/>
              <a:t>Klik om de stijl te bewerken</a:t>
            </a:r>
            <a:endParaRPr lang="nl-NL" dirty="0"/>
          </a:p>
        </p:txBody>
      </p:sp>
      <p:sp>
        <p:nvSpPr>
          <p:cNvPr id="7" name="Tijdelijke aanduiding voor datum 6"/>
          <p:cNvSpPr>
            <a:spLocks noGrp="1"/>
          </p:cNvSpPr>
          <p:nvPr>
            <p:ph type="dt" sz="half" idx="10"/>
          </p:nvPr>
        </p:nvSpPr>
        <p:spPr/>
        <p:txBody>
          <a:bodyPr/>
          <a:lstStyle/>
          <a:p>
            <a:fld id="{A1B3F20F-A3CF-4261-9052-78EEF9986520}"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1" name="Tijdelijke aanduiding voor voettekst 10"/>
          <p:cNvSpPr>
            <a:spLocks noGrp="1"/>
          </p:cNvSpPr>
          <p:nvPr>
            <p:ph type="ftr" sz="quarter" idx="12"/>
          </p:nvPr>
        </p:nvSpPr>
        <p:spPr/>
        <p:txBody>
          <a:bodyPr/>
          <a:lstStyle/>
          <a:p>
            <a:endParaRPr lang="nl-NL" dirty="0"/>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r>
              <a:rPr lang="nl-NL" smtClean="0"/>
              <a:t>Klik op het pictogram als u een afbeelding wilt toevoegen</a:t>
            </a:r>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10"/>
            <a:ext cx="3960506" cy="3060390"/>
          </a:xfrm>
        </p:spPr>
        <p:txBody>
          <a:bodyPr anchor="t"/>
          <a:lstStyle>
            <a:lvl1pPr algn="l">
              <a:defRPr sz="4000" b="1" cap="none" baseline="0">
                <a:solidFill>
                  <a:schemeClr val="accent2"/>
                </a:solidFill>
              </a:defRPr>
            </a:lvl1pPr>
          </a:lstStyle>
          <a:p>
            <a:r>
              <a:rPr lang="nl-NL" dirty="0" smtClean="0"/>
              <a:t>Klik om de stijl te bewerken</a:t>
            </a:r>
            <a:endParaRPr lang="nl-NL" dirty="0"/>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90297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2"/>
                </a:solidFill>
              </a:defRPr>
            </a:lvl1pPr>
          </a:lstStyle>
          <a:p>
            <a:r>
              <a:rPr lang="nl-NL" dirty="0" smtClean="0"/>
              <a:t>Klik om de stijl te bewerken</a:t>
            </a:r>
            <a:endParaRPr lang="nl-NL" dirty="0"/>
          </a:p>
        </p:txBody>
      </p:sp>
      <p:sp>
        <p:nvSpPr>
          <p:cNvPr id="7" name="Tijdelijke aanduiding voor datum 6"/>
          <p:cNvSpPr>
            <a:spLocks noGrp="1"/>
          </p:cNvSpPr>
          <p:nvPr>
            <p:ph type="dt" sz="half" idx="10"/>
          </p:nvPr>
        </p:nvSpPr>
        <p:spPr/>
        <p:txBody>
          <a:bodyPr/>
          <a:lstStyle/>
          <a:p>
            <a:fld id="{A1B3F20F-A3CF-4261-9052-78EEF9986520}"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6450840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0"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1"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2" name="Afbeelding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83739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3" name="Afbeelding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5008929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5" name="Afbeelding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956403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dirty="0" smtClean="0"/>
              <a:t>Klik om de stijl te bewerken</a:t>
            </a:r>
            <a:endParaRPr lang="nl-NL" dirty="0"/>
          </a:p>
        </p:txBody>
      </p:sp>
      <p:sp>
        <p:nvSpPr>
          <p:cNvPr id="9" name="Tijdelijke aanduiding voor afbeelding 7"/>
          <p:cNvSpPr>
            <a:spLocks noGrp="1"/>
          </p:cNvSpPr>
          <p:nvPr>
            <p:ph type="pic" sz="quarter" idx="13"/>
          </p:nvPr>
        </p:nvSpPr>
        <p:spPr>
          <a:xfrm>
            <a:off x="0" y="0"/>
            <a:ext cx="9144000" cy="5768975"/>
          </a:xfrm>
        </p:spPr>
        <p:txBody>
          <a:bodyPr/>
          <a:lstStyle/>
          <a:p>
            <a:endParaRPr lang="nl-NL" dirty="0"/>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7"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2026631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925877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1" name="Afbeelding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5798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dirty="0" smtClean="0"/>
              <a:t>Klik om de stijl te bewerken</a:t>
            </a:r>
            <a:endParaRPr lang="nl-NL" dirty="0"/>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Tree>
    <p:extLst>
      <p:ext uri="{BB962C8B-B14F-4D97-AF65-F5344CB8AC3E}">
        <p14:creationId xmlns:p14="http://schemas.microsoft.com/office/powerpoint/2010/main" val="34875986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3"/>
                </a:solidFill>
              </a:defRPr>
            </a:lvl1pPr>
          </a:lstStyle>
          <a:p>
            <a:r>
              <a:rPr lang="nl-NL" dirty="0" smtClean="0"/>
              <a:t>Klik om de stijl te bewerken</a:t>
            </a:r>
            <a:endParaRPr lang="nl-NL" dirty="0"/>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03296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tx2"/>
                </a:solidFill>
              </a:defRPr>
            </a:lvl1pPr>
          </a:lstStyle>
          <a:p>
            <a:r>
              <a:rPr lang="nl-NL" smtClean="0"/>
              <a:t>Klik om de stijl te bewerken</a:t>
            </a:r>
            <a:endParaRPr lang="nl-NL" dirty="0"/>
          </a:p>
        </p:txBody>
      </p:sp>
      <p:sp>
        <p:nvSpPr>
          <p:cNvPr id="7" name="Tijdelijke aanduiding voor datum 6"/>
          <p:cNvSpPr>
            <a:spLocks noGrp="1"/>
          </p:cNvSpPr>
          <p:nvPr>
            <p:ph type="dt" sz="half" idx="10"/>
          </p:nvPr>
        </p:nvSpPr>
        <p:spPr/>
        <p:txBody>
          <a:bodyPr/>
          <a:lstStyle/>
          <a:p>
            <a:fld id="{A1B3F20F-A3CF-4261-9052-78EEF9986520}"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r>
              <a:rPr lang="nl-NL" smtClean="0"/>
              <a:t>Klik op het pictogram als u een afbeelding wilt toevoegen</a:t>
            </a:r>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8151168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3"/>
                </a:solidFill>
              </a:defRPr>
            </a:lvl1pPr>
          </a:lstStyle>
          <a:p>
            <a:r>
              <a:rPr lang="nl-NL" dirty="0" smtClean="0"/>
              <a:t>Klik om de stijl te bewerken</a:t>
            </a:r>
            <a:endParaRPr lang="nl-NL" dirty="0"/>
          </a:p>
        </p:txBody>
      </p:sp>
      <p:sp>
        <p:nvSpPr>
          <p:cNvPr id="7" name="Tijdelijke aanduiding voor datum 6"/>
          <p:cNvSpPr>
            <a:spLocks noGrp="1"/>
          </p:cNvSpPr>
          <p:nvPr>
            <p:ph type="dt" sz="half" idx="10"/>
          </p:nvPr>
        </p:nvSpPr>
        <p:spPr/>
        <p:txBody>
          <a:bodyPr/>
          <a:lstStyle/>
          <a:p>
            <a:fld id="{A1B3F20F-A3CF-4261-9052-78EEF9986520}" type="datetime1">
              <a:rPr lang="nl-NL" smtClean="0"/>
              <a:t>15-2-2019</a:t>
            </a:fld>
            <a:endParaRPr lang="nl-NL" dirty="0"/>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‹nr.›</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953667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112858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3" name="Afbeelding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4865019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noChangeAspect="1"/>
          </p:cNvSpPr>
          <p:nvPr>
            <p:ph sz="half" idx="2"/>
          </p:nvPr>
        </p:nvSpPr>
        <p:spPr>
          <a:xfrm>
            <a:off x="431472"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noChangeAspect="1"/>
          </p:cNvSpPr>
          <p:nvPr>
            <p:ph sz="quarter" idx="4"/>
          </p:nvPr>
        </p:nvSpPr>
        <p:spPr>
          <a:xfrm>
            <a:off x="4752023"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5" name="Afbeelding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6869354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dirty="0" smtClean="0"/>
              <a:t>Klik om de stijl te bewerken</a:t>
            </a:r>
            <a:endParaRPr lang="nl-NL" dirty="0"/>
          </a:p>
        </p:txBody>
      </p:sp>
      <p:sp>
        <p:nvSpPr>
          <p:cNvPr id="9" name="Tijdelijke aanduiding voor afbeelding 7"/>
          <p:cNvSpPr>
            <a:spLocks noGrp="1"/>
          </p:cNvSpPr>
          <p:nvPr>
            <p:ph type="pic" sz="quarter" idx="13"/>
          </p:nvPr>
        </p:nvSpPr>
        <p:spPr>
          <a:xfrm>
            <a:off x="0" y="0"/>
            <a:ext cx="9144000" cy="5768975"/>
          </a:xfrm>
        </p:spPr>
        <p:txBody>
          <a:bodyPr/>
          <a:lstStyle/>
          <a:p>
            <a:endParaRPr lang="nl-NL" dirty="0"/>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3"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555534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213903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pic>
        <p:nvPicPr>
          <p:cNvPr id="11" name="Afbeelding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099142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noChangeAspect="1"/>
          </p:cNvSpPr>
          <p:nvPr>
            <p:ph idx="1"/>
          </p:nvPr>
        </p:nvSpPr>
        <p:spPr/>
        <p:txBody>
          <a:bodyPr/>
          <a:lstStyle>
            <a:lvl2pPr marL="288000" indent="-288000">
              <a:buSzPct val="80000"/>
              <a:buFont typeface="Webdings" panose="05030102010509060703" pitchFamily="18" charset="2"/>
              <a:buChar char=""/>
              <a:defRPr/>
            </a:lvl2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4871D3D4-8BC7-463E-ACA5-009F469C3503}" type="datetime1">
              <a:rPr lang="nl-NL" smtClean="0"/>
              <a:t>15-2-2019</a:t>
            </a:fld>
            <a:endParaRPr lang="nl-NL" dirty="0"/>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706061E0-97EA-4838-91B3-D7D28BC13232}" type="datetime1">
              <a:rPr lang="nl-NL" smtClean="0"/>
              <a:t>15-2-2019</a:t>
            </a:fld>
            <a:endParaRPr lang="nl-NL" dirty="0"/>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t>‹nr.›</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431472" y="1268724"/>
            <a:ext cx="3960506" cy="9061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F2D9675F-0F64-4804-B1BC-5CBB8E96E14D}" type="datetime1">
              <a:rPr lang="nl-NL" smtClean="0"/>
              <a:t>15-2-2019</a:t>
            </a:fld>
            <a:endParaRPr lang="nl-NL" dirty="0"/>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t>‹nr.›</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p:cNvSpPr>
          <p:nvPr>
            <p:ph type="title"/>
          </p:nvPr>
        </p:nvSpPr>
        <p:spPr>
          <a:xfrm>
            <a:off x="431470" y="5769298"/>
            <a:ext cx="8281059" cy="360047"/>
          </a:xfrm>
        </p:spPr>
        <p:txBody>
          <a:bodyPr/>
          <a:lstStyle>
            <a:lvl1pPr algn="ctr">
              <a:defRPr/>
            </a:lvl1pPr>
          </a:lstStyle>
          <a:p>
            <a:r>
              <a:rPr lang="nl-NL" smtClean="0"/>
              <a:t>Klik om de stijl te bewerken</a:t>
            </a:r>
            <a:endParaRPr lang="nl-NL" dirty="0"/>
          </a:p>
        </p:txBody>
      </p:sp>
      <p:sp>
        <p:nvSpPr>
          <p:cNvPr id="4" name="Tijdelijke aanduiding voor datum 3"/>
          <p:cNvSpPr>
            <a:spLocks noGrp="1"/>
          </p:cNvSpPr>
          <p:nvPr>
            <p:ph type="dt" sz="half" idx="10"/>
          </p:nvPr>
        </p:nvSpPr>
        <p:spPr/>
        <p:txBody>
          <a:bodyPr/>
          <a:lstStyle/>
          <a:p>
            <a:fld id="{887866C7-1830-4B84-9372-25BF49ACDD52}" type="datetime1">
              <a:rPr lang="nl-NL" smtClean="0"/>
              <a:t>15-2-2019</a:t>
            </a:fld>
            <a:endParaRPr lang="nl-NL" dirty="0"/>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‹nr.›</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jdelijke aanduiding voor afbeelding 7"/>
          <p:cNvSpPr>
            <a:spLocks noGrp="1"/>
          </p:cNvSpPr>
          <p:nvPr>
            <p:ph type="pic" sz="quarter" idx="13"/>
          </p:nvPr>
        </p:nvSpPr>
        <p:spPr>
          <a:xfrm>
            <a:off x="0" y="0"/>
            <a:ext cx="9144000" cy="5768975"/>
          </a:xfrm>
        </p:spPr>
        <p:txBody>
          <a:bodyPr/>
          <a:lstStyle/>
          <a:p>
            <a:r>
              <a:rPr lang="nl-NL" smtClean="0"/>
              <a:t>Klik op het pictogram als u een afbeelding wilt toevoegen</a:t>
            </a:r>
            <a:endParaRPr lang="nl-NL" dirty="0"/>
          </a:p>
        </p:txBody>
      </p:sp>
      <p:pic>
        <p:nvPicPr>
          <p:cNvPr id="7"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E803142-3361-4DEF-942E-E71DC43D24ED}" type="datetime1">
              <a:rPr lang="nl-NL" smtClean="0"/>
              <a:t>15-2-2019</a:t>
            </a:fld>
            <a:endParaRPr lang="nl-NL" dirty="0"/>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t>‹nr.›</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r>
              <a:rPr lang="nl-NL" smtClean="0"/>
              <a:t>Klik op het pictogram als u een afbeelding wilt toevoegen</a:t>
            </a:r>
            <a:endParaRPr lang="nl-NL"/>
          </a:p>
        </p:txBody>
      </p:sp>
      <p:sp>
        <p:nvSpPr>
          <p:cNvPr id="11" name="Tijdelijke aanduiding voor datum 10"/>
          <p:cNvSpPr>
            <a:spLocks noGrp="1"/>
          </p:cNvSpPr>
          <p:nvPr>
            <p:ph type="dt" sz="half" idx="12"/>
          </p:nvPr>
        </p:nvSpPr>
        <p:spPr/>
        <p:txBody>
          <a:bodyPr/>
          <a:lstStyle/>
          <a:p>
            <a:fld id="{82AA11A5-7EA5-4D57-A9CB-F52F928ED025}" type="datetime1">
              <a:rPr lang="nl-NL" smtClean="0"/>
              <a:t>15-2-2019</a:t>
            </a:fld>
            <a:endParaRPr lang="nl-NL" dirty="0"/>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t>‹nr.›</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1" y="1448748"/>
            <a:ext cx="8281058" cy="4680598"/>
          </a:xfrm>
          <a:prstGeom prst="rect">
            <a:avLst/>
          </a:prstGeom>
        </p:spPr>
        <p:txBody>
          <a:bodyPr vert="horz" lIns="0" tIns="45720" rIns="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0AEBD06F-55B8-4A1F-BC04-69139D6D1E9D}" type="datetime1">
              <a:rPr lang="nl-NL" smtClean="0"/>
              <a:t>15-2-2019</a:t>
            </a:fld>
            <a:endParaRPr lang="nl-NL" dirty="0"/>
          </a:p>
        </p:txBody>
      </p:sp>
      <p:sp>
        <p:nvSpPr>
          <p:cNvPr id="8" name="Tijdelijke aanduiding voor voettekst 7"/>
          <p:cNvSpPr>
            <a:spLocks noGrp="1"/>
          </p:cNvSpPr>
          <p:nvPr>
            <p:ph type="ftr" sz="quarter" idx="3"/>
          </p:nvPr>
        </p:nvSpPr>
        <p:spPr>
          <a:xfrm>
            <a:off x="3491862" y="6588000"/>
            <a:ext cx="3960505"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50" r:id="rId4"/>
    <p:sldLayoutId id="2147483652" r:id="rId5"/>
    <p:sldLayoutId id="2147483653" r:id="rId6"/>
    <p:sldLayoutId id="2147483654" r:id="rId7"/>
    <p:sldLayoutId id="2147483655" r:id="rId8"/>
    <p:sldLayoutId id="2147483656" r:id="rId9"/>
  </p:sldLayoutIdLst>
  <p:transition>
    <p:fade/>
  </p:transition>
  <p:hf sldNum="0" hdr="0" ftr="0" dt="0"/>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20253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5" r:id="rId3"/>
    <p:sldLayoutId id="2147483660" r:id="rId4"/>
    <p:sldLayoutId id="2147483661" r:id="rId5"/>
    <p:sldLayoutId id="2147483662" r:id="rId6"/>
    <p:sldLayoutId id="2147483663" r:id="rId7"/>
    <p:sldLayoutId id="2147483664" r:id="rId8"/>
    <p:sldLayoutId id="2147483665" r:id="rId9"/>
  </p:sldLayoutIdLst>
  <p:transition>
    <p:fade/>
  </p:transition>
  <p:hf sldNum="0" hdr="0" ft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1"/>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1830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6" r:id="rId3"/>
    <p:sldLayoutId id="2147483669" r:id="rId4"/>
    <p:sldLayoutId id="2147483670" r:id="rId5"/>
    <p:sldLayoutId id="2147483671" r:id="rId6"/>
    <p:sldLayoutId id="2147483672" r:id="rId7"/>
    <p:sldLayoutId id="2147483673" r:id="rId8"/>
    <p:sldLayoutId id="2147483674" r:id="rId9"/>
  </p:sldLayoutIdLst>
  <p:transition>
    <p:fade/>
  </p:transition>
  <p:hf sldNum="0" hdr="0" ft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68725"/>
          </a:xfrm>
          <a:prstGeom prst="rect">
            <a:avLst/>
          </a:prstGeom>
        </p:spPr>
        <p:txBody>
          <a:bodyPr vert="horz" lIns="0" tIns="45720" rIns="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15-2-2019</a:t>
            </a:fld>
            <a:endParaRPr lang="nl-NL" dirty="0"/>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dirty="0"/>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‹nr.›</a:t>
            </a:fld>
            <a:endParaRPr lang="nl-NL" dirty="0"/>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2703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7" r:id="rId3"/>
    <p:sldLayoutId id="2147483678" r:id="rId4"/>
    <p:sldLayoutId id="2147483679" r:id="rId5"/>
    <p:sldLayoutId id="2147483680" r:id="rId6"/>
    <p:sldLayoutId id="2147483681" r:id="rId7"/>
    <p:sldLayoutId id="2147483682" r:id="rId8"/>
    <p:sldLayoutId id="2147483683" r:id="rId9"/>
  </p:sldLayoutIdLst>
  <p:transition>
    <p:fade/>
  </p:transition>
  <p:hf sldNum="0" hdr="0" ftr="0" dt="0"/>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3"/>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rwin.heysse@g-o.be" TargetMode="External"/><Relationship Id="rId5" Type="http://schemas.openxmlformats.org/officeDocument/2006/relationships/hyperlink" Target="mailto:cathy.de.raes@g-o.be" TargetMode="External"/><Relationship Id="rId4" Type="http://schemas.openxmlformats.org/officeDocument/2006/relationships/hyperlink" Target="mailto:steven.delaet@ovsg.be"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DEscrCZy9m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7864" y="2492897"/>
            <a:ext cx="2483351" cy="1244653"/>
          </a:xfrm>
          <a:prstGeom prst="rect">
            <a:avLst/>
          </a:prstGeom>
        </p:spPr>
      </p:pic>
      <p:sp>
        <p:nvSpPr>
          <p:cNvPr id="4" name="Titel 3"/>
          <p:cNvSpPr>
            <a:spLocks noGrp="1"/>
          </p:cNvSpPr>
          <p:nvPr>
            <p:ph type="ctrTitle"/>
          </p:nvPr>
        </p:nvSpPr>
        <p:spPr>
          <a:xfrm>
            <a:off x="475784" y="3709316"/>
            <a:ext cx="8281059" cy="1080138"/>
          </a:xfrm>
        </p:spPr>
        <p:txBody>
          <a:bodyPr>
            <a:normAutofit fontScale="90000"/>
          </a:bodyPr>
          <a:lstStyle/>
          <a:p>
            <a:r>
              <a:rPr lang="en-US" dirty="0" err="1" smtClean="0"/>
              <a:t>Leesdidactiek</a:t>
            </a:r>
            <a:r>
              <a:rPr lang="en-US" dirty="0" smtClean="0"/>
              <a:t> in het </a:t>
            </a:r>
            <a:r>
              <a:rPr lang="en-US" dirty="0" err="1" smtClean="0"/>
              <a:t>basisonderwijs</a:t>
            </a:r>
            <a:endParaRPr lang="nl-NL" dirty="0"/>
          </a:p>
        </p:txBody>
      </p:sp>
      <p:sp>
        <p:nvSpPr>
          <p:cNvPr id="3" name="Ondertitel 2"/>
          <p:cNvSpPr>
            <a:spLocks noGrp="1"/>
          </p:cNvSpPr>
          <p:nvPr>
            <p:ph type="subTitle" idx="1"/>
          </p:nvPr>
        </p:nvSpPr>
        <p:spPr>
          <a:xfrm>
            <a:off x="871898" y="4552880"/>
            <a:ext cx="7488832" cy="1080139"/>
          </a:xfrm>
        </p:spPr>
        <p:txBody>
          <a:bodyPr>
            <a:noAutofit/>
          </a:bodyPr>
          <a:lstStyle/>
          <a:p>
            <a:r>
              <a:rPr lang="nl-BE" sz="2800" dirty="0" smtClean="0">
                <a:solidFill>
                  <a:schemeClr val="accent4"/>
                </a:solidFill>
              </a:rPr>
              <a:t>Leesinterventies voor scholen die streven naar fundamentele en functionele geletterdheid</a:t>
            </a:r>
            <a:endParaRPr lang="nl-NL" sz="2800" dirty="0">
              <a:solidFill>
                <a:schemeClr val="accent4"/>
              </a:solidFill>
            </a:endParaRPr>
          </a:p>
        </p:txBody>
      </p:sp>
      <p:sp>
        <p:nvSpPr>
          <p:cNvPr id="5" name="Ondertitel 2"/>
          <p:cNvSpPr txBox="1">
            <a:spLocks/>
          </p:cNvSpPr>
          <p:nvPr/>
        </p:nvSpPr>
        <p:spPr>
          <a:xfrm>
            <a:off x="845123" y="5604784"/>
            <a:ext cx="7488832" cy="871799"/>
          </a:xfrm>
          <a:prstGeom prst="rect">
            <a:avLst/>
          </a:prstGeom>
        </p:spPr>
        <p:txBody>
          <a:bodyPr vert="horz" lIns="0" tIns="45720" rIns="0" bIns="45720" rtlCol="0">
            <a:noAutofit/>
          </a:bodyPr>
          <a:lstStyle>
            <a:lvl1pPr marL="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tx2"/>
              </a:buClr>
              <a:buSzPct val="80000"/>
              <a:buFont typeface="Webdings" panose="05030102010509060703" pitchFamily="18" charset="2"/>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ymbol" pitchFamily="18"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itchFamily="18" charset="2"/>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Calibri"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000" dirty="0" smtClean="0">
                <a:solidFill>
                  <a:schemeClr val="accent6"/>
                </a:solidFill>
                <a:hlinkClick r:id="rId4"/>
              </a:rPr>
              <a:t>steven.delaet@ovsg.be</a:t>
            </a:r>
            <a:r>
              <a:rPr lang="nl-NL" sz="2000" dirty="0" smtClean="0">
                <a:solidFill>
                  <a:schemeClr val="accent6"/>
                </a:solidFill>
              </a:rPr>
              <a:t> – </a:t>
            </a:r>
            <a:r>
              <a:rPr lang="nl-NL" sz="2000" dirty="0" smtClean="0">
                <a:solidFill>
                  <a:schemeClr val="accent6"/>
                </a:solidFill>
                <a:hlinkClick r:id="rId5"/>
              </a:rPr>
              <a:t>cathy.de.raes@g-o.be</a:t>
            </a:r>
            <a:r>
              <a:rPr lang="nl-NL" sz="2000" dirty="0" smtClean="0">
                <a:solidFill>
                  <a:schemeClr val="accent6"/>
                </a:solidFill>
              </a:rPr>
              <a:t> – </a:t>
            </a:r>
            <a:r>
              <a:rPr lang="nl-NL" sz="2000" dirty="0" smtClean="0">
                <a:solidFill>
                  <a:schemeClr val="accent6"/>
                </a:solidFill>
                <a:hlinkClick r:id="rId6"/>
              </a:rPr>
              <a:t>erwin.heysse@g-o.be</a:t>
            </a:r>
            <a:r>
              <a:rPr lang="nl-NL" sz="2000" dirty="0" smtClean="0">
                <a:solidFill>
                  <a:schemeClr val="accent6"/>
                </a:solidFill>
              </a:rPr>
              <a:t> </a:t>
            </a:r>
            <a:endParaRPr lang="nl-NL" sz="2000" dirty="0">
              <a:solidFill>
                <a:schemeClr val="accent6"/>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LIST?</a:t>
            </a:r>
          </a:p>
        </p:txBody>
      </p:sp>
      <p:sp>
        <p:nvSpPr>
          <p:cNvPr id="5" name="Gestreepte pijl-rechts 4"/>
          <p:cNvSpPr/>
          <p:nvPr/>
        </p:nvSpPr>
        <p:spPr>
          <a:xfrm>
            <a:off x="251520" y="1556791"/>
            <a:ext cx="7704856" cy="201622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08304" y="1772816"/>
            <a:ext cx="1566208" cy="156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al 5"/>
          <p:cNvSpPr/>
          <p:nvPr/>
        </p:nvSpPr>
        <p:spPr>
          <a:xfrm>
            <a:off x="971600" y="1556791"/>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VBL</a:t>
            </a:r>
            <a:endParaRPr lang="nl-BE" sz="2800" b="1" dirty="0"/>
          </a:p>
        </p:txBody>
      </p:sp>
      <p:sp>
        <p:nvSpPr>
          <p:cNvPr id="7" name="Ovaal 6"/>
          <p:cNvSpPr/>
          <p:nvPr/>
        </p:nvSpPr>
        <p:spPr>
          <a:xfrm>
            <a:off x="3298592" y="1556789"/>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
        <p:nvSpPr>
          <p:cNvPr id="8" name="Ovaal 7"/>
          <p:cNvSpPr/>
          <p:nvPr/>
        </p:nvSpPr>
        <p:spPr>
          <a:xfrm>
            <a:off x="5314816" y="1556790"/>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
        <p:nvSpPr>
          <p:cNvPr id="9" name="Ovaal 8"/>
          <p:cNvSpPr/>
          <p:nvPr/>
        </p:nvSpPr>
        <p:spPr>
          <a:xfrm>
            <a:off x="1606404" y="2200371"/>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K3</a:t>
            </a:r>
            <a:endParaRPr lang="nl-BE" b="1" dirty="0"/>
          </a:p>
        </p:txBody>
      </p:sp>
      <p:sp>
        <p:nvSpPr>
          <p:cNvPr id="10" name="Ovaal 9"/>
          <p:cNvSpPr/>
          <p:nvPr/>
        </p:nvSpPr>
        <p:spPr>
          <a:xfrm>
            <a:off x="3933396" y="2200370"/>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L1</a:t>
            </a:r>
            <a:endParaRPr lang="nl-BE" b="1" dirty="0"/>
          </a:p>
        </p:txBody>
      </p:sp>
      <p:sp>
        <p:nvSpPr>
          <p:cNvPr id="11" name="Ovaal 10"/>
          <p:cNvSpPr/>
          <p:nvPr/>
        </p:nvSpPr>
        <p:spPr>
          <a:xfrm>
            <a:off x="5972104" y="2200370"/>
            <a:ext cx="1061436" cy="6747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L2-6</a:t>
            </a:r>
            <a:endParaRPr lang="nl-BE" b="1" dirty="0"/>
          </a:p>
        </p:txBody>
      </p:sp>
      <p:graphicFrame>
        <p:nvGraphicFramePr>
          <p:cNvPr id="13" name="Diagram 12"/>
          <p:cNvGraphicFramePr/>
          <p:nvPr>
            <p:extLst>
              <p:ext uri="{D42A27DB-BD31-4B8C-83A1-F6EECF244321}">
                <p14:modId xmlns:p14="http://schemas.microsoft.com/office/powerpoint/2010/main" val="2531934538"/>
              </p:ext>
            </p:extLst>
          </p:nvPr>
        </p:nvGraphicFramePr>
        <p:xfrm>
          <a:off x="602524" y="3091119"/>
          <a:ext cx="7002848" cy="30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435406694"/>
              </p:ext>
            </p:extLst>
          </p:nvPr>
        </p:nvGraphicFramePr>
        <p:xfrm>
          <a:off x="778028" y="3653707"/>
          <a:ext cx="7002846" cy="1453635"/>
        </p:xfrm>
        <a:graphic>
          <a:graphicData uri="http://schemas.openxmlformats.org/drawingml/2006/table">
            <a:tbl>
              <a:tblPr firstRow="1" bandRow="1">
                <a:tableStyleId>{21E4AEA4-8DFA-4A89-87EB-49C32662AFE0}</a:tableStyleId>
              </a:tblPr>
              <a:tblGrid>
                <a:gridCol w="1849756">
                  <a:extLst>
                    <a:ext uri="{9D8B030D-6E8A-4147-A177-3AD203B41FA5}">
                      <a16:colId xmlns:a16="http://schemas.microsoft.com/office/drawing/2014/main" val="2610935466"/>
                    </a:ext>
                  </a:extLst>
                </a:gridCol>
                <a:gridCol w="2818808">
                  <a:extLst>
                    <a:ext uri="{9D8B030D-6E8A-4147-A177-3AD203B41FA5}">
                      <a16:colId xmlns:a16="http://schemas.microsoft.com/office/drawing/2014/main" val="526436059"/>
                    </a:ext>
                  </a:extLst>
                </a:gridCol>
                <a:gridCol w="2334282">
                  <a:extLst>
                    <a:ext uri="{9D8B030D-6E8A-4147-A177-3AD203B41FA5}">
                      <a16:colId xmlns:a16="http://schemas.microsoft.com/office/drawing/2014/main" val="2681825692"/>
                    </a:ext>
                  </a:extLst>
                </a:gridCol>
              </a:tblGrid>
              <a:tr h="1453635">
                <a:tc>
                  <a:txBody>
                    <a:bodyPr/>
                    <a:lstStyle/>
                    <a:p>
                      <a:pPr algn="ctr"/>
                      <a:r>
                        <a:rPr lang="nl-BE" sz="2400" dirty="0" smtClean="0"/>
                        <a:t>voorschot-benadering</a:t>
                      </a:r>
                      <a:endParaRPr lang="nl-BE" sz="2400" dirty="0"/>
                    </a:p>
                  </a:txBody>
                  <a:tcPr/>
                </a:tc>
                <a:tc>
                  <a:txBody>
                    <a:bodyPr/>
                    <a:lstStyle/>
                    <a:p>
                      <a:pPr algn="ctr"/>
                      <a:r>
                        <a:rPr lang="nl-BE" sz="2400" dirty="0" smtClean="0"/>
                        <a:t>pre-teaching + </a:t>
                      </a:r>
                    </a:p>
                    <a:p>
                      <a:pPr algn="ctr"/>
                      <a:r>
                        <a:rPr lang="nl-BE" sz="2400" dirty="0" smtClean="0"/>
                        <a:t>re-teaching</a:t>
                      </a:r>
                      <a:r>
                        <a:rPr lang="nl-BE" sz="2400" baseline="0" dirty="0" smtClean="0"/>
                        <a:t> + </a:t>
                      </a:r>
                      <a:r>
                        <a:rPr lang="nl-BE" sz="2400" b="0" baseline="0" dirty="0" smtClean="0"/>
                        <a:t>open </a:t>
                      </a:r>
                      <a:r>
                        <a:rPr lang="nl-BE" sz="2400" b="1" baseline="0" dirty="0" smtClean="0"/>
                        <a:t>spelling</a:t>
                      </a:r>
                      <a:r>
                        <a:rPr lang="nl-BE" sz="2400" b="0" baseline="0" dirty="0" smtClean="0"/>
                        <a:t>-software</a:t>
                      </a:r>
                      <a:endParaRPr lang="nl-BE" sz="2400" b="0" dirty="0"/>
                    </a:p>
                  </a:txBody>
                  <a:tcPr/>
                </a:tc>
                <a:tc>
                  <a:txBody>
                    <a:bodyPr/>
                    <a:lstStyle/>
                    <a:p>
                      <a:pPr algn="ctr"/>
                      <a:r>
                        <a:rPr lang="nl-BE" sz="2400" b="0" dirty="0" err="1" smtClean="0"/>
                        <a:t>Hardop</a:t>
                      </a:r>
                      <a:r>
                        <a:rPr lang="nl-BE" sz="2400" b="0" baseline="0" dirty="0" err="1" smtClean="0"/>
                        <a:t>L</a:t>
                      </a:r>
                      <a:r>
                        <a:rPr lang="nl-BE" sz="2400" b="0" baseline="0" dirty="0" smtClean="0"/>
                        <a:t> </a:t>
                      </a:r>
                      <a:r>
                        <a:rPr lang="nl-BE" sz="2400" baseline="0" dirty="0" err="1" smtClean="0"/>
                        <a:t>Ralfi</a:t>
                      </a:r>
                      <a:endParaRPr lang="nl-BE" sz="2400" baseline="0" dirty="0" smtClean="0"/>
                    </a:p>
                    <a:p>
                      <a:pPr algn="ctr"/>
                      <a:endParaRPr lang="nl-BE" sz="2400" baseline="0" dirty="0" smtClean="0"/>
                    </a:p>
                    <a:p>
                      <a:pPr algn="ctr"/>
                      <a:r>
                        <a:rPr lang="nl-BE" sz="2400" b="0" baseline="0" dirty="0" err="1" smtClean="0"/>
                        <a:t>StilL</a:t>
                      </a:r>
                      <a:r>
                        <a:rPr lang="nl-BE" sz="2400" baseline="0" dirty="0" smtClean="0"/>
                        <a:t> </a:t>
                      </a:r>
                      <a:r>
                        <a:rPr lang="nl-BE" sz="2400" baseline="0" dirty="0" err="1" smtClean="0"/>
                        <a:t>Ralfi</a:t>
                      </a:r>
                      <a:r>
                        <a:rPr lang="nl-BE" sz="2400" baseline="0" dirty="0" smtClean="0"/>
                        <a:t>-light</a:t>
                      </a:r>
                      <a:endParaRPr lang="nl-BE" sz="2400" dirty="0"/>
                    </a:p>
                  </a:txBody>
                  <a:tcPr/>
                </a:tc>
                <a:extLst>
                  <a:ext uri="{0D108BD9-81ED-4DB2-BD59-A6C34878D82A}">
                    <a16:rowId xmlns:a16="http://schemas.microsoft.com/office/drawing/2014/main" val="2913964313"/>
                  </a:ext>
                </a:extLst>
              </a:tr>
            </a:tbl>
          </a:graphicData>
        </a:graphic>
      </p:graphicFrame>
    </p:spTree>
    <p:extLst>
      <p:ext uri="{BB962C8B-B14F-4D97-AF65-F5344CB8AC3E}">
        <p14:creationId xmlns:p14="http://schemas.microsoft.com/office/powerpoint/2010/main" val="11576752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LIST?</a:t>
            </a:r>
          </a:p>
        </p:txBody>
      </p:sp>
      <p:sp>
        <p:nvSpPr>
          <p:cNvPr id="5" name="Gestreepte pijl-rechts 4"/>
          <p:cNvSpPr/>
          <p:nvPr/>
        </p:nvSpPr>
        <p:spPr>
          <a:xfrm>
            <a:off x="251520" y="1556791"/>
            <a:ext cx="7704856" cy="201622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08304" y="1772816"/>
            <a:ext cx="1566208" cy="156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al 5"/>
          <p:cNvSpPr/>
          <p:nvPr/>
        </p:nvSpPr>
        <p:spPr>
          <a:xfrm>
            <a:off x="971600" y="1556791"/>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VBL</a:t>
            </a:r>
            <a:endParaRPr lang="nl-BE" sz="2800" b="1" dirty="0"/>
          </a:p>
        </p:txBody>
      </p:sp>
      <p:sp>
        <p:nvSpPr>
          <p:cNvPr id="7" name="Ovaal 6"/>
          <p:cNvSpPr/>
          <p:nvPr/>
        </p:nvSpPr>
        <p:spPr>
          <a:xfrm>
            <a:off x="3298592" y="1556789"/>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
        <p:nvSpPr>
          <p:cNvPr id="8" name="Ovaal 7"/>
          <p:cNvSpPr/>
          <p:nvPr/>
        </p:nvSpPr>
        <p:spPr>
          <a:xfrm>
            <a:off x="5314816" y="1556790"/>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
        <p:nvSpPr>
          <p:cNvPr id="9" name="Ovaal 8"/>
          <p:cNvSpPr/>
          <p:nvPr/>
        </p:nvSpPr>
        <p:spPr>
          <a:xfrm>
            <a:off x="1606404" y="2200371"/>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K3</a:t>
            </a:r>
            <a:endParaRPr lang="nl-BE" b="1" dirty="0"/>
          </a:p>
        </p:txBody>
      </p:sp>
      <p:sp>
        <p:nvSpPr>
          <p:cNvPr id="10" name="Ovaal 9"/>
          <p:cNvSpPr/>
          <p:nvPr/>
        </p:nvSpPr>
        <p:spPr>
          <a:xfrm>
            <a:off x="3933396" y="2200370"/>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L1</a:t>
            </a:r>
            <a:endParaRPr lang="nl-BE" b="1" dirty="0"/>
          </a:p>
        </p:txBody>
      </p:sp>
      <p:sp>
        <p:nvSpPr>
          <p:cNvPr id="11" name="Ovaal 10"/>
          <p:cNvSpPr/>
          <p:nvPr/>
        </p:nvSpPr>
        <p:spPr>
          <a:xfrm>
            <a:off x="5972104" y="2200370"/>
            <a:ext cx="1061436" cy="6747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L2-6</a:t>
            </a:r>
            <a:endParaRPr lang="nl-BE" b="1" dirty="0"/>
          </a:p>
        </p:txBody>
      </p:sp>
      <p:graphicFrame>
        <p:nvGraphicFramePr>
          <p:cNvPr id="13" name="Diagram 12"/>
          <p:cNvGraphicFramePr/>
          <p:nvPr>
            <p:extLst>
              <p:ext uri="{D42A27DB-BD31-4B8C-83A1-F6EECF244321}">
                <p14:modId xmlns:p14="http://schemas.microsoft.com/office/powerpoint/2010/main" val="2531934538"/>
              </p:ext>
            </p:extLst>
          </p:nvPr>
        </p:nvGraphicFramePr>
        <p:xfrm>
          <a:off x="602524" y="3091119"/>
          <a:ext cx="7002848" cy="30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798561107"/>
              </p:ext>
            </p:extLst>
          </p:nvPr>
        </p:nvGraphicFramePr>
        <p:xfrm>
          <a:off x="778028" y="4581128"/>
          <a:ext cx="7002846" cy="1554480"/>
        </p:xfrm>
        <a:graphic>
          <a:graphicData uri="http://schemas.openxmlformats.org/drawingml/2006/table">
            <a:tbl>
              <a:tblPr firstRow="1" bandRow="1">
                <a:tableStyleId>{21E4AEA4-8DFA-4A89-87EB-49C32662AFE0}</a:tableStyleId>
              </a:tblPr>
              <a:tblGrid>
                <a:gridCol w="1993772">
                  <a:extLst>
                    <a:ext uri="{9D8B030D-6E8A-4147-A177-3AD203B41FA5}">
                      <a16:colId xmlns:a16="http://schemas.microsoft.com/office/drawing/2014/main" val="2610935466"/>
                    </a:ext>
                  </a:extLst>
                </a:gridCol>
                <a:gridCol w="2304256">
                  <a:extLst>
                    <a:ext uri="{9D8B030D-6E8A-4147-A177-3AD203B41FA5}">
                      <a16:colId xmlns:a16="http://schemas.microsoft.com/office/drawing/2014/main" val="526436059"/>
                    </a:ext>
                  </a:extLst>
                </a:gridCol>
                <a:gridCol w="2704818">
                  <a:extLst>
                    <a:ext uri="{9D8B030D-6E8A-4147-A177-3AD203B41FA5}">
                      <a16:colId xmlns:a16="http://schemas.microsoft.com/office/drawing/2014/main" val="2681825692"/>
                    </a:ext>
                  </a:extLst>
                </a:gridCol>
              </a:tblGrid>
              <a:tr h="1368153">
                <a:tc>
                  <a:txBody>
                    <a:bodyPr/>
                    <a:lstStyle/>
                    <a:p>
                      <a:pPr algn="ctr"/>
                      <a:endParaRPr lang="nl-BE" sz="2400" dirty="0" smtClean="0"/>
                    </a:p>
                    <a:p>
                      <a:pPr algn="ctr"/>
                      <a:r>
                        <a:rPr lang="nl-BE" sz="2400" dirty="0" smtClean="0"/>
                        <a:t>voorschot</a:t>
                      </a:r>
                    </a:p>
                    <a:p>
                      <a:pPr algn="ctr"/>
                      <a:r>
                        <a:rPr lang="nl-BE" sz="2400" dirty="0" smtClean="0"/>
                        <a:t>benadering</a:t>
                      </a:r>
                    </a:p>
                    <a:p>
                      <a:pPr algn="ctr"/>
                      <a:endParaRPr lang="nl-BE" sz="2400" dirty="0"/>
                    </a:p>
                  </a:txBody>
                  <a:tcPr/>
                </a:tc>
                <a:tc>
                  <a:txBody>
                    <a:bodyPr/>
                    <a:lstStyle/>
                    <a:p>
                      <a:pPr algn="ctr"/>
                      <a:endParaRPr lang="nl-BE" sz="2400" dirty="0" smtClean="0"/>
                    </a:p>
                    <a:p>
                      <a:pPr algn="ctr"/>
                      <a:r>
                        <a:rPr lang="nl-BE" sz="2400" dirty="0" smtClean="0"/>
                        <a:t>Connect</a:t>
                      </a:r>
                      <a:endParaRPr lang="nl-BE" sz="2400" b="0" dirty="0"/>
                    </a:p>
                  </a:txBody>
                  <a:tcPr/>
                </a:tc>
                <a:tc>
                  <a:txBody>
                    <a:bodyPr/>
                    <a:lstStyle/>
                    <a:p>
                      <a:pPr algn="ctr"/>
                      <a:r>
                        <a:rPr lang="nl-BE" sz="2400" b="0" dirty="0" err="1" smtClean="0"/>
                        <a:t>Hardop</a:t>
                      </a:r>
                      <a:r>
                        <a:rPr lang="nl-BE" sz="2400" b="0" baseline="0" dirty="0" err="1" smtClean="0"/>
                        <a:t>L</a:t>
                      </a:r>
                      <a:r>
                        <a:rPr lang="nl-BE" sz="2400" b="0" baseline="0" dirty="0" smtClean="0"/>
                        <a:t> </a:t>
                      </a:r>
                      <a:r>
                        <a:rPr lang="nl-BE" sz="2400" baseline="0" dirty="0" err="1" smtClean="0"/>
                        <a:t>Ralfi</a:t>
                      </a:r>
                      <a:r>
                        <a:rPr lang="nl-BE" sz="2400" baseline="0" dirty="0" smtClean="0"/>
                        <a:t>-plus</a:t>
                      </a:r>
                    </a:p>
                    <a:p>
                      <a:pPr algn="ctr"/>
                      <a:endParaRPr lang="nl-BE" sz="2400" baseline="0" dirty="0" smtClean="0"/>
                    </a:p>
                    <a:p>
                      <a:pPr algn="ctr"/>
                      <a:r>
                        <a:rPr lang="nl-BE" sz="2400" b="0" baseline="0" dirty="0" err="1" smtClean="0"/>
                        <a:t>StilL</a:t>
                      </a:r>
                      <a:r>
                        <a:rPr lang="nl-BE" sz="2400" baseline="0" dirty="0" smtClean="0"/>
                        <a:t> </a:t>
                      </a:r>
                      <a:r>
                        <a:rPr lang="nl-BE" sz="2400" baseline="0" dirty="0" err="1" smtClean="0"/>
                        <a:t>Ralfi</a:t>
                      </a:r>
                      <a:r>
                        <a:rPr lang="nl-BE" sz="2400" baseline="0" dirty="0" smtClean="0"/>
                        <a:t>-light</a:t>
                      </a:r>
                      <a:endParaRPr lang="nl-BE" sz="2400" dirty="0"/>
                    </a:p>
                  </a:txBody>
                  <a:tcPr/>
                </a:tc>
                <a:extLst>
                  <a:ext uri="{0D108BD9-81ED-4DB2-BD59-A6C34878D82A}">
                    <a16:rowId xmlns:a16="http://schemas.microsoft.com/office/drawing/2014/main" val="2913964313"/>
                  </a:ext>
                </a:extLst>
              </a:tr>
            </a:tbl>
          </a:graphicData>
        </a:graphic>
      </p:graphicFrame>
    </p:spTree>
    <p:extLst>
      <p:ext uri="{BB962C8B-B14F-4D97-AF65-F5344CB8AC3E}">
        <p14:creationId xmlns:p14="http://schemas.microsoft.com/office/powerpoint/2010/main" val="14649359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sp>
        <p:nvSpPr>
          <p:cNvPr id="12" name="Tekstvak 11"/>
          <p:cNvSpPr txBox="1"/>
          <p:nvPr/>
        </p:nvSpPr>
        <p:spPr>
          <a:xfrm>
            <a:off x="2555776" y="764704"/>
            <a:ext cx="4104456" cy="8640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Opbrengstgericht werken    &amp; gebruik van data</a:t>
            </a:r>
            <a:endParaRPr lang="nl-BE" sz="2800" b="1" kern="1200" dirty="0"/>
          </a:p>
        </p:txBody>
      </p:sp>
      <p:grpSp>
        <p:nvGrpSpPr>
          <p:cNvPr id="4" name="Groep 3"/>
          <p:cNvGrpSpPr/>
          <p:nvPr/>
        </p:nvGrpSpPr>
        <p:grpSpPr>
          <a:xfrm>
            <a:off x="1044696" y="1544343"/>
            <a:ext cx="7008159" cy="4518753"/>
            <a:chOff x="1044696" y="1544343"/>
            <a:chExt cx="7008159" cy="4518753"/>
          </a:xfrm>
        </p:grpSpPr>
        <p:sp>
          <p:nvSpPr>
            <p:cNvPr id="6" name="Vrije vorm 5"/>
            <p:cNvSpPr/>
            <p:nvPr/>
          </p:nvSpPr>
          <p:spPr>
            <a:xfrm>
              <a:off x="3552133" y="1544343"/>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a:t>1. </a:t>
              </a:r>
              <a:endParaRPr lang="nl-BE" sz="2000" kern="1200" dirty="0" smtClean="0"/>
            </a:p>
            <a:p>
              <a:pPr lvl="0" algn="ctr" defTabSz="889000">
                <a:lnSpc>
                  <a:spcPct val="90000"/>
                </a:lnSpc>
                <a:spcBef>
                  <a:spcPct val="0"/>
                </a:spcBef>
                <a:spcAft>
                  <a:spcPct val="35000"/>
                </a:spcAft>
              </a:pPr>
              <a:r>
                <a:rPr lang="nl-BE" sz="2000" kern="1200" dirty="0" smtClean="0"/>
                <a:t>Signaleren</a:t>
              </a:r>
              <a:endParaRPr lang="nl-BE" sz="2000" kern="1200" dirty="0"/>
            </a:p>
          </p:txBody>
        </p:sp>
        <p:sp>
          <p:nvSpPr>
            <p:cNvPr id="8" name="Vrije vorm 7"/>
            <p:cNvSpPr/>
            <p:nvPr/>
          </p:nvSpPr>
          <p:spPr>
            <a:xfrm>
              <a:off x="6013123" y="2729709"/>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470001"/>
                <a:satOff val="-1318"/>
                <a:lumOff val="-2451"/>
                <a:alphaOff val="0"/>
              </a:schemeClr>
            </a:fillRef>
            <a:effectRef idx="1">
              <a:schemeClr val="accent2">
                <a:hueOff val="470001"/>
                <a:satOff val="-1318"/>
                <a:lumOff val="-2451"/>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a:t>2. Analyseren</a:t>
              </a:r>
            </a:p>
          </p:txBody>
        </p:sp>
        <p:sp>
          <p:nvSpPr>
            <p:cNvPr id="7" name="Vrije vorm 6"/>
            <p:cNvSpPr/>
            <p:nvPr/>
          </p:nvSpPr>
          <p:spPr>
            <a:xfrm rot="2160000">
              <a:off x="5369164" y="2610090"/>
              <a:ext cx="1152147" cy="383407"/>
            </a:xfrm>
            <a:custGeom>
              <a:avLst/>
              <a:gdLst>
                <a:gd name="connsiteX0" fmla="*/ 0 w 1016743"/>
                <a:gd name="connsiteY0" fmla="*/ 85604 h 428022"/>
                <a:gd name="connsiteX1" fmla="*/ 802732 w 1016743"/>
                <a:gd name="connsiteY1" fmla="*/ 85604 h 428022"/>
                <a:gd name="connsiteX2" fmla="*/ 802732 w 1016743"/>
                <a:gd name="connsiteY2" fmla="*/ 0 h 428022"/>
                <a:gd name="connsiteX3" fmla="*/ 1016743 w 1016743"/>
                <a:gd name="connsiteY3" fmla="*/ 214011 h 428022"/>
                <a:gd name="connsiteX4" fmla="*/ 802732 w 1016743"/>
                <a:gd name="connsiteY4" fmla="*/ 428022 h 428022"/>
                <a:gd name="connsiteX5" fmla="*/ 802732 w 1016743"/>
                <a:gd name="connsiteY5" fmla="*/ 342418 h 428022"/>
                <a:gd name="connsiteX6" fmla="*/ 0 w 1016743"/>
                <a:gd name="connsiteY6" fmla="*/ 342418 h 428022"/>
                <a:gd name="connsiteX7" fmla="*/ 0 w 1016743"/>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43" h="428022">
                  <a:moveTo>
                    <a:pt x="0" y="85604"/>
                  </a:moveTo>
                  <a:lnTo>
                    <a:pt x="802732" y="85604"/>
                  </a:lnTo>
                  <a:lnTo>
                    <a:pt x="802732" y="0"/>
                  </a:lnTo>
                  <a:lnTo>
                    <a:pt x="1016743" y="214011"/>
                  </a:lnTo>
                  <a:lnTo>
                    <a:pt x="802732" y="428022"/>
                  </a:lnTo>
                  <a:lnTo>
                    <a:pt x="802732"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0" tIns="85603" rIns="128406" bIns="85604" numCol="1" spcCol="1270" anchor="ctr" anchorCtr="0">
              <a:noAutofit/>
            </a:bodyPr>
            <a:lstStyle/>
            <a:p>
              <a:pPr lvl="0" algn="ctr" defTabSz="889000">
                <a:lnSpc>
                  <a:spcPct val="90000"/>
                </a:lnSpc>
                <a:spcBef>
                  <a:spcPct val="0"/>
                </a:spcBef>
                <a:spcAft>
                  <a:spcPct val="35000"/>
                </a:spcAft>
              </a:pPr>
              <a:endParaRPr lang="nl-BE" sz="2000" kern="1200"/>
            </a:p>
          </p:txBody>
        </p:sp>
        <p:sp>
          <p:nvSpPr>
            <p:cNvPr id="10" name="Vrije vorm 9"/>
            <p:cNvSpPr/>
            <p:nvPr/>
          </p:nvSpPr>
          <p:spPr>
            <a:xfrm>
              <a:off x="4953409" y="4574778"/>
              <a:ext cx="2106609"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940002"/>
                <a:satOff val="-2635"/>
                <a:lumOff val="-4902"/>
                <a:alphaOff val="0"/>
              </a:schemeClr>
            </a:fillRef>
            <a:effectRef idx="1">
              <a:schemeClr val="accent2">
                <a:hueOff val="940002"/>
                <a:satOff val="-2635"/>
                <a:lumOff val="-4902"/>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a:t>3. Voorbereiden van oplossingen</a:t>
              </a:r>
            </a:p>
          </p:txBody>
        </p:sp>
        <p:sp>
          <p:nvSpPr>
            <p:cNvPr id="9" name="Vrije vorm 8"/>
            <p:cNvSpPr/>
            <p:nvPr/>
          </p:nvSpPr>
          <p:spPr>
            <a:xfrm rot="17280000">
              <a:off x="6425757" y="4356808"/>
              <a:ext cx="1271734" cy="427569"/>
            </a:xfrm>
            <a:custGeom>
              <a:avLst/>
              <a:gdLst>
                <a:gd name="connsiteX0" fmla="*/ 0 w 1817658"/>
                <a:gd name="connsiteY0" fmla="*/ 85604 h 428022"/>
                <a:gd name="connsiteX1" fmla="*/ 1603647 w 1817658"/>
                <a:gd name="connsiteY1" fmla="*/ 85604 h 428022"/>
                <a:gd name="connsiteX2" fmla="*/ 1603647 w 1817658"/>
                <a:gd name="connsiteY2" fmla="*/ 0 h 428022"/>
                <a:gd name="connsiteX3" fmla="*/ 1817658 w 1817658"/>
                <a:gd name="connsiteY3" fmla="*/ 214011 h 428022"/>
                <a:gd name="connsiteX4" fmla="*/ 1603647 w 1817658"/>
                <a:gd name="connsiteY4" fmla="*/ 428022 h 428022"/>
                <a:gd name="connsiteX5" fmla="*/ 1603647 w 1817658"/>
                <a:gd name="connsiteY5" fmla="*/ 342418 h 428022"/>
                <a:gd name="connsiteX6" fmla="*/ 0 w 1817658"/>
                <a:gd name="connsiteY6" fmla="*/ 342418 h 428022"/>
                <a:gd name="connsiteX7" fmla="*/ 0 w 1817658"/>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658" h="428022">
                  <a:moveTo>
                    <a:pt x="1817658" y="342417"/>
                  </a:moveTo>
                  <a:lnTo>
                    <a:pt x="214011" y="342417"/>
                  </a:lnTo>
                  <a:lnTo>
                    <a:pt x="214011" y="428021"/>
                  </a:lnTo>
                  <a:lnTo>
                    <a:pt x="0" y="214011"/>
                  </a:lnTo>
                  <a:lnTo>
                    <a:pt x="214011" y="1"/>
                  </a:lnTo>
                  <a:lnTo>
                    <a:pt x="214011" y="85605"/>
                  </a:lnTo>
                  <a:lnTo>
                    <a:pt x="1817658" y="85605"/>
                  </a:lnTo>
                  <a:lnTo>
                    <a:pt x="1817658" y="342417"/>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470001"/>
                <a:satOff val="-1318"/>
                <a:lumOff val="-2451"/>
                <a:alphaOff val="0"/>
              </a:schemeClr>
            </a:effectRef>
            <a:fontRef idx="minor">
              <a:schemeClr val="lt1"/>
            </a:fontRef>
          </p:style>
          <p:txBody>
            <a:bodyPr spcFirstLastPara="0" vert="horz" wrap="square" lIns="128405" tIns="85603" rIns="1" bIns="85605" numCol="1" spcCol="1270" anchor="ctr" anchorCtr="0">
              <a:noAutofit/>
            </a:bodyPr>
            <a:lstStyle/>
            <a:p>
              <a:pPr lvl="0" algn="ctr" defTabSz="889000">
                <a:lnSpc>
                  <a:spcPct val="90000"/>
                </a:lnSpc>
                <a:spcBef>
                  <a:spcPct val="0"/>
                </a:spcBef>
                <a:spcAft>
                  <a:spcPct val="35000"/>
                </a:spcAft>
              </a:pPr>
              <a:endParaRPr lang="nl-BE" sz="2000" kern="1200"/>
            </a:p>
          </p:txBody>
        </p:sp>
        <p:sp>
          <p:nvSpPr>
            <p:cNvPr id="13" name="Vrije vorm 12"/>
            <p:cNvSpPr/>
            <p:nvPr/>
          </p:nvSpPr>
          <p:spPr>
            <a:xfrm>
              <a:off x="1915350" y="4574778"/>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1410003"/>
                <a:satOff val="-3953"/>
                <a:lumOff val="-7352"/>
                <a:alphaOff val="0"/>
              </a:schemeClr>
            </a:fillRef>
            <a:effectRef idx="1">
              <a:schemeClr val="accent2">
                <a:hueOff val="1410003"/>
                <a:satOff val="-3953"/>
                <a:lumOff val="-7352"/>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a:t>4. </a:t>
              </a:r>
              <a:endParaRPr lang="nl-BE" sz="2000" kern="1200" dirty="0" smtClean="0"/>
            </a:p>
            <a:p>
              <a:pPr lvl="0" algn="ctr" defTabSz="889000">
                <a:lnSpc>
                  <a:spcPct val="90000"/>
                </a:lnSpc>
                <a:spcBef>
                  <a:spcPct val="0"/>
                </a:spcBef>
                <a:spcAft>
                  <a:spcPct val="35000"/>
                </a:spcAft>
              </a:pPr>
              <a:r>
                <a:rPr lang="nl-BE" sz="2000" kern="1200" dirty="0" smtClean="0"/>
                <a:t>Uitvoeren</a:t>
              </a:r>
              <a:endParaRPr lang="nl-BE" sz="2000" kern="1200" dirty="0"/>
            </a:p>
          </p:txBody>
        </p:sp>
        <p:sp>
          <p:nvSpPr>
            <p:cNvPr id="11" name="Vrije vorm 10"/>
            <p:cNvSpPr/>
            <p:nvPr/>
          </p:nvSpPr>
          <p:spPr>
            <a:xfrm>
              <a:off x="3744294" y="5267347"/>
              <a:ext cx="1513056" cy="383184"/>
            </a:xfrm>
            <a:custGeom>
              <a:avLst/>
              <a:gdLst>
                <a:gd name="connsiteX0" fmla="*/ 0 w 1513056"/>
                <a:gd name="connsiteY0" fmla="*/ 76637 h 383183"/>
                <a:gd name="connsiteX1" fmla="*/ 1321465 w 1513056"/>
                <a:gd name="connsiteY1" fmla="*/ 76637 h 383183"/>
                <a:gd name="connsiteX2" fmla="*/ 1321465 w 1513056"/>
                <a:gd name="connsiteY2" fmla="*/ 0 h 383183"/>
                <a:gd name="connsiteX3" fmla="*/ 1513056 w 1513056"/>
                <a:gd name="connsiteY3" fmla="*/ 191592 h 383183"/>
                <a:gd name="connsiteX4" fmla="*/ 1321465 w 1513056"/>
                <a:gd name="connsiteY4" fmla="*/ 383183 h 383183"/>
                <a:gd name="connsiteX5" fmla="*/ 1321465 w 1513056"/>
                <a:gd name="connsiteY5" fmla="*/ 306546 h 383183"/>
                <a:gd name="connsiteX6" fmla="*/ 0 w 1513056"/>
                <a:gd name="connsiteY6" fmla="*/ 306546 h 383183"/>
                <a:gd name="connsiteX7" fmla="*/ 0 w 1513056"/>
                <a:gd name="connsiteY7" fmla="*/ 76637 h 3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056" h="383183">
                  <a:moveTo>
                    <a:pt x="1513056" y="306545"/>
                  </a:moveTo>
                  <a:lnTo>
                    <a:pt x="191591" y="306545"/>
                  </a:lnTo>
                  <a:lnTo>
                    <a:pt x="191591" y="383182"/>
                  </a:lnTo>
                  <a:lnTo>
                    <a:pt x="0" y="191591"/>
                  </a:lnTo>
                  <a:lnTo>
                    <a:pt x="191591" y="1"/>
                  </a:lnTo>
                  <a:lnTo>
                    <a:pt x="191591" y="76638"/>
                  </a:lnTo>
                  <a:lnTo>
                    <a:pt x="1513056" y="76638"/>
                  </a:lnTo>
                  <a:lnTo>
                    <a:pt x="1513056" y="306545"/>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940002"/>
                <a:satOff val="-2635"/>
                <a:lumOff val="-4902"/>
                <a:alphaOff val="0"/>
              </a:schemeClr>
            </a:effectRef>
            <a:fontRef idx="minor">
              <a:schemeClr val="lt1"/>
            </a:fontRef>
          </p:style>
          <p:txBody>
            <a:bodyPr spcFirstLastPara="0" vert="horz" wrap="square" lIns="114955" tIns="76638" rIns="-1" bIns="76636" numCol="1" spcCol="1270" anchor="ctr" anchorCtr="0">
              <a:noAutofit/>
            </a:bodyPr>
            <a:lstStyle/>
            <a:p>
              <a:pPr lvl="0" algn="ctr" defTabSz="889000">
                <a:lnSpc>
                  <a:spcPct val="90000"/>
                </a:lnSpc>
                <a:spcBef>
                  <a:spcPct val="0"/>
                </a:spcBef>
                <a:spcAft>
                  <a:spcPct val="35000"/>
                </a:spcAft>
              </a:pPr>
              <a:endParaRPr lang="nl-BE" sz="2000" kern="1200">
                <a:solidFill>
                  <a:schemeClr val="tx1"/>
                </a:solidFill>
              </a:endParaRPr>
            </a:p>
          </p:txBody>
        </p:sp>
        <p:sp>
          <p:nvSpPr>
            <p:cNvPr id="15" name="Vrije vorm 14"/>
            <p:cNvSpPr/>
            <p:nvPr/>
          </p:nvSpPr>
          <p:spPr>
            <a:xfrm>
              <a:off x="1044696" y="2729709"/>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1880004"/>
                <a:satOff val="-5271"/>
                <a:lumOff val="-9803"/>
                <a:alphaOff val="0"/>
              </a:schemeClr>
            </a:fillRef>
            <a:effectRef idx="1">
              <a:schemeClr val="accent2">
                <a:hueOff val="1880004"/>
                <a:satOff val="-5271"/>
                <a:lumOff val="-9803"/>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a:t>5. </a:t>
              </a:r>
              <a:endParaRPr lang="nl-BE" sz="2000" kern="1200" dirty="0" smtClean="0"/>
            </a:p>
            <a:p>
              <a:pPr lvl="0" algn="ctr" defTabSz="889000">
                <a:lnSpc>
                  <a:spcPct val="90000"/>
                </a:lnSpc>
                <a:spcBef>
                  <a:spcPct val="0"/>
                </a:spcBef>
                <a:spcAft>
                  <a:spcPct val="35000"/>
                </a:spcAft>
              </a:pPr>
              <a:r>
                <a:rPr lang="nl-BE" sz="2000" kern="1200" dirty="0" smtClean="0"/>
                <a:t>Evalueren</a:t>
              </a:r>
              <a:endParaRPr lang="nl-BE" sz="2000" kern="1200" dirty="0"/>
            </a:p>
          </p:txBody>
        </p:sp>
        <p:sp>
          <p:nvSpPr>
            <p:cNvPr id="14" name="Vrije vorm 13"/>
            <p:cNvSpPr/>
            <p:nvPr/>
          </p:nvSpPr>
          <p:spPr>
            <a:xfrm rot="14269952">
              <a:off x="1558401" y="4285156"/>
              <a:ext cx="1126505" cy="404679"/>
            </a:xfrm>
            <a:custGeom>
              <a:avLst/>
              <a:gdLst>
                <a:gd name="connsiteX0" fmla="*/ 0 w 1359246"/>
                <a:gd name="connsiteY0" fmla="*/ 85604 h 428022"/>
                <a:gd name="connsiteX1" fmla="*/ 1145235 w 1359246"/>
                <a:gd name="connsiteY1" fmla="*/ 85604 h 428022"/>
                <a:gd name="connsiteX2" fmla="*/ 1145235 w 1359246"/>
                <a:gd name="connsiteY2" fmla="*/ 0 h 428022"/>
                <a:gd name="connsiteX3" fmla="*/ 1359246 w 1359246"/>
                <a:gd name="connsiteY3" fmla="*/ 214011 h 428022"/>
                <a:gd name="connsiteX4" fmla="*/ 1145235 w 1359246"/>
                <a:gd name="connsiteY4" fmla="*/ 428022 h 428022"/>
                <a:gd name="connsiteX5" fmla="*/ 1145235 w 1359246"/>
                <a:gd name="connsiteY5" fmla="*/ 342418 h 428022"/>
                <a:gd name="connsiteX6" fmla="*/ 0 w 1359246"/>
                <a:gd name="connsiteY6" fmla="*/ 342418 h 428022"/>
                <a:gd name="connsiteX7" fmla="*/ 0 w 1359246"/>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246" h="428022">
                  <a:moveTo>
                    <a:pt x="0" y="85604"/>
                  </a:moveTo>
                  <a:lnTo>
                    <a:pt x="1145235" y="85604"/>
                  </a:lnTo>
                  <a:lnTo>
                    <a:pt x="1145235" y="0"/>
                  </a:lnTo>
                  <a:lnTo>
                    <a:pt x="1359246" y="214011"/>
                  </a:lnTo>
                  <a:lnTo>
                    <a:pt x="1145235" y="428022"/>
                  </a:lnTo>
                  <a:lnTo>
                    <a:pt x="1145235"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1410003"/>
                <a:satOff val="-3953"/>
                <a:lumOff val="-7352"/>
                <a:alphaOff val="0"/>
              </a:schemeClr>
            </a:effectRef>
            <a:fontRef idx="minor">
              <a:schemeClr val="lt1"/>
            </a:fontRef>
          </p:style>
          <p:txBody>
            <a:bodyPr spcFirstLastPara="0" vert="horz" wrap="square" lIns="-1" tIns="85603" rIns="128407" bIns="85604" numCol="1" spcCol="1270" anchor="ctr" anchorCtr="0">
              <a:noAutofit/>
            </a:bodyPr>
            <a:lstStyle/>
            <a:p>
              <a:pPr lvl="0" algn="ctr" defTabSz="889000">
                <a:lnSpc>
                  <a:spcPct val="90000"/>
                </a:lnSpc>
                <a:spcBef>
                  <a:spcPct val="0"/>
                </a:spcBef>
                <a:spcAft>
                  <a:spcPct val="35000"/>
                </a:spcAft>
              </a:pPr>
              <a:endParaRPr lang="nl-BE" sz="2000" kern="1200" dirty="0"/>
            </a:p>
          </p:txBody>
        </p:sp>
        <p:sp>
          <p:nvSpPr>
            <p:cNvPr id="16" name="Vrije vorm 15"/>
            <p:cNvSpPr/>
            <p:nvPr/>
          </p:nvSpPr>
          <p:spPr>
            <a:xfrm rot="19440000">
              <a:off x="2754859" y="2566036"/>
              <a:ext cx="1016743" cy="428022"/>
            </a:xfrm>
            <a:custGeom>
              <a:avLst/>
              <a:gdLst>
                <a:gd name="connsiteX0" fmla="*/ 0 w 1016743"/>
                <a:gd name="connsiteY0" fmla="*/ 85604 h 428022"/>
                <a:gd name="connsiteX1" fmla="*/ 802732 w 1016743"/>
                <a:gd name="connsiteY1" fmla="*/ 85604 h 428022"/>
                <a:gd name="connsiteX2" fmla="*/ 802732 w 1016743"/>
                <a:gd name="connsiteY2" fmla="*/ 0 h 428022"/>
                <a:gd name="connsiteX3" fmla="*/ 1016743 w 1016743"/>
                <a:gd name="connsiteY3" fmla="*/ 214011 h 428022"/>
                <a:gd name="connsiteX4" fmla="*/ 802732 w 1016743"/>
                <a:gd name="connsiteY4" fmla="*/ 428022 h 428022"/>
                <a:gd name="connsiteX5" fmla="*/ 802732 w 1016743"/>
                <a:gd name="connsiteY5" fmla="*/ 342418 h 428022"/>
                <a:gd name="connsiteX6" fmla="*/ 0 w 1016743"/>
                <a:gd name="connsiteY6" fmla="*/ 342418 h 428022"/>
                <a:gd name="connsiteX7" fmla="*/ 0 w 1016743"/>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43" h="428022">
                  <a:moveTo>
                    <a:pt x="0" y="85604"/>
                  </a:moveTo>
                  <a:lnTo>
                    <a:pt x="802732" y="85604"/>
                  </a:lnTo>
                  <a:lnTo>
                    <a:pt x="802732" y="0"/>
                  </a:lnTo>
                  <a:lnTo>
                    <a:pt x="1016743" y="214011"/>
                  </a:lnTo>
                  <a:lnTo>
                    <a:pt x="802732" y="428022"/>
                  </a:lnTo>
                  <a:lnTo>
                    <a:pt x="802732"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1880004"/>
                <a:satOff val="-5271"/>
                <a:lumOff val="-9803"/>
                <a:alphaOff val="0"/>
              </a:schemeClr>
            </a:effectRef>
            <a:fontRef idx="minor">
              <a:schemeClr val="lt1"/>
            </a:fontRef>
          </p:style>
          <p:txBody>
            <a:bodyPr spcFirstLastPara="0" vert="horz" wrap="square" lIns="0" tIns="85604" rIns="128406" bIns="85603" numCol="1" spcCol="1270" anchor="ctr" anchorCtr="0">
              <a:noAutofit/>
            </a:bodyPr>
            <a:lstStyle/>
            <a:p>
              <a:pPr lvl="0" algn="ctr" defTabSz="889000">
                <a:lnSpc>
                  <a:spcPct val="90000"/>
                </a:lnSpc>
                <a:spcBef>
                  <a:spcPct val="0"/>
                </a:spcBef>
                <a:spcAft>
                  <a:spcPct val="35000"/>
                </a:spcAft>
              </a:pPr>
              <a:endParaRPr lang="nl-BE" sz="2000" kern="1200"/>
            </a:p>
          </p:txBody>
        </p:sp>
      </p:grpSp>
      <p:pic>
        <p:nvPicPr>
          <p:cNvPr id="17"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91142" y="3196562"/>
            <a:ext cx="1566208" cy="156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290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BE" dirty="0" smtClean="0"/>
              <a:t>Leesdidactiek in het basisonderwijs</a:t>
            </a:r>
            <a:br>
              <a:rPr lang="nl-BE" dirty="0" smtClean="0"/>
            </a:br>
            <a:r>
              <a:rPr lang="nl-BE" dirty="0" smtClean="0"/>
              <a:t>LIST?</a:t>
            </a:r>
            <a:endParaRPr lang="nl-NL" dirty="0"/>
          </a:p>
        </p:txBody>
      </p:sp>
      <p:sp>
        <p:nvSpPr>
          <p:cNvPr id="3" name="Tijdelijke aanduiding voor tekst 2"/>
          <p:cNvSpPr>
            <a:spLocks noGrp="1"/>
          </p:cNvSpPr>
          <p:nvPr>
            <p:ph type="body" idx="1"/>
          </p:nvPr>
        </p:nvSpPr>
        <p:spPr>
          <a:xfrm>
            <a:off x="451709" y="2001618"/>
            <a:ext cx="3960506" cy="906150"/>
          </a:xfrm>
        </p:spPr>
        <p:style>
          <a:lnRef idx="2">
            <a:schemeClr val="accent2">
              <a:shade val="50000"/>
            </a:schemeClr>
          </a:lnRef>
          <a:fillRef idx="1">
            <a:schemeClr val="accent2"/>
          </a:fillRef>
          <a:effectRef idx="0">
            <a:schemeClr val="accent2"/>
          </a:effectRef>
          <a:fontRef idx="minor">
            <a:schemeClr val="lt1"/>
          </a:fontRef>
        </p:style>
        <p:txBody>
          <a:bodyPr anchor="ctr">
            <a:normAutofit fontScale="55000" lnSpcReduction="20000"/>
          </a:bodyPr>
          <a:lstStyle/>
          <a:p>
            <a:endParaRPr lang="nl-BE" dirty="0" smtClean="0"/>
          </a:p>
          <a:p>
            <a:pPr algn="ctr"/>
            <a:r>
              <a:rPr lang="nl-BE" sz="6700" dirty="0" smtClean="0"/>
              <a:t>Individuele </a:t>
            </a:r>
            <a:r>
              <a:rPr lang="nl-BE" sz="6800" dirty="0"/>
              <a:t>c</a:t>
            </a:r>
            <a:r>
              <a:rPr lang="nl-BE" sz="6800" dirty="0" smtClean="0"/>
              <a:t>yclus</a:t>
            </a:r>
            <a:endParaRPr lang="nl-BE" sz="6800" dirty="0"/>
          </a:p>
          <a:p>
            <a:endParaRPr lang="nl-BE" dirty="0"/>
          </a:p>
        </p:txBody>
      </p:sp>
      <p:sp>
        <p:nvSpPr>
          <p:cNvPr id="4" name="Tijdelijke aanduiding voor inhoud 3"/>
          <p:cNvSpPr>
            <a:spLocks noGrp="1"/>
          </p:cNvSpPr>
          <p:nvPr>
            <p:ph sz="half" idx="2"/>
          </p:nvPr>
        </p:nvSpPr>
        <p:spPr>
          <a:xfrm>
            <a:off x="451709" y="2907767"/>
            <a:ext cx="3960506" cy="3954471"/>
          </a:xfrm>
        </p:spPr>
        <p:txBody>
          <a:bodyPr/>
          <a:lstStyle/>
          <a:p>
            <a:pPr marL="342900" lvl="0" indent="-342900">
              <a:buFont typeface="Arial" panose="020B0604020202020204" pitchFamily="34" charset="0"/>
              <a:buChar char="•"/>
            </a:pPr>
            <a:r>
              <a:rPr lang="nl-BE" dirty="0"/>
              <a:t>Vooroverleg tussen begeleider en leraren ter voorbereiding klassenbezoek</a:t>
            </a:r>
          </a:p>
          <a:p>
            <a:pPr marL="342900" lvl="0" indent="-342900">
              <a:buFont typeface="Arial" panose="020B0604020202020204" pitchFamily="34" charset="0"/>
              <a:buChar char="•"/>
            </a:pPr>
            <a:r>
              <a:rPr lang="nl-BE" dirty="0"/>
              <a:t>Het </a:t>
            </a:r>
            <a:r>
              <a:rPr lang="nl-BE" dirty="0" smtClean="0"/>
              <a:t>klassenbezoek</a:t>
            </a:r>
            <a:endParaRPr lang="nl-BE" dirty="0"/>
          </a:p>
          <a:p>
            <a:pPr marL="342900" lvl="0" indent="-342900">
              <a:buFont typeface="Arial" panose="020B0604020202020204" pitchFamily="34" charset="0"/>
              <a:buChar char="•"/>
            </a:pPr>
            <a:r>
              <a:rPr lang="nl-BE" dirty="0"/>
              <a:t>De nabespreking</a:t>
            </a:r>
          </a:p>
          <a:p>
            <a:endParaRPr lang="nl-BE" dirty="0"/>
          </a:p>
        </p:txBody>
      </p:sp>
      <p:sp>
        <p:nvSpPr>
          <p:cNvPr id="8" name="Tijdelijke aanduiding voor tekst 7"/>
          <p:cNvSpPr>
            <a:spLocks noGrp="1"/>
          </p:cNvSpPr>
          <p:nvPr>
            <p:ph type="body" sz="quarter" idx="3"/>
          </p:nvPr>
        </p:nvSpPr>
        <p:spPr>
          <a:xfrm>
            <a:off x="4772260" y="2001618"/>
            <a:ext cx="3960506" cy="906150"/>
          </a:xfr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nl-BE" sz="3200" dirty="0"/>
              <a:t>Cyclus op </a:t>
            </a:r>
            <a:r>
              <a:rPr lang="nl-BE" sz="3200" dirty="0" smtClean="0"/>
              <a:t>teamniveau</a:t>
            </a:r>
            <a:endParaRPr lang="nl-BE" sz="3200" dirty="0"/>
          </a:p>
        </p:txBody>
      </p:sp>
      <p:sp>
        <p:nvSpPr>
          <p:cNvPr id="10" name="Tijdelijke aanduiding voor inhoud 9"/>
          <p:cNvSpPr>
            <a:spLocks noGrp="1"/>
          </p:cNvSpPr>
          <p:nvPr>
            <p:ph sz="quarter" idx="4"/>
          </p:nvPr>
        </p:nvSpPr>
        <p:spPr>
          <a:xfrm>
            <a:off x="4772260" y="2907767"/>
            <a:ext cx="3960506" cy="3954471"/>
          </a:xfrm>
        </p:spPr>
        <p:txBody>
          <a:bodyPr/>
          <a:lstStyle/>
          <a:p>
            <a:pPr marL="342900" lvl="0" indent="-342900">
              <a:buFont typeface="Arial" panose="020B0604020202020204" pitchFamily="34" charset="0"/>
              <a:buChar char="•"/>
            </a:pPr>
            <a:r>
              <a:rPr lang="nl-BE" dirty="0"/>
              <a:t>Presenteren van </a:t>
            </a:r>
            <a:r>
              <a:rPr lang="nl-BE" dirty="0" smtClean="0"/>
              <a:t>LIST-aanpak</a:t>
            </a:r>
            <a:endParaRPr lang="nl-BE" dirty="0"/>
          </a:p>
          <a:p>
            <a:pPr marL="342900" lvl="0" indent="-342900">
              <a:buFont typeface="Arial" panose="020B0604020202020204" pitchFamily="34" charset="0"/>
              <a:buChar char="•"/>
            </a:pPr>
            <a:r>
              <a:rPr lang="nl-BE" dirty="0"/>
              <a:t>Demonstreren van de te leren vaardigheden</a:t>
            </a:r>
          </a:p>
          <a:p>
            <a:pPr marL="342900" lvl="0" indent="-342900">
              <a:buFont typeface="Arial" panose="020B0604020202020204" pitchFamily="34" charset="0"/>
              <a:buChar char="•"/>
            </a:pPr>
            <a:r>
              <a:rPr lang="nl-BE" dirty="0"/>
              <a:t>Oefenen van de te leren vaardigheden in veilige omgeving</a:t>
            </a:r>
          </a:p>
          <a:p>
            <a:pPr marL="342900" lvl="0" indent="-342900">
              <a:buFont typeface="Arial" panose="020B0604020202020204" pitchFamily="34" charset="0"/>
              <a:buChar char="•"/>
            </a:pPr>
            <a:r>
              <a:rPr lang="nl-BE" dirty="0"/>
              <a:t>Houden ven evaluatie-bijeenkomst (o.a. data)</a:t>
            </a:r>
          </a:p>
          <a:p>
            <a:endParaRPr lang="nl-BE" dirty="0"/>
          </a:p>
        </p:txBody>
      </p:sp>
      <p:sp>
        <p:nvSpPr>
          <p:cNvPr id="12" name="Tekstvak 11"/>
          <p:cNvSpPr txBox="1"/>
          <p:nvPr/>
        </p:nvSpPr>
        <p:spPr>
          <a:xfrm>
            <a:off x="2267744" y="901555"/>
            <a:ext cx="5364335" cy="6721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solidFill>
                  <a:schemeClr val="bg1"/>
                </a:solidFill>
              </a:rPr>
              <a:t>Effectieve schoolbegeleiding</a:t>
            </a:r>
            <a:endParaRPr lang="nl-BE" sz="2800" b="1" kern="1200" dirty="0">
              <a:solidFill>
                <a:schemeClr val="bg1"/>
              </a:solidFill>
            </a:endParaRPr>
          </a:p>
        </p:txBody>
      </p:sp>
      <p:sp>
        <p:nvSpPr>
          <p:cNvPr id="13" name="Kruis 12"/>
          <p:cNvSpPr/>
          <p:nvPr/>
        </p:nvSpPr>
        <p:spPr>
          <a:xfrm>
            <a:off x="3835234" y="2204864"/>
            <a:ext cx="1455929" cy="1296144"/>
          </a:xfrm>
          <a:prstGeom prst="plus">
            <a:avLst>
              <a:gd name="adj" fmla="val 3648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874567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BE" dirty="0" smtClean="0"/>
              <a:t>Leesdidactiek in het basisonderwijs</a:t>
            </a:r>
            <a:br>
              <a:rPr lang="nl-BE" dirty="0" smtClean="0"/>
            </a:br>
            <a:r>
              <a:rPr lang="nl-BE" dirty="0" smtClean="0"/>
              <a:t>LIST </a:t>
            </a:r>
            <a:r>
              <a:rPr lang="nl-BE" dirty="0"/>
              <a:t>?</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2" y="1412776"/>
            <a:ext cx="9080388" cy="5445224"/>
          </a:xfrm>
          <a:prstGeom prst="rect">
            <a:avLst/>
          </a:prstGeom>
        </p:spPr>
      </p:pic>
      <p:sp>
        <p:nvSpPr>
          <p:cNvPr id="13" name="Tekstvak 12"/>
          <p:cNvSpPr txBox="1"/>
          <p:nvPr/>
        </p:nvSpPr>
        <p:spPr>
          <a:xfrm>
            <a:off x="2195735" y="869673"/>
            <a:ext cx="4752528" cy="735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solidFill>
                  <a:schemeClr val="tx1"/>
                </a:solidFill>
              </a:rPr>
              <a:t>Systematisch vernieuwen</a:t>
            </a:r>
            <a:endParaRPr lang="nl-BE" sz="2800" b="1" kern="1200" dirty="0">
              <a:solidFill>
                <a:schemeClr val="tx1"/>
              </a:solidFill>
            </a:endParaRPr>
          </a:p>
        </p:txBody>
      </p:sp>
      <p:sp>
        <p:nvSpPr>
          <p:cNvPr id="8" name="Afgeronde rechthoek 7"/>
          <p:cNvSpPr/>
          <p:nvPr/>
        </p:nvSpPr>
        <p:spPr>
          <a:xfrm>
            <a:off x="8172400" y="1844824"/>
            <a:ext cx="899592" cy="9361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p:cNvSpPr/>
          <p:nvPr/>
        </p:nvSpPr>
        <p:spPr>
          <a:xfrm>
            <a:off x="611560" y="3284984"/>
            <a:ext cx="288032"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417854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gebeurt LIST in het GO! en OVSG?</a:t>
            </a:r>
            <a:endParaRPr lang="nl-BE" dirty="0"/>
          </a:p>
        </p:txBody>
      </p:sp>
      <p:pic>
        <p:nvPicPr>
          <p:cNvPr id="4" name="Tijdelijke aanduiding voor inhoud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600" b="97200" l="5400" r="96400">
                        <a14:foregroundMark x1="20000" y1="84000" x2="85000" y2="84400"/>
                        <a14:foregroundMark x1="17200" y1="97200" x2="77800" y2="96800"/>
                        <a14:foregroundMark x1="29000" y1="17600" x2="76400" y2="30800"/>
                        <a14:foregroundMark x1="21400" y1="18200" x2="96400" y2="16800"/>
                        <a14:foregroundMark x1="23200" y1="35800" x2="23200" y2="35800"/>
                        <a14:foregroundMark x1="80800" y1="36800" x2="80800" y2="36800"/>
                        <a14:foregroundMark x1="79000" y1="46800" x2="79000" y2="46800"/>
                        <a14:foregroundMark x1="82200" y1="65000" x2="82200" y2="65000"/>
                        <a14:foregroundMark x1="85000" y1="63600" x2="88600" y2="55000"/>
                        <a14:foregroundMark x1="78600" y1="45000" x2="78600" y2="45000"/>
                        <a14:foregroundMark x1="82200" y1="45000" x2="74000" y2="42600"/>
                        <a14:foregroundMark x1="22200" y1="36200" x2="20000" y2="31800"/>
                        <a14:foregroundMark x1="18200" y1="45800" x2="18200" y2="45800"/>
                        <a14:foregroundMark x1="19600" y1="45400" x2="85000" y2="44000"/>
                        <a14:foregroundMark x1="5400" y1="77200" x2="31800" y2="76200"/>
                        <a14:foregroundMark x1="17200" y1="89800" x2="89600" y2="90400"/>
                        <a14:foregroundMark x1="79000" y1="33600" x2="88200" y2="31800"/>
                        <a14:foregroundMark x1="90000" y1="25800" x2="84000" y2="26800"/>
                        <a14:foregroundMark x1="89600" y1="26800" x2="89000" y2="26800"/>
                        <a14:foregroundMark x1="94000" y1="70800" x2="77800" y2="70400"/>
                      </a14:backgroundRemoval>
                    </a14:imgEffect>
                  </a14:imgLayer>
                </a14:imgProps>
              </a:ext>
              <a:ext uri="{28A0092B-C50C-407E-A947-70E740481C1C}">
                <a14:useLocalDpi xmlns:a14="http://schemas.microsoft.com/office/drawing/2010/main" val="0"/>
              </a:ext>
            </a:extLst>
          </a:blip>
          <a:stretch>
            <a:fillRect/>
          </a:stretch>
        </p:blipFill>
        <p:spPr>
          <a:xfrm>
            <a:off x="1835696" y="476673"/>
            <a:ext cx="6192688" cy="6192688"/>
          </a:xfrm>
        </p:spPr>
      </p:pic>
    </p:spTree>
    <p:extLst>
      <p:ext uri="{BB962C8B-B14F-4D97-AF65-F5344CB8AC3E}">
        <p14:creationId xmlns:p14="http://schemas.microsoft.com/office/powerpoint/2010/main" val="24183639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xfrm>
            <a:off x="21752" y="-24000"/>
            <a:ext cx="9144000" cy="6858000"/>
          </a:xfrm>
        </p:spPr>
      </p:pic>
      <p:sp>
        <p:nvSpPr>
          <p:cNvPr id="6" name="Titel 1"/>
          <p:cNvSpPr txBox="1">
            <a:spLocks/>
          </p:cNvSpPr>
          <p:nvPr/>
        </p:nvSpPr>
        <p:spPr>
          <a:xfrm>
            <a:off x="3203848" y="5229200"/>
            <a:ext cx="6264696" cy="1238250"/>
          </a:xfrm>
          <a:prstGeom prst="rect">
            <a:avLst/>
          </a:prstGeom>
        </p:spPr>
        <p:txBody>
          <a:bodyPr vert="horz" lIns="0" tIns="45720" rIns="0" bIns="45720" rtlCol="0" anchor="ctr">
            <a:no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nl-BE" sz="6000" dirty="0" smtClean="0">
                <a:solidFill>
                  <a:schemeClr val="bg1"/>
                </a:solidFill>
              </a:rPr>
              <a:t>Hoe kreeg de begeleiding vorm?</a:t>
            </a:r>
            <a:r>
              <a:rPr lang="nl-BE" sz="6000" dirty="0" smtClean="0">
                <a:solidFill>
                  <a:schemeClr val="accent4"/>
                </a:solidFill>
              </a:rPr>
              <a:t> </a:t>
            </a:r>
            <a:endParaRPr lang="nl-BE" sz="6000" dirty="0">
              <a:solidFill>
                <a:schemeClr val="accent4"/>
              </a:solidFill>
            </a:endParaRPr>
          </a:p>
        </p:txBody>
      </p:sp>
    </p:spTree>
    <p:extLst>
      <p:ext uri="{BB962C8B-B14F-4D97-AF65-F5344CB8AC3E}">
        <p14:creationId xmlns:p14="http://schemas.microsoft.com/office/powerpoint/2010/main" val="24595546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suring tape.jp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386" b="89773" l="2817" r="96479">
                        <a14:foregroundMark x1="69953" y1="56250" x2="69953" y2="56250"/>
                        <a14:foregroundMark x1="62911" y1="32955" x2="62911" y2="32955"/>
                        <a14:foregroundMark x1="68545" y1="24432" x2="68545" y2="24432"/>
                        <a14:foregroundMark x1="62911" y1="34659" x2="72066" y2="25000"/>
                        <a14:foregroundMark x1="75587" y1="21023" x2="75587" y2="21023"/>
                        <a14:foregroundMark x1="75352" y1="20455" x2="85681" y2="75000"/>
                        <a14:foregroundMark x1="88732" y1="76136" x2="93662" y2="67045"/>
                        <a14:foregroundMark x1="91784" y1="72159" x2="96479" y2="73295"/>
                        <a14:foregroundMark x1="31925" y1="19318" x2="33803" y2="12500"/>
                        <a14:foregroundMark x1="31455" y1="15341" x2="23239" y2="16477"/>
                        <a14:foregroundMark x1="11502" y1="70455" x2="11502" y2="70455"/>
                        <a14:foregroundMark x1="11033" y1="72159" x2="2817" y2="61364"/>
                        <a14:foregroundMark x1="32629" y1="17045" x2="32629" y2="13636"/>
                        <a14:foregroundMark x1="34038" y1="13636" x2="34038" y2="13636"/>
                        <a14:foregroundMark x1="35681" y1="13636" x2="35681" y2="13636"/>
                        <a14:foregroundMark x1="78169" y1="25000" x2="78169" y2="25000"/>
                        <a14:foregroundMark x1="76761" y1="24432" x2="76761" y2="24432"/>
                        <a14:foregroundMark x1="73239" y1="12500" x2="73239" y2="12500"/>
                        <a14:foregroundMark x1="69484" y1="7386" x2="69484" y2="7386"/>
                        <a14:foregroundMark x1="75587" y1="18182" x2="75587" y2="18182"/>
                        <a14:foregroundMark x1="77700" y1="22727" x2="77700" y2="22727"/>
                        <a14:foregroundMark x1="78638" y1="26136" x2="78638" y2="26136"/>
                        <a14:foregroundMark x1="80047" y1="26705" x2="80047" y2="26705"/>
                        <a14:foregroundMark x1="81925" y1="27841" x2="81925" y2="27841"/>
                        <a14:foregroundMark x1="83333" y1="29545" x2="83333" y2="29545"/>
                        <a14:foregroundMark x1="25352" y1="17614" x2="26056" y2="17614"/>
                        <a14:foregroundMark x1="23239" y1="15341" x2="26291" y2="15909"/>
                        <a14:backgroundMark x1="23005" y1="16477" x2="23005" y2="16477"/>
                        <a14:backgroundMark x1="75822" y1="97159" x2="75822" y2="97159"/>
                        <a14:backgroundMark x1="77230" y1="97727" x2="86620" y2="96591"/>
                        <a14:backgroundMark x1="90376" y1="99432" x2="90376" y2="99432"/>
                      </a14:backgroundRemoval>
                    </a14:imgEffect>
                  </a14:imgLayer>
                </a14:imgProps>
              </a:ext>
              <a:ext uri="{28A0092B-C50C-407E-A947-70E740481C1C}">
                <a14:useLocalDpi xmlns:a14="http://schemas.microsoft.com/office/drawing/2010/main" val="0"/>
              </a:ext>
            </a:extLst>
          </a:blip>
          <a:srcRect/>
          <a:stretch/>
        </p:blipFill>
        <p:spPr>
          <a:xfrm>
            <a:off x="79469" y="1268760"/>
            <a:ext cx="8969717" cy="4608512"/>
          </a:xfrm>
          <a:prstGeom prst="rect">
            <a:avLst/>
          </a:prstGeom>
        </p:spPr>
      </p:pic>
      <p:sp>
        <p:nvSpPr>
          <p:cNvPr id="2" name="Title 1"/>
          <p:cNvSpPr>
            <a:spLocks noGrp="1"/>
          </p:cNvSpPr>
          <p:nvPr>
            <p:ph type="title"/>
          </p:nvPr>
        </p:nvSpPr>
        <p:spPr>
          <a:xfrm>
            <a:off x="158758" y="-171400"/>
            <a:ext cx="8890428" cy="1693773"/>
          </a:xfrm>
        </p:spPr>
        <p:txBody>
          <a:bodyPr>
            <a:normAutofit/>
          </a:bodyPr>
          <a:lstStyle/>
          <a:p>
            <a:r>
              <a:rPr lang="nl-BE" dirty="0"/>
              <a:t>Opbrengstgericht werken &amp; resultaten?</a:t>
            </a:r>
            <a:endParaRPr lang="en-US" dirty="0"/>
          </a:p>
        </p:txBody>
      </p:sp>
    </p:spTree>
    <p:extLst>
      <p:ext uri="{BB962C8B-B14F-4D97-AF65-F5344CB8AC3E}">
        <p14:creationId xmlns:p14="http://schemas.microsoft.com/office/powerpoint/2010/main" val="2295814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Opbrengstgericht werken? - </a:t>
            </a:r>
            <a:r>
              <a:rPr lang="nl-BE" b="0" i="1" dirty="0"/>
              <a:t>Doel?</a:t>
            </a:r>
            <a:endParaRPr lang="nl-BE" dirty="0"/>
          </a:p>
        </p:txBody>
      </p:sp>
      <p:grpSp>
        <p:nvGrpSpPr>
          <p:cNvPr id="4" name="Groep 3"/>
          <p:cNvGrpSpPr/>
          <p:nvPr/>
        </p:nvGrpSpPr>
        <p:grpSpPr>
          <a:xfrm>
            <a:off x="1044696" y="1544343"/>
            <a:ext cx="7008159" cy="4518753"/>
            <a:chOff x="1044696" y="1544343"/>
            <a:chExt cx="7008159" cy="4518753"/>
          </a:xfrm>
        </p:grpSpPr>
        <p:sp>
          <p:nvSpPr>
            <p:cNvPr id="6" name="Vrije vorm 5"/>
            <p:cNvSpPr/>
            <p:nvPr/>
          </p:nvSpPr>
          <p:spPr>
            <a:xfrm>
              <a:off x="3552133" y="1544343"/>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dirty="0"/>
                <a:t>3</a:t>
              </a:r>
              <a:r>
                <a:rPr lang="nl-BE" sz="2000" kern="1200" dirty="0" smtClean="0"/>
                <a:t>. </a:t>
              </a:r>
            </a:p>
            <a:p>
              <a:pPr lvl="0" algn="ctr" defTabSz="889000">
                <a:lnSpc>
                  <a:spcPct val="90000"/>
                </a:lnSpc>
                <a:spcBef>
                  <a:spcPct val="0"/>
                </a:spcBef>
                <a:spcAft>
                  <a:spcPct val="35000"/>
                </a:spcAft>
              </a:pPr>
              <a:r>
                <a:rPr lang="nl-BE" sz="2000" kern="1200" dirty="0" smtClean="0"/>
                <a:t>Vergelijken </a:t>
              </a:r>
              <a:endParaRPr lang="nl-BE" sz="2000" kern="1200" dirty="0"/>
            </a:p>
          </p:txBody>
        </p:sp>
        <p:sp>
          <p:nvSpPr>
            <p:cNvPr id="8" name="Vrije vorm 7"/>
            <p:cNvSpPr/>
            <p:nvPr/>
          </p:nvSpPr>
          <p:spPr>
            <a:xfrm>
              <a:off x="6013123" y="2729709"/>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470001"/>
                <a:satOff val="-1318"/>
                <a:lumOff val="-2451"/>
                <a:alphaOff val="0"/>
              </a:schemeClr>
            </a:fillRef>
            <a:effectRef idx="1">
              <a:schemeClr val="accent2">
                <a:hueOff val="470001"/>
                <a:satOff val="-1318"/>
                <a:lumOff val="-2451"/>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kern="1200" dirty="0" smtClean="0"/>
                <a:t>4. Interventies formuleren</a:t>
              </a:r>
              <a:endParaRPr lang="nl-BE" sz="2000" kern="1200" dirty="0"/>
            </a:p>
          </p:txBody>
        </p:sp>
        <p:sp>
          <p:nvSpPr>
            <p:cNvPr id="7" name="Vrije vorm 6"/>
            <p:cNvSpPr/>
            <p:nvPr/>
          </p:nvSpPr>
          <p:spPr>
            <a:xfrm rot="2160000">
              <a:off x="5369164" y="2610090"/>
              <a:ext cx="1152147" cy="383407"/>
            </a:xfrm>
            <a:custGeom>
              <a:avLst/>
              <a:gdLst>
                <a:gd name="connsiteX0" fmla="*/ 0 w 1016743"/>
                <a:gd name="connsiteY0" fmla="*/ 85604 h 428022"/>
                <a:gd name="connsiteX1" fmla="*/ 802732 w 1016743"/>
                <a:gd name="connsiteY1" fmla="*/ 85604 h 428022"/>
                <a:gd name="connsiteX2" fmla="*/ 802732 w 1016743"/>
                <a:gd name="connsiteY2" fmla="*/ 0 h 428022"/>
                <a:gd name="connsiteX3" fmla="*/ 1016743 w 1016743"/>
                <a:gd name="connsiteY3" fmla="*/ 214011 h 428022"/>
                <a:gd name="connsiteX4" fmla="*/ 802732 w 1016743"/>
                <a:gd name="connsiteY4" fmla="*/ 428022 h 428022"/>
                <a:gd name="connsiteX5" fmla="*/ 802732 w 1016743"/>
                <a:gd name="connsiteY5" fmla="*/ 342418 h 428022"/>
                <a:gd name="connsiteX6" fmla="*/ 0 w 1016743"/>
                <a:gd name="connsiteY6" fmla="*/ 342418 h 428022"/>
                <a:gd name="connsiteX7" fmla="*/ 0 w 1016743"/>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43" h="428022">
                  <a:moveTo>
                    <a:pt x="0" y="85604"/>
                  </a:moveTo>
                  <a:lnTo>
                    <a:pt x="802732" y="85604"/>
                  </a:lnTo>
                  <a:lnTo>
                    <a:pt x="802732" y="0"/>
                  </a:lnTo>
                  <a:lnTo>
                    <a:pt x="1016743" y="214011"/>
                  </a:lnTo>
                  <a:lnTo>
                    <a:pt x="802732" y="428022"/>
                  </a:lnTo>
                  <a:lnTo>
                    <a:pt x="802732"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0" tIns="85603" rIns="128406" bIns="85604" numCol="1" spcCol="1270" anchor="ctr" anchorCtr="0">
              <a:noAutofit/>
            </a:bodyPr>
            <a:lstStyle/>
            <a:p>
              <a:pPr lvl="0" algn="ctr" defTabSz="889000">
                <a:lnSpc>
                  <a:spcPct val="90000"/>
                </a:lnSpc>
                <a:spcBef>
                  <a:spcPct val="0"/>
                </a:spcBef>
                <a:spcAft>
                  <a:spcPct val="35000"/>
                </a:spcAft>
              </a:pPr>
              <a:endParaRPr lang="nl-BE" sz="2000" kern="1200"/>
            </a:p>
          </p:txBody>
        </p:sp>
        <p:sp>
          <p:nvSpPr>
            <p:cNvPr id="10" name="Vrije vorm 9"/>
            <p:cNvSpPr/>
            <p:nvPr/>
          </p:nvSpPr>
          <p:spPr>
            <a:xfrm>
              <a:off x="4953409" y="4574778"/>
              <a:ext cx="2106609"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940002"/>
                <a:satOff val="-2635"/>
                <a:lumOff val="-4902"/>
                <a:alphaOff val="0"/>
              </a:schemeClr>
            </a:fillRef>
            <a:effectRef idx="1">
              <a:schemeClr val="accent2">
                <a:hueOff val="940002"/>
                <a:satOff val="-2635"/>
                <a:lumOff val="-4902"/>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dirty="0"/>
                <a:t>5</a:t>
              </a:r>
              <a:r>
                <a:rPr lang="nl-BE" sz="2000" kern="1200" dirty="0" smtClean="0"/>
                <a:t>. Interventies plannen</a:t>
              </a:r>
              <a:endParaRPr lang="nl-BE" sz="2000" kern="1200" dirty="0"/>
            </a:p>
          </p:txBody>
        </p:sp>
        <p:sp>
          <p:nvSpPr>
            <p:cNvPr id="9" name="Vrije vorm 8"/>
            <p:cNvSpPr/>
            <p:nvPr/>
          </p:nvSpPr>
          <p:spPr>
            <a:xfrm rot="17280000">
              <a:off x="6425757" y="4356808"/>
              <a:ext cx="1271734" cy="427569"/>
            </a:xfrm>
            <a:custGeom>
              <a:avLst/>
              <a:gdLst>
                <a:gd name="connsiteX0" fmla="*/ 0 w 1817658"/>
                <a:gd name="connsiteY0" fmla="*/ 85604 h 428022"/>
                <a:gd name="connsiteX1" fmla="*/ 1603647 w 1817658"/>
                <a:gd name="connsiteY1" fmla="*/ 85604 h 428022"/>
                <a:gd name="connsiteX2" fmla="*/ 1603647 w 1817658"/>
                <a:gd name="connsiteY2" fmla="*/ 0 h 428022"/>
                <a:gd name="connsiteX3" fmla="*/ 1817658 w 1817658"/>
                <a:gd name="connsiteY3" fmla="*/ 214011 h 428022"/>
                <a:gd name="connsiteX4" fmla="*/ 1603647 w 1817658"/>
                <a:gd name="connsiteY4" fmla="*/ 428022 h 428022"/>
                <a:gd name="connsiteX5" fmla="*/ 1603647 w 1817658"/>
                <a:gd name="connsiteY5" fmla="*/ 342418 h 428022"/>
                <a:gd name="connsiteX6" fmla="*/ 0 w 1817658"/>
                <a:gd name="connsiteY6" fmla="*/ 342418 h 428022"/>
                <a:gd name="connsiteX7" fmla="*/ 0 w 1817658"/>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658" h="428022">
                  <a:moveTo>
                    <a:pt x="1817658" y="342417"/>
                  </a:moveTo>
                  <a:lnTo>
                    <a:pt x="214011" y="342417"/>
                  </a:lnTo>
                  <a:lnTo>
                    <a:pt x="214011" y="428021"/>
                  </a:lnTo>
                  <a:lnTo>
                    <a:pt x="0" y="214011"/>
                  </a:lnTo>
                  <a:lnTo>
                    <a:pt x="214011" y="1"/>
                  </a:lnTo>
                  <a:lnTo>
                    <a:pt x="214011" y="85605"/>
                  </a:lnTo>
                  <a:lnTo>
                    <a:pt x="1817658" y="85605"/>
                  </a:lnTo>
                  <a:lnTo>
                    <a:pt x="1817658" y="342417"/>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470001"/>
                <a:satOff val="-1318"/>
                <a:lumOff val="-2451"/>
                <a:alphaOff val="0"/>
              </a:schemeClr>
            </a:effectRef>
            <a:fontRef idx="minor">
              <a:schemeClr val="lt1"/>
            </a:fontRef>
          </p:style>
          <p:txBody>
            <a:bodyPr spcFirstLastPara="0" vert="horz" wrap="square" lIns="128405" tIns="85603" rIns="1" bIns="85605" numCol="1" spcCol="1270" anchor="ctr" anchorCtr="0">
              <a:noAutofit/>
            </a:bodyPr>
            <a:lstStyle/>
            <a:p>
              <a:pPr lvl="0" algn="ctr" defTabSz="889000">
                <a:lnSpc>
                  <a:spcPct val="90000"/>
                </a:lnSpc>
                <a:spcBef>
                  <a:spcPct val="0"/>
                </a:spcBef>
                <a:spcAft>
                  <a:spcPct val="35000"/>
                </a:spcAft>
              </a:pPr>
              <a:endParaRPr lang="nl-BE" sz="2000" kern="1200"/>
            </a:p>
          </p:txBody>
        </p:sp>
        <p:sp>
          <p:nvSpPr>
            <p:cNvPr id="13" name="Vrije vorm 12"/>
            <p:cNvSpPr/>
            <p:nvPr/>
          </p:nvSpPr>
          <p:spPr>
            <a:xfrm>
              <a:off x="1888474" y="4574778"/>
              <a:ext cx="2066608"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1410003"/>
                <a:satOff val="-3953"/>
                <a:lumOff val="-7352"/>
                <a:alphaOff val="0"/>
              </a:schemeClr>
            </a:fillRef>
            <a:effectRef idx="1">
              <a:schemeClr val="accent2">
                <a:hueOff val="1410003"/>
                <a:satOff val="-3953"/>
                <a:lumOff val="-7352"/>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dirty="0" smtClean="0"/>
                <a:t>1.</a:t>
              </a:r>
              <a:endParaRPr lang="nl-BE" sz="2000" kern="1200" dirty="0" smtClean="0"/>
            </a:p>
            <a:p>
              <a:pPr lvl="0" algn="ctr" defTabSz="889000">
                <a:lnSpc>
                  <a:spcPct val="90000"/>
                </a:lnSpc>
                <a:spcBef>
                  <a:spcPct val="0"/>
                </a:spcBef>
                <a:spcAft>
                  <a:spcPct val="35000"/>
                </a:spcAft>
              </a:pPr>
              <a:r>
                <a:rPr lang="nl-BE" sz="2000" kern="1200" dirty="0" smtClean="0"/>
                <a:t>Doelen &amp; instrumenten</a:t>
              </a:r>
              <a:endParaRPr lang="nl-BE" sz="2000" kern="1200" dirty="0"/>
            </a:p>
          </p:txBody>
        </p:sp>
        <p:sp>
          <p:nvSpPr>
            <p:cNvPr id="11" name="Vrije vorm 10"/>
            <p:cNvSpPr/>
            <p:nvPr/>
          </p:nvSpPr>
          <p:spPr>
            <a:xfrm>
              <a:off x="3744294" y="5267347"/>
              <a:ext cx="1513056" cy="383184"/>
            </a:xfrm>
            <a:custGeom>
              <a:avLst/>
              <a:gdLst>
                <a:gd name="connsiteX0" fmla="*/ 0 w 1513056"/>
                <a:gd name="connsiteY0" fmla="*/ 76637 h 383183"/>
                <a:gd name="connsiteX1" fmla="*/ 1321465 w 1513056"/>
                <a:gd name="connsiteY1" fmla="*/ 76637 h 383183"/>
                <a:gd name="connsiteX2" fmla="*/ 1321465 w 1513056"/>
                <a:gd name="connsiteY2" fmla="*/ 0 h 383183"/>
                <a:gd name="connsiteX3" fmla="*/ 1513056 w 1513056"/>
                <a:gd name="connsiteY3" fmla="*/ 191592 h 383183"/>
                <a:gd name="connsiteX4" fmla="*/ 1321465 w 1513056"/>
                <a:gd name="connsiteY4" fmla="*/ 383183 h 383183"/>
                <a:gd name="connsiteX5" fmla="*/ 1321465 w 1513056"/>
                <a:gd name="connsiteY5" fmla="*/ 306546 h 383183"/>
                <a:gd name="connsiteX6" fmla="*/ 0 w 1513056"/>
                <a:gd name="connsiteY6" fmla="*/ 306546 h 383183"/>
                <a:gd name="connsiteX7" fmla="*/ 0 w 1513056"/>
                <a:gd name="connsiteY7" fmla="*/ 76637 h 3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056" h="383183">
                  <a:moveTo>
                    <a:pt x="1513056" y="306545"/>
                  </a:moveTo>
                  <a:lnTo>
                    <a:pt x="191591" y="306545"/>
                  </a:lnTo>
                  <a:lnTo>
                    <a:pt x="191591" y="383182"/>
                  </a:lnTo>
                  <a:lnTo>
                    <a:pt x="0" y="191591"/>
                  </a:lnTo>
                  <a:lnTo>
                    <a:pt x="191591" y="1"/>
                  </a:lnTo>
                  <a:lnTo>
                    <a:pt x="191591" y="76638"/>
                  </a:lnTo>
                  <a:lnTo>
                    <a:pt x="1513056" y="76638"/>
                  </a:lnTo>
                  <a:lnTo>
                    <a:pt x="1513056" y="306545"/>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940002"/>
                <a:satOff val="-2635"/>
                <a:lumOff val="-4902"/>
                <a:alphaOff val="0"/>
              </a:schemeClr>
            </a:effectRef>
            <a:fontRef idx="minor">
              <a:schemeClr val="lt1"/>
            </a:fontRef>
          </p:style>
          <p:txBody>
            <a:bodyPr spcFirstLastPara="0" vert="horz" wrap="square" lIns="114955" tIns="76638" rIns="-1" bIns="76636" numCol="1" spcCol="1270" anchor="ctr" anchorCtr="0">
              <a:noAutofit/>
            </a:bodyPr>
            <a:lstStyle/>
            <a:p>
              <a:pPr lvl="0" algn="ctr" defTabSz="889000">
                <a:lnSpc>
                  <a:spcPct val="90000"/>
                </a:lnSpc>
                <a:spcBef>
                  <a:spcPct val="0"/>
                </a:spcBef>
                <a:spcAft>
                  <a:spcPct val="35000"/>
                </a:spcAft>
              </a:pPr>
              <a:endParaRPr lang="nl-BE" sz="2000" kern="1200">
                <a:solidFill>
                  <a:schemeClr val="tx1"/>
                </a:solidFill>
              </a:endParaRPr>
            </a:p>
          </p:txBody>
        </p:sp>
        <p:sp>
          <p:nvSpPr>
            <p:cNvPr id="15" name="Vrije vorm 14"/>
            <p:cNvSpPr/>
            <p:nvPr/>
          </p:nvSpPr>
          <p:spPr>
            <a:xfrm>
              <a:off x="1044696" y="2729709"/>
              <a:ext cx="2039732" cy="1488318"/>
            </a:xfrm>
            <a:custGeom>
              <a:avLst/>
              <a:gdLst>
                <a:gd name="connsiteX0" fmla="*/ 0 w 2039732"/>
                <a:gd name="connsiteY0" fmla="*/ 744159 h 1488318"/>
                <a:gd name="connsiteX1" fmla="*/ 1019866 w 2039732"/>
                <a:gd name="connsiteY1" fmla="*/ 0 h 1488318"/>
                <a:gd name="connsiteX2" fmla="*/ 2039732 w 2039732"/>
                <a:gd name="connsiteY2" fmla="*/ 744159 h 1488318"/>
                <a:gd name="connsiteX3" fmla="*/ 1019866 w 2039732"/>
                <a:gd name="connsiteY3" fmla="*/ 1488318 h 1488318"/>
                <a:gd name="connsiteX4" fmla="*/ 0 w 2039732"/>
                <a:gd name="connsiteY4" fmla="*/ 744159 h 148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732" h="1488318">
                  <a:moveTo>
                    <a:pt x="0" y="744159"/>
                  </a:moveTo>
                  <a:cubicBezTo>
                    <a:pt x="0" y="333171"/>
                    <a:pt x="456610" y="0"/>
                    <a:pt x="1019866" y="0"/>
                  </a:cubicBezTo>
                  <a:cubicBezTo>
                    <a:pt x="1583122" y="0"/>
                    <a:pt x="2039732" y="333171"/>
                    <a:pt x="2039732" y="744159"/>
                  </a:cubicBezTo>
                  <a:cubicBezTo>
                    <a:pt x="2039732" y="1155147"/>
                    <a:pt x="1583122" y="1488318"/>
                    <a:pt x="1019866" y="1488318"/>
                  </a:cubicBezTo>
                  <a:cubicBezTo>
                    <a:pt x="456610" y="1488318"/>
                    <a:pt x="0" y="1155147"/>
                    <a:pt x="0" y="744159"/>
                  </a:cubicBezTo>
                  <a:close/>
                </a:path>
              </a:pathLst>
            </a:custGeom>
          </p:spPr>
          <p:style>
            <a:lnRef idx="3">
              <a:schemeClr val="lt1">
                <a:hueOff val="0"/>
                <a:satOff val="0"/>
                <a:lumOff val="0"/>
                <a:alphaOff val="0"/>
              </a:schemeClr>
            </a:lnRef>
            <a:fillRef idx="1">
              <a:schemeClr val="accent2">
                <a:hueOff val="1880004"/>
                <a:satOff val="-5271"/>
                <a:lumOff val="-9803"/>
                <a:alphaOff val="0"/>
              </a:schemeClr>
            </a:fillRef>
            <a:effectRef idx="1">
              <a:schemeClr val="accent2">
                <a:hueOff val="1880004"/>
                <a:satOff val="-5271"/>
                <a:lumOff val="-9803"/>
                <a:alphaOff val="0"/>
              </a:schemeClr>
            </a:effectRef>
            <a:fontRef idx="minor">
              <a:schemeClr val="lt1"/>
            </a:fontRef>
          </p:style>
          <p:txBody>
            <a:bodyPr spcFirstLastPara="0" vert="horz" wrap="square" lIns="324112" tIns="243359" rIns="324112" bIns="243359" numCol="1" spcCol="1270" anchor="ctr" anchorCtr="0">
              <a:noAutofit/>
            </a:bodyPr>
            <a:lstStyle/>
            <a:p>
              <a:pPr lvl="0" algn="ctr" defTabSz="889000">
                <a:lnSpc>
                  <a:spcPct val="90000"/>
                </a:lnSpc>
                <a:spcBef>
                  <a:spcPct val="0"/>
                </a:spcBef>
                <a:spcAft>
                  <a:spcPct val="35000"/>
                </a:spcAft>
              </a:pPr>
              <a:r>
                <a:rPr lang="nl-BE" sz="2000" dirty="0"/>
                <a:t>2</a:t>
              </a:r>
              <a:r>
                <a:rPr lang="nl-BE" sz="2000" kern="1200" dirty="0" smtClean="0"/>
                <a:t>. </a:t>
              </a:r>
            </a:p>
            <a:p>
              <a:pPr lvl="0" algn="ctr" defTabSz="889000">
                <a:lnSpc>
                  <a:spcPct val="90000"/>
                </a:lnSpc>
                <a:spcBef>
                  <a:spcPct val="0"/>
                </a:spcBef>
                <a:spcAft>
                  <a:spcPct val="35000"/>
                </a:spcAft>
              </a:pPr>
              <a:r>
                <a:rPr lang="nl-BE" sz="2000" kern="1200" dirty="0" smtClean="0"/>
                <a:t>Evalueren</a:t>
              </a:r>
              <a:endParaRPr lang="nl-BE" sz="2000" kern="1200" dirty="0"/>
            </a:p>
          </p:txBody>
        </p:sp>
        <p:sp>
          <p:nvSpPr>
            <p:cNvPr id="14" name="Vrije vorm 13"/>
            <p:cNvSpPr/>
            <p:nvPr/>
          </p:nvSpPr>
          <p:spPr>
            <a:xfrm rot="14269952">
              <a:off x="1558401" y="4285156"/>
              <a:ext cx="1126505" cy="404679"/>
            </a:xfrm>
            <a:custGeom>
              <a:avLst/>
              <a:gdLst>
                <a:gd name="connsiteX0" fmla="*/ 0 w 1359246"/>
                <a:gd name="connsiteY0" fmla="*/ 85604 h 428022"/>
                <a:gd name="connsiteX1" fmla="*/ 1145235 w 1359246"/>
                <a:gd name="connsiteY1" fmla="*/ 85604 h 428022"/>
                <a:gd name="connsiteX2" fmla="*/ 1145235 w 1359246"/>
                <a:gd name="connsiteY2" fmla="*/ 0 h 428022"/>
                <a:gd name="connsiteX3" fmla="*/ 1359246 w 1359246"/>
                <a:gd name="connsiteY3" fmla="*/ 214011 h 428022"/>
                <a:gd name="connsiteX4" fmla="*/ 1145235 w 1359246"/>
                <a:gd name="connsiteY4" fmla="*/ 428022 h 428022"/>
                <a:gd name="connsiteX5" fmla="*/ 1145235 w 1359246"/>
                <a:gd name="connsiteY5" fmla="*/ 342418 h 428022"/>
                <a:gd name="connsiteX6" fmla="*/ 0 w 1359246"/>
                <a:gd name="connsiteY6" fmla="*/ 342418 h 428022"/>
                <a:gd name="connsiteX7" fmla="*/ 0 w 1359246"/>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246" h="428022">
                  <a:moveTo>
                    <a:pt x="0" y="85604"/>
                  </a:moveTo>
                  <a:lnTo>
                    <a:pt x="1145235" y="85604"/>
                  </a:lnTo>
                  <a:lnTo>
                    <a:pt x="1145235" y="0"/>
                  </a:lnTo>
                  <a:lnTo>
                    <a:pt x="1359246" y="214011"/>
                  </a:lnTo>
                  <a:lnTo>
                    <a:pt x="1145235" y="428022"/>
                  </a:lnTo>
                  <a:lnTo>
                    <a:pt x="1145235"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1410003"/>
                <a:satOff val="-3953"/>
                <a:lumOff val="-7352"/>
                <a:alphaOff val="0"/>
              </a:schemeClr>
            </a:effectRef>
            <a:fontRef idx="minor">
              <a:schemeClr val="lt1"/>
            </a:fontRef>
          </p:style>
          <p:txBody>
            <a:bodyPr spcFirstLastPara="0" vert="horz" wrap="square" lIns="-1" tIns="85603" rIns="128407" bIns="85604" numCol="1" spcCol="1270" anchor="ctr" anchorCtr="0">
              <a:noAutofit/>
            </a:bodyPr>
            <a:lstStyle/>
            <a:p>
              <a:pPr lvl="0" algn="ctr" defTabSz="889000">
                <a:lnSpc>
                  <a:spcPct val="90000"/>
                </a:lnSpc>
                <a:spcBef>
                  <a:spcPct val="0"/>
                </a:spcBef>
                <a:spcAft>
                  <a:spcPct val="35000"/>
                </a:spcAft>
              </a:pPr>
              <a:endParaRPr lang="nl-BE" sz="2000" kern="1200" dirty="0"/>
            </a:p>
          </p:txBody>
        </p:sp>
        <p:sp>
          <p:nvSpPr>
            <p:cNvPr id="16" name="Vrije vorm 15"/>
            <p:cNvSpPr/>
            <p:nvPr/>
          </p:nvSpPr>
          <p:spPr>
            <a:xfrm rot="19440000">
              <a:off x="2754859" y="2566036"/>
              <a:ext cx="1016743" cy="428022"/>
            </a:xfrm>
            <a:custGeom>
              <a:avLst/>
              <a:gdLst>
                <a:gd name="connsiteX0" fmla="*/ 0 w 1016743"/>
                <a:gd name="connsiteY0" fmla="*/ 85604 h 428022"/>
                <a:gd name="connsiteX1" fmla="*/ 802732 w 1016743"/>
                <a:gd name="connsiteY1" fmla="*/ 85604 h 428022"/>
                <a:gd name="connsiteX2" fmla="*/ 802732 w 1016743"/>
                <a:gd name="connsiteY2" fmla="*/ 0 h 428022"/>
                <a:gd name="connsiteX3" fmla="*/ 1016743 w 1016743"/>
                <a:gd name="connsiteY3" fmla="*/ 214011 h 428022"/>
                <a:gd name="connsiteX4" fmla="*/ 802732 w 1016743"/>
                <a:gd name="connsiteY4" fmla="*/ 428022 h 428022"/>
                <a:gd name="connsiteX5" fmla="*/ 802732 w 1016743"/>
                <a:gd name="connsiteY5" fmla="*/ 342418 h 428022"/>
                <a:gd name="connsiteX6" fmla="*/ 0 w 1016743"/>
                <a:gd name="connsiteY6" fmla="*/ 342418 h 428022"/>
                <a:gd name="connsiteX7" fmla="*/ 0 w 1016743"/>
                <a:gd name="connsiteY7" fmla="*/ 85604 h 4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43" h="428022">
                  <a:moveTo>
                    <a:pt x="0" y="85604"/>
                  </a:moveTo>
                  <a:lnTo>
                    <a:pt x="802732" y="85604"/>
                  </a:lnTo>
                  <a:lnTo>
                    <a:pt x="802732" y="0"/>
                  </a:lnTo>
                  <a:lnTo>
                    <a:pt x="1016743" y="214011"/>
                  </a:lnTo>
                  <a:lnTo>
                    <a:pt x="802732" y="428022"/>
                  </a:lnTo>
                  <a:lnTo>
                    <a:pt x="802732" y="342418"/>
                  </a:lnTo>
                  <a:lnTo>
                    <a:pt x="0" y="342418"/>
                  </a:lnTo>
                  <a:lnTo>
                    <a:pt x="0" y="85604"/>
                  </a:lnTo>
                  <a:close/>
                </a:path>
              </a:pathLst>
            </a:custGeom>
            <a:solidFill>
              <a:schemeClr val="tx1"/>
            </a:solidFill>
          </p:spPr>
          <p:style>
            <a:lnRef idx="0">
              <a:schemeClr val="lt1">
                <a:hueOff val="0"/>
                <a:satOff val="0"/>
                <a:lumOff val="0"/>
                <a:alphaOff val="0"/>
              </a:schemeClr>
            </a:lnRef>
            <a:fillRef idx="1">
              <a:scrgbClr r="0" g="0" b="0"/>
            </a:fillRef>
            <a:effectRef idx="1">
              <a:schemeClr val="accent2">
                <a:hueOff val="1880004"/>
                <a:satOff val="-5271"/>
                <a:lumOff val="-9803"/>
                <a:alphaOff val="0"/>
              </a:schemeClr>
            </a:effectRef>
            <a:fontRef idx="minor">
              <a:schemeClr val="lt1"/>
            </a:fontRef>
          </p:style>
          <p:txBody>
            <a:bodyPr spcFirstLastPara="0" vert="horz" wrap="square" lIns="0" tIns="85604" rIns="128406" bIns="85603" numCol="1" spcCol="1270" anchor="ctr" anchorCtr="0">
              <a:noAutofit/>
            </a:bodyPr>
            <a:lstStyle/>
            <a:p>
              <a:pPr lvl="0" algn="ctr" defTabSz="889000">
                <a:lnSpc>
                  <a:spcPct val="90000"/>
                </a:lnSpc>
                <a:spcBef>
                  <a:spcPct val="0"/>
                </a:spcBef>
                <a:spcAft>
                  <a:spcPct val="35000"/>
                </a:spcAft>
              </a:pPr>
              <a:endParaRPr lang="nl-BE" sz="2000" kern="1200"/>
            </a:p>
          </p:txBody>
        </p:sp>
      </p:gr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574" y="3198702"/>
            <a:ext cx="1661350" cy="1579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42365" y="3162721"/>
            <a:ext cx="1567118" cy="1612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Tijdelijke aanduiding voor inhoud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91142" y="3196562"/>
            <a:ext cx="1566208" cy="156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655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Opbrengstgericht werken </a:t>
            </a:r>
            <a:br>
              <a:rPr lang="nl-BE" dirty="0" smtClean="0"/>
            </a:br>
            <a:r>
              <a:rPr lang="nl-BE" dirty="0" smtClean="0"/>
              <a:t>– </a:t>
            </a:r>
            <a:r>
              <a:rPr lang="nl-BE" b="0" i="1" dirty="0" smtClean="0"/>
              <a:t>Verzamelen van data? – Zucht!</a:t>
            </a:r>
            <a:endParaRPr lang="nl-NL" b="0" i="1" dirty="0"/>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89" y="1449388"/>
            <a:ext cx="6553022" cy="4679950"/>
          </a:xfrm>
        </p:spPr>
      </p:pic>
      <p:pic>
        <p:nvPicPr>
          <p:cNvPr id="3" name="Afbeelding 2"/>
          <p:cNvPicPr>
            <a:picLocks noChangeAspect="1"/>
          </p:cNvPicPr>
          <p:nvPr/>
        </p:nvPicPr>
        <p:blipFill>
          <a:blip r:embed="rId4">
            <a:extLst>
              <a:ext uri="{BEBA8EAE-BF5A-486C-A8C5-ECC9F3942E4B}">
                <a14:imgProps xmlns:a14="http://schemas.microsoft.com/office/drawing/2010/main">
                  <a14:imgLayer r:embed="rId5">
                    <a14:imgEffect>
                      <a14:backgroundRemoval t="364" b="100000" l="9290" r="89071"/>
                    </a14:imgEffect>
                  </a14:imgLayer>
                </a14:imgProps>
              </a:ext>
              <a:ext uri="{28A0092B-C50C-407E-A947-70E740481C1C}">
                <a14:useLocalDpi xmlns:a14="http://schemas.microsoft.com/office/drawing/2010/main" val="0"/>
              </a:ext>
            </a:extLst>
          </a:blip>
          <a:stretch>
            <a:fillRect/>
          </a:stretch>
        </p:blipFill>
        <p:spPr>
          <a:xfrm>
            <a:off x="4860032" y="262383"/>
            <a:ext cx="5256584" cy="6595617"/>
          </a:xfrm>
          <a:prstGeom prst="rect">
            <a:avLst/>
          </a:prstGeom>
        </p:spPr>
      </p:pic>
      <p:sp>
        <p:nvSpPr>
          <p:cNvPr id="4" name="Afgeronde rechthoek 3"/>
          <p:cNvSpPr/>
          <p:nvPr/>
        </p:nvSpPr>
        <p:spPr>
          <a:xfrm>
            <a:off x="611560" y="2636912"/>
            <a:ext cx="4392488" cy="28803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BE" sz="2800" b="1" dirty="0" smtClean="0"/>
              <a:t>Geen gegevens? </a:t>
            </a:r>
          </a:p>
          <a:p>
            <a:pPr algn="ctr"/>
            <a:r>
              <a:rPr lang="nl-BE" sz="2800" dirty="0" smtClean="0"/>
              <a:t>Geen ontwikkelkracht </a:t>
            </a:r>
            <a:r>
              <a:rPr lang="nl-BE" sz="2800" dirty="0"/>
              <a:t>van </a:t>
            </a:r>
            <a:r>
              <a:rPr lang="nl-BE" sz="2800" dirty="0" smtClean="0"/>
              <a:t>voor LIST of voor de leraren!</a:t>
            </a:r>
            <a:endParaRPr lang="nl-BE" sz="2800" dirty="0"/>
          </a:p>
          <a:p>
            <a:pPr algn="ctr"/>
            <a:endParaRPr lang="nl-BE" dirty="0"/>
          </a:p>
        </p:txBody>
      </p:sp>
    </p:spTree>
    <p:extLst>
      <p:ext uri="{BB962C8B-B14F-4D97-AF65-F5344CB8AC3E}">
        <p14:creationId xmlns:p14="http://schemas.microsoft.com/office/powerpoint/2010/main" val="12475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35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1470" y="368609"/>
            <a:ext cx="4140529" cy="3060391"/>
          </a:xfrm>
        </p:spPr>
        <p:txBody>
          <a:bodyPr/>
          <a:lstStyle/>
          <a:p>
            <a:r>
              <a:rPr lang="en-US" dirty="0" err="1"/>
              <a:t>Leesdidactiek</a:t>
            </a:r>
            <a:r>
              <a:rPr lang="en-US" dirty="0"/>
              <a:t> in het </a:t>
            </a:r>
            <a:r>
              <a:rPr lang="en-US" dirty="0" err="1"/>
              <a:t>basisonderwijs</a:t>
            </a:r>
            <a:r>
              <a:rPr lang="en-US" dirty="0" smtClean="0"/>
              <a:t/>
            </a:r>
            <a:br>
              <a:rPr lang="en-US" dirty="0" smtClean="0"/>
            </a:br>
            <a:endParaRPr lang="nl-NL" dirty="0"/>
          </a:p>
        </p:txBody>
      </p:sp>
      <p:pic>
        <p:nvPicPr>
          <p:cNvPr id="8" name="Tijdelijke aanduiding voor afbeelding 7"/>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a:stretch/>
        </p:blipFill>
        <p:spPr/>
      </p:pic>
      <p:sp>
        <p:nvSpPr>
          <p:cNvPr id="5" name="Ondertitel 4"/>
          <p:cNvSpPr>
            <a:spLocks noGrp="1"/>
          </p:cNvSpPr>
          <p:nvPr>
            <p:ph type="subTitle" idx="15"/>
          </p:nvPr>
        </p:nvSpPr>
        <p:spPr>
          <a:xfrm>
            <a:off x="431471" y="2348880"/>
            <a:ext cx="3960506" cy="3816424"/>
          </a:xfrm>
        </p:spPr>
        <p:txBody>
          <a:bodyPr>
            <a:normAutofit/>
          </a:bodyPr>
          <a:lstStyle/>
          <a:p>
            <a:pPr marL="457200" indent="-457200">
              <a:buFont typeface="+mj-lt"/>
              <a:buAutoNum type="arabicPeriod"/>
            </a:pPr>
            <a:r>
              <a:rPr lang="nl-BE" b="1" dirty="0" smtClean="0"/>
              <a:t>LIST?</a:t>
            </a:r>
          </a:p>
          <a:p>
            <a:pPr marL="457200" indent="-457200">
              <a:buFont typeface="+mj-lt"/>
              <a:buAutoNum type="arabicPeriod"/>
            </a:pPr>
            <a:r>
              <a:rPr lang="nl-BE" b="1" dirty="0" smtClean="0"/>
              <a:t>Hoe gaan GO! en OVSG om met LIST?</a:t>
            </a:r>
          </a:p>
          <a:p>
            <a:pPr marL="457200" indent="-457200">
              <a:buFont typeface="+mj-lt"/>
              <a:buAutoNum type="arabicPeriod"/>
            </a:pPr>
            <a:r>
              <a:rPr lang="nl-BE" b="1" dirty="0" smtClean="0"/>
              <a:t>Resultaten?</a:t>
            </a:r>
          </a:p>
          <a:p>
            <a:pPr marL="457200" indent="-457200">
              <a:buFont typeface="+mj-lt"/>
              <a:buAutoNum type="arabicPeriod"/>
            </a:pPr>
            <a:r>
              <a:rPr lang="nl-BE" b="1" dirty="0" smtClean="0"/>
              <a:t>Wat levert het PBD op?</a:t>
            </a:r>
          </a:p>
          <a:p>
            <a:pPr marL="457200" indent="-457200">
              <a:buFont typeface="+mj-lt"/>
              <a:buAutoNum type="arabicPeriod"/>
            </a:pPr>
            <a:r>
              <a:rPr lang="nl-BE" b="1" dirty="0" smtClean="0"/>
              <a:t>Discussie</a:t>
            </a:r>
          </a:p>
          <a:p>
            <a:pPr marL="457200" indent="-457200">
              <a:buFont typeface="+mj-lt"/>
              <a:buAutoNum type="arabicPeriod"/>
            </a:pPr>
            <a:r>
              <a:rPr lang="nl-BE" b="1" dirty="0" smtClean="0"/>
              <a:t>Hoe verder?</a:t>
            </a:r>
          </a:p>
          <a:p>
            <a:endParaRPr lang="nl-NL"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Opbrengstgericht werken </a:t>
            </a:r>
            <a:br>
              <a:rPr lang="nl-BE" dirty="0" smtClean="0"/>
            </a:br>
            <a:r>
              <a:rPr lang="nl-BE" dirty="0" smtClean="0"/>
              <a:t>– </a:t>
            </a:r>
            <a:r>
              <a:rPr lang="nl-BE" b="0" i="1" dirty="0" smtClean="0"/>
              <a:t>Resultaten NL-VL? – 3</a:t>
            </a:r>
            <a:r>
              <a:rPr lang="nl-BE" b="0" i="1" baseline="30000" dirty="0" smtClean="0"/>
              <a:t>e</a:t>
            </a:r>
            <a:r>
              <a:rPr lang="nl-BE" b="0" i="1" dirty="0" smtClean="0"/>
              <a:t> tranche – AL - AVI</a:t>
            </a:r>
            <a:endParaRPr lang="nl-NL" b="0" i="1"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3579604919"/>
              </p:ext>
            </p:extLst>
          </p:nvPr>
        </p:nvGraphicFramePr>
        <p:xfrm>
          <a:off x="431470" y="1628800"/>
          <a:ext cx="6606548" cy="3646068"/>
        </p:xfrm>
        <a:graphic>
          <a:graphicData uri="http://schemas.openxmlformats.org/drawingml/2006/table">
            <a:tbl>
              <a:tblPr firstRow="1" firstCol="1" bandRow="1">
                <a:tableStyleId>{073A0DAA-6AF3-43AB-8588-CEC1D06C72B9}</a:tableStyleId>
              </a:tblPr>
              <a:tblGrid>
                <a:gridCol w="1465988">
                  <a:extLst>
                    <a:ext uri="{9D8B030D-6E8A-4147-A177-3AD203B41FA5}">
                      <a16:colId xmlns:a16="http://schemas.microsoft.com/office/drawing/2014/main" val="20000"/>
                    </a:ext>
                  </a:extLst>
                </a:gridCol>
                <a:gridCol w="2547874">
                  <a:extLst>
                    <a:ext uri="{9D8B030D-6E8A-4147-A177-3AD203B41FA5}">
                      <a16:colId xmlns:a16="http://schemas.microsoft.com/office/drawing/2014/main" val="20001"/>
                    </a:ext>
                  </a:extLst>
                </a:gridCol>
                <a:gridCol w="2592686">
                  <a:extLst>
                    <a:ext uri="{9D8B030D-6E8A-4147-A177-3AD203B41FA5}">
                      <a16:colId xmlns:a16="http://schemas.microsoft.com/office/drawing/2014/main" val="20002"/>
                    </a:ext>
                  </a:extLst>
                </a:gridCol>
              </a:tblGrid>
              <a:tr h="367753">
                <a:tc gridSpan="3">
                  <a:txBody>
                    <a:bodyPr/>
                    <a:lstStyle/>
                    <a:p>
                      <a:pPr algn="just">
                        <a:lnSpc>
                          <a:spcPct val="110000"/>
                        </a:lnSpc>
                        <a:spcAft>
                          <a:spcPts val="0"/>
                        </a:spcAft>
                      </a:pPr>
                      <a:r>
                        <a:rPr lang="nl-NL" sz="1800" dirty="0" smtClean="0">
                          <a:effectLst/>
                        </a:rPr>
                        <a:t>Resultaten </a:t>
                      </a:r>
                      <a:r>
                        <a:rPr lang="nl-NL" sz="1800" dirty="0">
                          <a:effectLst/>
                        </a:rPr>
                        <a:t>op de AVI toets bij aanvankelijk lezen </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gridSpan="2">
                  <a:txBody>
                    <a:bodyPr/>
                    <a:lstStyle/>
                    <a:p>
                      <a:pPr algn="ctr">
                        <a:spcAft>
                          <a:spcPts val="0"/>
                        </a:spcAft>
                      </a:pPr>
                      <a:r>
                        <a:rPr lang="nl-NL" sz="2000" dirty="0">
                          <a:effectLst/>
                        </a:rPr>
                        <a:t>Groep </a:t>
                      </a:r>
                      <a:r>
                        <a:rPr lang="nl-NL" sz="2000" dirty="0" smtClean="0">
                          <a:effectLst/>
                        </a:rPr>
                        <a:t>3 (1</a:t>
                      </a:r>
                      <a:r>
                        <a:rPr lang="nl-NL" sz="2000" baseline="30000" dirty="0" smtClean="0">
                          <a:effectLst/>
                        </a:rPr>
                        <a:t>e</a:t>
                      </a:r>
                      <a:r>
                        <a:rPr lang="nl-NL" sz="2000" dirty="0" smtClean="0">
                          <a:effectLst/>
                        </a:rPr>
                        <a:t>)</a:t>
                      </a:r>
                      <a:endParaRPr lang="nl-BE" sz="20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Februari 2016</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Juni 2016</a:t>
                      </a:r>
                      <a:endParaRPr lang="nl-BE" sz="2000">
                        <a:effectLst/>
                        <a:latin typeface="Times New Roman"/>
                        <a:ea typeface="Calibri"/>
                      </a:endParaRPr>
                    </a:p>
                  </a:txBody>
                  <a:tcPr marL="68580" marR="68580" marT="0" marB="0"/>
                </a:tc>
                <a:extLst>
                  <a:ext uri="{0D108BD9-81ED-4DB2-BD59-A6C34878D82A}">
                    <a16:rowId xmlns:a16="http://schemas.microsoft.com/office/drawing/2014/main" val="10002"/>
                  </a:ext>
                </a:extLst>
              </a:tr>
              <a:tr h="739524">
                <a:tc>
                  <a:txBody>
                    <a:bodyPr/>
                    <a:lstStyle/>
                    <a:p>
                      <a:pPr>
                        <a:spcAft>
                          <a:spcPts val="0"/>
                        </a:spcAft>
                      </a:pPr>
                      <a:r>
                        <a:rPr lang="nl-NL" sz="2000" dirty="0">
                          <a:effectLst/>
                        </a:rPr>
                        <a:t>Doel</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AVI M3 </a:t>
                      </a:r>
                      <a:endParaRPr lang="nl-BE" sz="2000">
                        <a:effectLst/>
                      </a:endParaRPr>
                    </a:p>
                    <a:p>
                      <a:pPr algn="ctr">
                        <a:spcAft>
                          <a:spcPts val="0"/>
                        </a:spcAft>
                      </a:pPr>
                      <a:r>
                        <a:rPr lang="nl-NL" sz="2000">
                          <a:effectLst/>
                        </a:rPr>
                        <a:t>(1)</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AVI E3 </a:t>
                      </a:r>
                      <a:endParaRPr lang="nl-BE" sz="2000">
                        <a:effectLst/>
                      </a:endParaRPr>
                    </a:p>
                    <a:p>
                      <a:pPr algn="ctr">
                        <a:spcAft>
                          <a:spcPts val="0"/>
                        </a:spcAft>
                      </a:pPr>
                      <a:r>
                        <a:rPr lang="nl-NL" sz="2000">
                          <a:effectLst/>
                        </a:rPr>
                        <a:t>(2)</a:t>
                      </a:r>
                      <a:endParaRPr lang="nl-BE" sz="2000">
                        <a:effectLst/>
                        <a:latin typeface="Times New Roman"/>
                        <a:ea typeface="Calibri"/>
                      </a:endParaRPr>
                    </a:p>
                  </a:txBody>
                  <a:tcPr marL="68580" marR="68580" marT="0" marB="0"/>
                </a:tc>
                <a:extLst>
                  <a:ext uri="{0D108BD9-81ED-4DB2-BD59-A6C34878D82A}">
                    <a16:rowId xmlns:a16="http://schemas.microsoft.com/office/drawing/2014/main" val="10003"/>
                  </a:ext>
                </a:extLst>
              </a:tr>
              <a:tr h="385838">
                <a:tc>
                  <a:txBody>
                    <a:bodyPr/>
                    <a:lstStyle/>
                    <a:p>
                      <a:pPr>
                        <a:spcAft>
                          <a:spcPts val="0"/>
                        </a:spcAft>
                      </a:pPr>
                      <a:r>
                        <a:rPr lang="nl-NL" sz="2000" dirty="0">
                          <a:effectLst/>
                        </a:rPr>
                        <a:t>Aantal </a:t>
                      </a:r>
                      <a:r>
                        <a:rPr lang="nl-NL" sz="2000" dirty="0" err="1">
                          <a:effectLst/>
                        </a:rPr>
                        <a:t>lln</a:t>
                      </a:r>
                      <a:endParaRPr lang="nl-BE" sz="2000" dirty="0">
                        <a:effectLst/>
                        <a:latin typeface="Times New Roman"/>
                        <a:ea typeface="Calibri"/>
                      </a:endParaRPr>
                    </a:p>
                  </a:txBody>
                  <a:tcPr marL="68580" marR="68580" marT="0" marB="0"/>
                </a:tc>
                <a:tc>
                  <a:txBody>
                    <a:bodyPr/>
                    <a:lstStyle/>
                    <a:p>
                      <a:pPr algn="ctr">
                        <a:spcAft>
                          <a:spcPts val="0"/>
                        </a:spcAft>
                      </a:pPr>
                      <a:r>
                        <a:rPr lang="nl-NL" sz="2000" dirty="0" smtClean="0">
                          <a:effectLst/>
                        </a:rPr>
                        <a:t>176</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smtClean="0">
                          <a:effectLst/>
                        </a:rPr>
                        <a:t>156</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771677">
                <a:tc>
                  <a:txBody>
                    <a:bodyPr/>
                    <a:lstStyle/>
                    <a:p>
                      <a:pPr>
                        <a:spcAft>
                          <a:spcPts val="0"/>
                        </a:spcAft>
                      </a:pPr>
                      <a:r>
                        <a:rPr lang="nl-NL" sz="2000" dirty="0">
                          <a:effectLst/>
                        </a:rPr>
                        <a:t>Gem. (</a:t>
                      </a:r>
                      <a:r>
                        <a:rPr lang="nl-NL" sz="2000" dirty="0" err="1">
                          <a:effectLst/>
                        </a:rPr>
                        <a:t>sd</a:t>
                      </a:r>
                      <a:r>
                        <a:rPr lang="nl-NL" sz="2000" dirty="0">
                          <a:effectLst/>
                        </a:rPr>
                        <a:t>) </a:t>
                      </a:r>
                      <a:endParaRPr lang="nl-BE" sz="2000" dirty="0">
                        <a:effectLst/>
                      </a:endParaRPr>
                    </a:p>
                    <a:p>
                      <a:pPr>
                        <a:spcAft>
                          <a:spcPts val="0"/>
                        </a:spcAft>
                      </a:pPr>
                      <a:r>
                        <a:rPr lang="nl-NL" sz="2000" dirty="0" smtClean="0">
                          <a:effectLst/>
                        </a:rPr>
                        <a:t>uw </a:t>
                      </a:r>
                      <a:r>
                        <a:rPr lang="nl-NL" sz="2000" dirty="0">
                          <a:effectLst/>
                        </a:rPr>
                        <a:t>school</a:t>
                      </a:r>
                      <a:endParaRPr lang="nl-BE" sz="2000" dirty="0">
                        <a:effectLst/>
                        <a:latin typeface="Times New Roman"/>
                        <a:ea typeface="Calibri"/>
                      </a:endParaRPr>
                    </a:p>
                  </a:txBody>
                  <a:tcPr marL="68580" marR="68580" marT="0" marB="0"/>
                </a:tc>
                <a:tc>
                  <a:txBody>
                    <a:bodyPr/>
                    <a:lstStyle/>
                    <a:p>
                      <a:pPr algn="ctr">
                        <a:spcAft>
                          <a:spcPts val="0"/>
                        </a:spcAft>
                      </a:pPr>
                      <a:r>
                        <a:rPr lang="nl-NL" sz="2000" dirty="0" smtClean="0">
                          <a:effectLst/>
                        </a:rPr>
                        <a:t>1.34 </a:t>
                      </a:r>
                    </a:p>
                    <a:p>
                      <a:pPr algn="ctr">
                        <a:spcAft>
                          <a:spcPts val="0"/>
                        </a:spcAft>
                      </a:pPr>
                      <a:r>
                        <a:rPr lang="nl-NL" sz="2000" dirty="0" smtClean="0">
                          <a:effectLst/>
                        </a:rPr>
                        <a:t>(1.35)</a:t>
                      </a:r>
                      <a:endParaRPr lang="nl-BE" sz="2000" dirty="0">
                        <a:effectLst/>
                        <a:latin typeface="Times New Roman"/>
                        <a:ea typeface="Calibri"/>
                      </a:endParaRPr>
                    </a:p>
                  </a:txBody>
                  <a:tcPr marL="68580" marR="68580" marT="0" marB="0"/>
                </a:tc>
                <a:tc>
                  <a:txBody>
                    <a:bodyPr/>
                    <a:lstStyle/>
                    <a:p>
                      <a:pPr marL="0" algn="ctr" defTabSz="914400" rtl="0" eaLnBrk="1" latinLnBrk="0" hangingPunct="1">
                        <a:lnSpc>
                          <a:spcPct val="107000"/>
                        </a:lnSpc>
                        <a:spcAft>
                          <a:spcPts val="0"/>
                        </a:spcAft>
                      </a:pPr>
                      <a:r>
                        <a:rPr lang="nl-BE" sz="2000" kern="1200" dirty="0" smtClean="0">
                          <a:effectLst/>
                        </a:rPr>
                        <a:t>2.31</a:t>
                      </a:r>
                    </a:p>
                    <a:p>
                      <a:pPr marL="0" algn="ctr" defTabSz="914400" rtl="0" eaLnBrk="1" latinLnBrk="0" hangingPunct="1">
                        <a:lnSpc>
                          <a:spcPct val="107000"/>
                        </a:lnSpc>
                        <a:spcAft>
                          <a:spcPts val="0"/>
                        </a:spcAft>
                      </a:pPr>
                      <a:r>
                        <a:rPr lang="nl-BE" sz="2000" kern="1200" dirty="0" smtClean="0">
                          <a:effectLst/>
                        </a:rPr>
                        <a:t>(1.48)</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385838">
                <a:tc>
                  <a:txBody>
                    <a:bodyPr/>
                    <a:lstStyle/>
                    <a:p>
                      <a:pPr>
                        <a:spcAft>
                          <a:spcPts val="0"/>
                        </a:spcAft>
                      </a:pPr>
                      <a:r>
                        <a:rPr lang="nl-NL" sz="2000" dirty="0">
                          <a:effectLst/>
                        </a:rPr>
                        <a:t>% doel behaald</a:t>
                      </a:r>
                      <a:endParaRPr lang="nl-BE" sz="2000" dirty="0">
                        <a:effectLst/>
                        <a:latin typeface="Times New Roman"/>
                        <a:ea typeface="Calibri"/>
                      </a:endParaRPr>
                    </a:p>
                  </a:txBody>
                  <a:tcPr marL="68580" marR="68580" marT="0" marB="0"/>
                </a:tc>
                <a:tc>
                  <a:txBody>
                    <a:bodyPr/>
                    <a:lstStyle/>
                    <a:p>
                      <a:pPr algn="ctr">
                        <a:spcAft>
                          <a:spcPts val="0"/>
                        </a:spcAft>
                      </a:pPr>
                      <a:r>
                        <a:rPr lang="nl-NL" sz="2000" dirty="0" smtClean="0">
                          <a:effectLst/>
                        </a:rPr>
                        <a:t>72.7%</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smtClean="0">
                          <a:effectLst/>
                        </a:rPr>
                        <a:t>69.2%</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bl>
          </a:graphicData>
        </a:graphic>
      </p:graphicFrame>
      <p:sp>
        <p:nvSpPr>
          <p:cNvPr id="5" name="Ovaal 4"/>
          <p:cNvSpPr/>
          <p:nvPr/>
        </p:nvSpPr>
        <p:spPr>
          <a:xfrm>
            <a:off x="6372200" y="148478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
        <p:nvSpPr>
          <p:cNvPr id="6" name="Afgeronde rechthoek 5"/>
          <p:cNvSpPr/>
          <p:nvPr/>
        </p:nvSpPr>
        <p:spPr>
          <a:xfrm>
            <a:off x="2726632" y="4653136"/>
            <a:ext cx="1008112" cy="648072"/>
          </a:xfrm>
          <a:prstGeom prst="round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5220072" y="4653136"/>
            <a:ext cx="1008112" cy="648072"/>
          </a:xfrm>
          <a:prstGeom prst="round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2726632" y="3873180"/>
            <a:ext cx="1008112" cy="648072"/>
          </a:xfrm>
          <a:prstGeom prst="roundRect">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5220072" y="3873180"/>
            <a:ext cx="1008112" cy="648072"/>
          </a:xfrm>
          <a:prstGeom prst="roundRect">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255470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Opbrengstgericht werken </a:t>
            </a:r>
            <a:br>
              <a:rPr lang="nl-BE" dirty="0" smtClean="0"/>
            </a:br>
            <a:r>
              <a:rPr lang="nl-BE" dirty="0" smtClean="0"/>
              <a:t>– </a:t>
            </a:r>
            <a:r>
              <a:rPr lang="nl-BE" b="0" i="1" dirty="0"/>
              <a:t>Resultaten GO! BS </a:t>
            </a:r>
            <a:r>
              <a:rPr lang="nl-BE" b="0" i="1" dirty="0" smtClean="0"/>
              <a:t>Europaschool </a:t>
            </a:r>
            <a:r>
              <a:rPr lang="nl-BE" b="0" i="1" dirty="0"/>
              <a:t>Bredene</a:t>
            </a:r>
            <a:endParaRPr lang="nl-NL" b="0" i="1" dirty="0"/>
          </a:p>
        </p:txBody>
      </p:sp>
      <p:graphicFrame>
        <p:nvGraphicFramePr>
          <p:cNvPr id="5" name="Tijdelijke aanduiding voor inhoud 3"/>
          <p:cNvGraphicFramePr>
            <a:graphicFrameLocks/>
          </p:cNvGraphicFramePr>
          <p:nvPr>
            <p:extLst>
              <p:ext uri="{D42A27DB-BD31-4B8C-83A1-F6EECF244321}">
                <p14:modId xmlns:p14="http://schemas.microsoft.com/office/powerpoint/2010/main" val="433327761"/>
              </p:ext>
            </p:extLst>
          </p:nvPr>
        </p:nvGraphicFramePr>
        <p:xfrm>
          <a:off x="431470" y="1788108"/>
          <a:ext cx="6606548" cy="3646068"/>
        </p:xfrm>
        <a:graphic>
          <a:graphicData uri="http://schemas.openxmlformats.org/drawingml/2006/table">
            <a:tbl>
              <a:tblPr firstRow="1" firstCol="1" bandRow="1">
                <a:tableStyleId>{5C22544A-7EE6-4342-B048-85BDC9FD1C3A}</a:tableStyleId>
              </a:tblPr>
              <a:tblGrid>
                <a:gridCol w="1465988">
                  <a:extLst>
                    <a:ext uri="{9D8B030D-6E8A-4147-A177-3AD203B41FA5}">
                      <a16:colId xmlns:a16="http://schemas.microsoft.com/office/drawing/2014/main" val="20000"/>
                    </a:ext>
                  </a:extLst>
                </a:gridCol>
                <a:gridCol w="2547874">
                  <a:extLst>
                    <a:ext uri="{9D8B030D-6E8A-4147-A177-3AD203B41FA5}">
                      <a16:colId xmlns:a16="http://schemas.microsoft.com/office/drawing/2014/main" val="20001"/>
                    </a:ext>
                  </a:extLst>
                </a:gridCol>
                <a:gridCol w="2592686">
                  <a:extLst>
                    <a:ext uri="{9D8B030D-6E8A-4147-A177-3AD203B41FA5}">
                      <a16:colId xmlns:a16="http://schemas.microsoft.com/office/drawing/2014/main" val="20002"/>
                    </a:ext>
                  </a:extLst>
                </a:gridCol>
              </a:tblGrid>
              <a:tr h="367753">
                <a:tc gridSpan="3">
                  <a:txBody>
                    <a:bodyPr/>
                    <a:lstStyle/>
                    <a:p>
                      <a:pPr algn="just">
                        <a:lnSpc>
                          <a:spcPct val="110000"/>
                        </a:lnSpc>
                        <a:spcAft>
                          <a:spcPts val="0"/>
                        </a:spcAft>
                      </a:pPr>
                      <a:r>
                        <a:rPr lang="nl-NL" sz="1800" dirty="0" smtClean="0">
                          <a:effectLst/>
                        </a:rPr>
                        <a:t>Resultaten </a:t>
                      </a:r>
                      <a:r>
                        <a:rPr lang="nl-NL" sz="1800" dirty="0">
                          <a:effectLst/>
                        </a:rPr>
                        <a:t>op de AVI toets bij aanvankelijk lezen </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gridSpan="2">
                  <a:txBody>
                    <a:bodyPr/>
                    <a:lstStyle/>
                    <a:p>
                      <a:pPr algn="ctr">
                        <a:spcAft>
                          <a:spcPts val="0"/>
                        </a:spcAft>
                      </a:pPr>
                      <a:r>
                        <a:rPr lang="nl-NL" sz="2000" b="1" dirty="0">
                          <a:effectLst/>
                        </a:rPr>
                        <a:t>Groep 3</a:t>
                      </a:r>
                      <a:endParaRPr lang="nl-BE" sz="20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Februari 2016</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Juni 2016</a:t>
                      </a:r>
                      <a:endParaRPr lang="nl-BE" sz="2000">
                        <a:effectLst/>
                        <a:latin typeface="Times New Roman"/>
                        <a:ea typeface="Calibri"/>
                      </a:endParaRPr>
                    </a:p>
                  </a:txBody>
                  <a:tcPr marL="68580" marR="68580" marT="0" marB="0"/>
                </a:tc>
                <a:extLst>
                  <a:ext uri="{0D108BD9-81ED-4DB2-BD59-A6C34878D82A}">
                    <a16:rowId xmlns:a16="http://schemas.microsoft.com/office/drawing/2014/main" val="10002"/>
                  </a:ext>
                </a:extLst>
              </a:tr>
              <a:tr h="739524">
                <a:tc>
                  <a:txBody>
                    <a:bodyPr/>
                    <a:lstStyle/>
                    <a:p>
                      <a:pPr>
                        <a:spcAft>
                          <a:spcPts val="0"/>
                        </a:spcAft>
                      </a:pPr>
                      <a:r>
                        <a:rPr lang="nl-NL" sz="2000" dirty="0">
                          <a:effectLst/>
                        </a:rPr>
                        <a:t>Doel</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AVI M3 </a:t>
                      </a:r>
                      <a:endParaRPr lang="nl-BE" sz="2000">
                        <a:effectLst/>
                      </a:endParaRPr>
                    </a:p>
                    <a:p>
                      <a:pPr algn="ctr">
                        <a:spcAft>
                          <a:spcPts val="0"/>
                        </a:spcAft>
                      </a:pPr>
                      <a:r>
                        <a:rPr lang="nl-NL" sz="2000">
                          <a:effectLst/>
                        </a:rPr>
                        <a:t>(1)</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AVI E3 </a:t>
                      </a:r>
                      <a:endParaRPr lang="nl-BE" sz="2000">
                        <a:effectLst/>
                      </a:endParaRPr>
                    </a:p>
                    <a:p>
                      <a:pPr algn="ctr">
                        <a:spcAft>
                          <a:spcPts val="0"/>
                        </a:spcAft>
                      </a:pPr>
                      <a:r>
                        <a:rPr lang="nl-NL" sz="2000">
                          <a:effectLst/>
                        </a:rPr>
                        <a:t>(2)</a:t>
                      </a:r>
                      <a:endParaRPr lang="nl-BE" sz="2000">
                        <a:effectLst/>
                        <a:latin typeface="Times New Roman"/>
                        <a:ea typeface="Calibri"/>
                      </a:endParaRPr>
                    </a:p>
                  </a:txBody>
                  <a:tcPr marL="68580" marR="68580" marT="0" marB="0"/>
                </a:tc>
                <a:extLst>
                  <a:ext uri="{0D108BD9-81ED-4DB2-BD59-A6C34878D82A}">
                    <a16:rowId xmlns:a16="http://schemas.microsoft.com/office/drawing/2014/main" val="10003"/>
                  </a:ext>
                </a:extLst>
              </a:tr>
              <a:tr h="385838">
                <a:tc>
                  <a:txBody>
                    <a:bodyPr/>
                    <a:lstStyle/>
                    <a:p>
                      <a:pPr>
                        <a:spcAft>
                          <a:spcPts val="0"/>
                        </a:spcAft>
                      </a:pPr>
                      <a:r>
                        <a:rPr lang="nl-NL" sz="2000" dirty="0">
                          <a:effectLst/>
                        </a:rPr>
                        <a:t>Aantal </a:t>
                      </a:r>
                      <a:r>
                        <a:rPr lang="nl-NL" sz="2000" dirty="0" err="1">
                          <a:effectLst/>
                        </a:rPr>
                        <a:t>lln</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effectLst/>
                        </a:rPr>
                        <a:t>16</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a:solidFill>
                            <a:schemeClr val="dk1"/>
                          </a:solidFill>
                          <a:effectLst/>
                          <a:latin typeface="+mn-lt"/>
                          <a:ea typeface="+mn-ea"/>
                          <a:cs typeface="+mn-cs"/>
                        </a:rPr>
                        <a:t>28</a:t>
                      </a:r>
                    </a:p>
                  </a:txBody>
                  <a:tcPr marL="68580" marR="68580" marT="0" marB="0"/>
                </a:tc>
                <a:extLst>
                  <a:ext uri="{0D108BD9-81ED-4DB2-BD59-A6C34878D82A}">
                    <a16:rowId xmlns:a16="http://schemas.microsoft.com/office/drawing/2014/main" val="10004"/>
                  </a:ext>
                </a:extLst>
              </a:tr>
              <a:tr h="771677">
                <a:tc>
                  <a:txBody>
                    <a:bodyPr/>
                    <a:lstStyle/>
                    <a:p>
                      <a:pPr>
                        <a:spcAft>
                          <a:spcPts val="0"/>
                        </a:spcAft>
                      </a:pPr>
                      <a:r>
                        <a:rPr lang="nl-NL" sz="2000" dirty="0">
                          <a:effectLst/>
                        </a:rPr>
                        <a:t>Gem. (</a:t>
                      </a:r>
                      <a:r>
                        <a:rPr lang="nl-NL" sz="2000" dirty="0" err="1">
                          <a:effectLst/>
                        </a:rPr>
                        <a:t>sd</a:t>
                      </a:r>
                      <a:r>
                        <a:rPr lang="nl-NL" sz="2000" dirty="0">
                          <a:effectLst/>
                        </a:rPr>
                        <a:t>) </a:t>
                      </a:r>
                      <a:endParaRPr lang="nl-BE" sz="2000" dirty="0">
                        <a:effectLst/>
                      </a:endParaRPr>
                    </a:p>
                    <a:p>
                      <a:pPr>
                        <a:spcAft>
                          <a:spcPts val="0"/>
                        </a:spcAft>
                      </a:pPr>
                      <a:r>
                        <a:rPr lang="nl-NL" sz="2000" dirty="0" smtClean="0">
                          <a:effectLst/>
                        </a:rPr>
                        <a:t>uw </a:t>
                      </a:r>
                      <a:r>
                        <a:rPr lang="nl-NL" sz="2000" dirty="0">
                          <a:effectLst/>
                        </a:rPr>
                        <a:t>school</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effectLst/>
                        </a:rPr>
                        <a:t>1.44 </a:t>
                      </a:r>
                      <a:endParaRPr lang="nl-NL" sz="2000" dirty="0" smtClean="0">
                        <a:effectLst/>
                      </a:endParaRPr>
                    </a:p>
                    <a:p>
                      <a:pPr algn="ctr">
                        <a:spcAft>
                          <a:spcPts val="0"/>
                        </a:spcAft>
                      </a:pPr>
                      <a:r>
                        <a:rPr lang="nl-NL" sz="2000" dirty="0" smtClean="0">
                          <a:effectLst/>
                        </a:rPr>
                        <a:t>(.</a:t>
                      </a:r>
                      <a:r>
                        <a:rPr lang="nl-NL" sz="2000" dirty="0">
                          <a:effectLst/>
                        </a:rPr>
                        <a:t>81)</a:t>
                      </a:r>
                      <a:endParaRPr lang="nl-BE" sz="2000" dirty="0">
                        <a:effectLst/>
                        <a:latin typeface="Times New Roman"/>
                        <a:ea typeface="Calibri"/>
                      </a:endParaRPr>
                    </a:p>
                  </a:txBody>
                  <a:tcPr marL="68580" marR="68580" marT="0" marB="0"/>
                </a:tc>
                <a:tc>
                  <a:txBody>
                    <a:bodyPr/>
                    <a:lstStyle/>
                    <a:p>
                      <a:pPr marL="0" algn="ctr" defTabSz="914400" rtl="0" eaLnBrk="1" latinLnBrk="0" hangingPunct="1">
                        <a:lnSpc>
                          <a:spcPct val="107000"/>
                        </a:lnSpc>
                        <a:spcAft>
                          <a:spcPts val="0"/>
                        </a:spcAft>
                      </a:pPr>
                      <a:r>
                        <a:rPr lang="nl-BE" sz="2000" kern="1200" dirty="0">
                          <a:solidFill>
                            <a:schemeClr val="dk1"/>
                          </a:solidFill>
                          <a:effectLst/>
                          <a:latin typeface="+mn-lt"/>
                          <a:ea typeface="+mn-ea"/>
                          <a:cs typeface="+mn-cs"/>
                        </a:rPr>
                        <a:t>1.68 </a:t>
                      </a:r>
                      <a:endParaRPr lang="nl-BE" sz="2000" kern="1200" dirty="0" smtClean="0">
                        <a:solidFill>
                          <a:schemeClr val="dk1"/>
                        </a:solidFill>
                        <a:effectLst/>
                        <a:latin typeface="+mn-lt"/>
                        <a:ea typeface="+mn-ea"/>
                        <a:cs typeface="+mn-cs"/>
                      </a:endParaRPr>
                    </a:p>
                    <a:p>
                      <a:pPr marL="0" algn="ctr" defTabSz="914400" rtl="0" eaLnBrk="1" latinLnBrk="0" hangingPunct="1">
                        <a:lnSpc>
                          <a:spcPct val="107000"/>
                        </a:lnSpc>
                        <a:spcAft>
                          <a:spcPts val="0"/>
                        </a:spcAft>
                      </a:pPr>
                      <a:r>
                        <a:rPr lang="nl-BE" sz="2000" kern="1200" dirty="0" smtClean="0">
                          <a:solidFill>
                            <a:schemeClr val="dk1"/>
                          </a:solidFill>
                          <a:effectLst/>
                          <a:latin typeface="+mn-lt"/>
                          <a:ea typeface="+mn-ea"/>
                          <a:cs typeface="+mn-cs"/>
                        </a:rPr>
                        <a:t>(1.66</a:t>
                      </a:r>
                      <a:r>
                        <a:rPr lang="nl-BE" sz="2000" kern="1200" dirty="0">
                          <a:solidFill>
                            <a:schemeClr val="dk1"/>
                          </a:solidFill>
                          <a:effectLst/>
                          <a:latin typeface="+mn-lt"/>
                          <a:ea typeface="+mn-ea"/>
                          <a:cs typeface="+mn-cs"/>
                        </a:rPr>
                        <a:t>)</a:t>
                      </a:r>
                    </a:p>
                  </a:txBody>
                  <a:tcPr marL="68580" marR="68580" marT="0" marB="0"/>
                </a:tc>
                <a:extLst>
                  <a:ext uri="{0D108BD9-81ED-4DB2-BD59-A6C34878D82A}">
                    <a16:rowId xmlns:a16="http://schemas.microsoft.com/office/drawing/2014/main" val="10005"/>
                  </a:ext>
                </a:extLst>
              </a:tr>
              <a:tr h="385838">
                <a:tc>
                  <a:txBody>
                    <a:bodyPr/>
                    <a:lstStyle/>
                    <a:p>
                      <a:pPr>
                        <a:spcAft>
                          <a:spcPts val="0"/>
                        </a:spcAft>
                      </a:pPr>
                      <a:r>
                        <a:rPr lang="nl-NL" sz="2000" dirty="0">
                          <a:effectLst/>
                        </a:rPr>
                        <a:t>% doel behaald</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effectLst/>
                        </a:rPr>
                        <a:t>100.0%</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a:solidFill>
                            <a:schemeClr val="dk1"/>
                          </a:solidFill>
                          <a:effectLst/>
                          <a:latin typeface="+mn-lt"/>
                          <a:ea typeface="+mn-ea"/>
                          <a:cs typeface="+mn-cs"/>
                        </a:rPr>
                        <a:t>50%</a:t>
                      </a:r>
                    </a:p>
                  </a:txBody>
                  <a:tcPr marL="68580" marR="68580" marT="0" marB="0"/>
                </a:tc>
                <a:extLst>
                  <a:ext uri="{0D108BD9-81ED-4DB2-BD59-A6C34878D82A}">
                    <a16:rowId xmlns:a16="http://schemas.microsoft.com/office/drawing/2014/main" val="10006"/>
                  </a:ext>
                </a:extLst>
              </a:tr>
            </a:tbl>
          </a:graphicData>
        </a:graphic>
      </p:graphicFrame>
      <p:sp>
        <p:nvSpPr>
          <p:cNvPr id="6" name="Afgeronde rechthoek 5"/>
          <p:cNvSpPr/>
          <p:nvPr/>
        </p:nvSpPr>
        <p:spPr>
          <a:xfrm>
            <a:off x="2726632" y="4767895"/>
            <a:ext cx="1008112" cy="576064"/>
          </a:xfrm>
          <a:prstGeom prst="roundRect">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5220072" y="4797152"/>
            <a:ext cx="1008112" cy="576064"/>
          </a:xfrm>
          <a:prstGeom prst="round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p:cNvSpPr/>
          <p:nvPr/>
        </p:nvSpPr>
        <p:spPr>
          <a:xfrm>
            <a:off x="6372200" y="148478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
        <p:nvSpPr>
          <p:cNvPr id="10" name="Afgeronde rechthoek 9"/>
          <p:cNvSpPr/>
          <p:nvPr/>
        </p:nvSpPr>
        <p:spPr>
          <a:xfrm>
            <a:off x="5220072" y="4005064"/>
            <a:ext cx="1008112" cy="678361"/>
          </a:xfrm>
          <a:prstGeom prst="round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2726632" y="4005064"/>
            <a:ext cx="1008112" cy="672614"/>
          </a:xfrm>
          <a:prstGeom prst="roundRect">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801027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Opbrengstgericht werken </a:t>
            </a:r>
            <a:br>
              <a:rPr lang="nl-BE" dirty="0" smtClean="0"/>
            </a:br>
            <a:r>
              <a:rPr lang="nl-BE" dirty="0" smtClean="0"/>
              <a:t>– </a:t>
            </a:r>
            <a:r>
              <a:rPr lang="nl-BE" b="0" i="1" dirty="0"/>
              <a:t>Resultaten GO! BS </a:t>
            </a:r>
            <a:r>
              <a:rPr lang="nl-BE" b="0" i="1" dirty="0" smtClean="0"/>
              <a:t>Europaschool </a:t>
            </a:r>
            <a:r>
              <a:rPr lang="nl-BE" b="0" i="1" dirty="0"/>
              <a:t>Bredene</a:t>
            </a:r>
            <a:endParaRPr lang="nl-NL" b="0" i="1" dirty="0"/>
          </a:p>
        </p:txBody>
      </p:sp>
      <p:graphicFrame>
        <p:nvGraphicFramePr>
          <p:cNvPr id="5" name="Tijdelijke aanduiding voor inhoud 3"/>
          <p:cNvGraphicFramePr>
            <a:graphicFrameLocks/>
          </p:cNvGraphicFramePr>
          <p:nvPr>
            <p:extLst>
              <p:ext uri="{D42A27DB-BD31-4B8C-83A1-F6EECF244321}">
                <p14:modId xmlns:p14="http://schemas.microsoft.com/office/powerpoint/2010/main" val="3511065020"/>
              </p:ext>
            </p:extLst>
          </p:nvPr>
        </p:nvGraphicFramePr>
        <p:xfrm>
          <a:off x="431470" y="1788108"/>
          <a:ext cx="6606548" cy="3646068"/>
        </p:xfrm>
        <a:graphic>
          <a:graphicData uri="http://schemas.openxmlformats.org/drawingml/2006/table">
            <a:tbl>
              <a:tblPr firstRow="1" firstCol="1" bandRow="1">
                <a:tableStyleId>{5C22544A-7EE6-4342-B048-85BDC9FD1C3A}</a:tableStyleId>
              </a:tblPr>
              <a:tblGrid>
                <a:gridCol w="1465988">
                  <a:extLst>
                    <a:ext uri="{9D8B030D-6E8A-4147-A177-3AD203B41FA5}">
                      <a16:colId xmlns:a16="http://schemas.microsoft.com/office/drawing/2014/main" val="20000"/>
                    </a:ext>
                  </a:extLst>
                </a:gridCol>
                <a:gridCol w="2547874">
                  <a:extLst>
                    <a:ext uri="{9D8B030D-6E8A-4147-A177-3AD203B41FA5}">
                      <a16:colId xmlns:a16="http://schemas.microsoft.com/office/drawing/2014/main" val="20001"/>
                    </a:ext>
                  </a:extLst>
                </a:gridCol>
                <a:gridCol w="2592686">
                  <a:extLst>
                    <a:ext uri="{9D8B030D-6E8A-4147-A177-3AD203B41FA5}">
                      <a16:colId xmlns:a16="http://schemas.microsoft.com/office/drawing/2014/main" val="20002"/>
                    </a:ext>
                  </a:extLst>
                </a:gridCol>
              </a:tblGrid>
              <a:tr h="367753">
                <a:tc gridSpan="3">
                  <a:txBody>
                    <a:bodyPr/>
                    <a:lstStyle/>
                    <a:p>
                      <a:pPr algn="just">
                        <a:lnSpc>
                          <a:spcPct val="110000"/>
                        </a:lnSpc>
                        <a:spcAft>
                          <a:spcPts val="0"/>
                        </a:spcAft>
                      </a:pPr>
                      <a:r>
                        <a:rPr lang="nl-NL" sz="1800" dirty="0" smtClean="0">
                          <a:effectLst/>
                        </a:rPr>
                        <a:t>Resultaten </a:t>
                      </a:r>
                      <a:r>
                        <a:rPr lang="nl-NL" sz="1800" dirty="0">
                          <a:effectLst/>
                        </a:rPr>
                        <a:t>op de AVI toets bij aanvankelijk lezen </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gridSpan="2">
                  <a:txBody>
                    <a:bodyPr/>
                    <a:lstStyle/>
                    <a:p>
                      <a:pPr algn="ctr">
                        <a:spcAft>
                          <a:spcPts val="0"/>
                        </a:spcAft>
                      </a:pPr>
                      <a:r>
                        <a:rPr lang="nl-NL" sz="2000" b="1" dirty="0">
                          <a:effectLst/>
                        </a:rPr>
                        <a:t>Groep 3</a:t>
                      </a:r>
                      <a:endParaRPr lang="nl-BE" sz="20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85838">
                <a:tc>
                  <a:txBody>
                    <a:bodyPr/>
                    <a:lstStyle/>
                    <a:p>
                      <a:pPr>
                        <a:spcAft>
                          <a:spcPts val="0"/>
                        </a:spcAft>
                      </a:pPr>
                      <a:r>
                        <a:rPr lang="nl-NL" sz="2000" dirty="0">
                          <a:effectLst/>
                        </a:rPr>
                        <a:t> </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Februari 2016</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Juni 2016</a:t>
                      </a:r>
                      <a:endParaRPr lang="nl-BE" sz="2000">
                        <a:effectLst/>
                        <a:latin typeface="Times New Roman"/>
                        <a:ea typeface="Calibri"/>
                      </a:endParaRPr>
                    </a:p>
                  </a:txBody>
                  <a:tcPr marL="68580" marR="68580" marT="0" marB="0"/>
                </a:tc>
                <a:extLst>
                  <a:ext uri="{0D108BD9-81ED-4DB2-BD59-A6C34878D82A}">
                    <a16:rowId xmlns:a16="http://schemas.microsoft.com/office/drawing/2014/main" val="10002"/>
                  </a:ext>
                </a:extLst>
              </a:tr>
              <a:tr h="739524">
                <a:tc>
                  <a:txBody>
                    <a:bodyPr/>
                    <a:lstStyle/>
                    <a:p>
                      <a:pPr>
                        <a:spcAft>
                          <a:spcPts val="0"/>
                        </a:spcAft>
                      </a:pPr>
                      <a:r>
                        <a:rPr lang="nl-NL" sz="2000" dirty="0">
                          <a:effectLst/>
                        </a:rPr>
                        <a:t>Doel</a:t>
                      </a:r>
                      <a:endParaRPr lang="nl-BE" sz="2000" dirty="0">
                        <a:effectLst/>
                        <a:latin typeface="Times New Roman"/>
                        <a:ea typeface="Calibri"/>
                      </a:endParaRPr>
                    </a:p>
                  </a:txBody>
                  <a:tcPr marL="68580" marR="68580" marT="0" marB="0"/>
                </a:tc>
                <a:tc>
                  <a:txBody>
                    <a:bodyPr/>
                    <a:lstStyle/>
                    <a:p>
                      <a:pPr algn="ctr">
                        <a:spcAft>
                          <a:spcPts val="0"/>
                        </a:spcAft>
                      </a:pPr>
                      <a:r>
                        <a:rPr lang="nl-NL" sz="2000">
                          <a:effectLst/>
                        </a:rPr>
                        <a:t>AVI M3 </a:t>
                      </a:r>
                      <a:endParaRPr lang="nl-BE" sz="2000">
                        <a:effectLst/>
                      </a:endParaRPr>
                    </a:p>
                    <a:p>
                      <a:pPr algn="ctr">
                        <a:spcAft>
                          <a:spcPts val="0"/>
                        </a:spcAft>
                      </a:pPr>
                      <a:r>
                        <a:rPr lang="nl-NL" sz="2000">
                          <a:effectLst/>
                        </a:rPr>
                        <a:t>(1)</a:t>
                      </a:r>
                      <a:endParaRPr lang="nl-BE" sz="2000">
                        <a:effectLst/>
                        <a:latin typeface="Times New Roman"/>
                        <a:ea typeface="Calibri"/>
                      </a:endParaRPr>
                    </a:p>
                  </a:txBody>
                  <a:tcPr marL="68580" marR="68580" marT="0" marB="0"/>
                </a:tc>
                <a:tc>
                  <a:txBody>
                    <a:bodyPr/>
                    <a:lstStyle/>
                    <a:p>
                      <a:pPr algn="ctr">
                        <a:spcAft>
                          <a:spcPts val="0"/>
                        </a:spcAft>
                      </a:pPr>
                      <a:r>
                        <a:rPr lang="nl-NL" sz="2000">
                          <a:effectLst/>
                        </a:rPr>
                        <a:t>AVI E3 </a:t>
                      </a:r>
                      <a:endParaRPr lang="nl-BE" sz="2000">
                        <a:effectLst/>
                      </a:endParaRPr>
                    </a:p>
                    <a:p>
                      <a:pPr algn="ctr">
                        <a:spcAft>
                          <a:spcPts val="0"/>
                        </a:spcAft>
                      </a:pPr>
                      <a:r>
                        <a:rPr lang="nl-NL" sz="2000">
                          <a:effectLst/>
                        </a:rPr>
                        <a:t>(2)</a:t>
                      </a:r>
                      <a:endParaRPr lang="nl-BE" sz="2000">
                        <a:effectLst/>
                        <a:latin typeface="Times New Roman"/>
                        <a:ea typeface="Calibri"/>
                      </a:endParaRPr>
                    </a:p>
                  </a:txBody>
                  <a:tcPr marL="68580" marR="68580" marT="0" marB="0"/>
                </a:tc>
                <a:extLst>
                  <a:ext uri="{0D108BD9-81ED-4DB2-BD59-A6C34878D82A}">
                    <a16:rowId xmlns:a16="http://schemas.microsoft.com/office/drawing/2014/main" val="10003"/>
                  </a:ext>
                </a:extLst>
              </a:tr>
              <a:tr h="385838">
                <a:tc>
                  <a:txBody>
                    <a:bodyPr/>
                    <a:lstStyle/>
                    <a:p>
                      <a:pPr>
                        <a:spcAft>
                          <a:spcPts val="0"/>
                        </a:spcAft>
                      </a:pPr>
                      <a:r>
                        <a:rPr lang="nl-NL" sz="2000" dirty="0">
                          <a:effectLst/>
                        </a:rPr>
                        <a:t>Aantal </a:t>
                      </a:r>
                      <a:r>
                        <a:rPr lang="nl-NL" sz="2000" dirty="0" err="1">
                          <a:effectLst/>
                        </a:rPr>
                        <a:t>lln</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effectLst/>
                        </a:rPr>
                        <a:t>16</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a:solidFill>
                            <a:schemeClr val="dk1"/>
                          </a:solidFill>
                          <a:effectLst/>
                          <a:latin typeface="+mn-lt"/>
                          <a:ea typeface="+mn-ea"/>
                          <a:cs typeface="+mn-cs"/>
                        </a:rPr>
                        <a:t>28</a:t>
                      </a:r>
                    </a:p>
                  </a:txBody>
                  <a:tcPr marL="68580" marR="68580" marT="0" marB="0"/>
                </a:tc>
                <a:extLst>
                  <a:ext uri="{0D108BD9-81ED-4DB2-BD59-A6C34878D82A}">
                    <a16:rowId xmlns:a16="http://schemas.microsoft.com/office/drawing/2014/main" val="10004"/>
                  </a:ext>
                </a:extLst>
              </a:tr>
              <a:tr h="771677">
                <a:tc>
                  <a:txBody>
                    <a:bodyPr/>
                    <a:lstStyle/>
                    <a:p>
                      <a:pPr>
                        <a:spcAft>
                          <a:spcPts val="0"/>
                        </a:spcAft>
                      </a:pPr>
                      <a:r>
                        <a:rPr lang="nl-NL" sz="2000" dirty="0">
                          <a:effectLst/>
                        </a:rPr>
                        <a:t>Gem. (</a:t>
                      </a:r>
                      <a:r>
                        <a:rPr lang="nl-NL" sz="2000" dirty="0" err="1">
                          <a:effectLst/>
                        </a:rPr>
                        <a:t>sd</a:t>
                      </a:r>
                      <a:r>
                        <a:rPr lang="nl-NL" sz="2000" dirty="0">
                          <a:effectLst/>
                        </a:rPr>
                        <a:t>) </a:t>
                      </a:r>
                      <a:endParaRPr lang="nl-BE" sz="2000" dirty="0">
                        <a:effectLst/>
                      </a:endParaRPr>
                    </a:p>
                    <a:p>
                      <a:pPr>
                        <a:spcAft>
                          <a:spcPts val="0"/>
                        </a:spcAft>
                      </a:pPr>
                      <a:r>
                        <a:rPr lang="nl-NL" sz="2000" dirty="0" smtClean="0">
                          <a:effectLst/>
                        </a:rPr>
                        <a:t>uw </a:t>
                      </a:r>
                      <a:r>
                        <a:rPr lang="nl-NL" sz="2000" dirty="0">
                          <a:effectLst/>
                        </a:rPr>
                        <a:t>school</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solidFill>
                            <a:srgbClr val="00B050"/>
                          </a:solidFill>
                          <a:effectLst/>
                        </a:rPr>
                        <a:t>1.44 </a:t>
                      </a:r>
                      <a:endParaRPr lang="nl-NL" sz="2000" dirty="0" smtClean="0">
                        <a:solidFill>
                          <a:srgbClr val="00B050"/>
                        </a:solidFill>
                        <a:effectLst/>
                      </a:endParaRPr>
                    </a:p>
                    <a:p>
                      <a:pPr algn="ctr">
                        <a:spcAft>
                          <a:spcPts val="0"/>
                        </a:spcAft>
                      </a:pPr>
                      <a:r>
                        <a:rPr lang="nl-NL" sz="2000" dirty="0" smtClean="0">
                          <a:effectLst/>
                        </a:rPr>
                        <a:t>(.</a:t>
                      </a:r>
                      <a:r>
                        <a:rPr lang="nl-NL" sz="2000" dirty="0">
                          <a:effectLst/>
                        </a:rPr>
                        <a:t>81)</a:t>
                      </a:r>
                      <a:endParaRPr lang="nl-BE" sz="2000" dirty="0">
                        <a:effectLst/>
                        <a:latin typeface="Times New Roman"/>
                        <a:ea typeface="Calibri"/>
                      </a:endParaRPr>
                    </a:p>
                  </a:txBody>
                  <a:tcPr marL="68580" marR="68580" marT="0" marB="0"/>
                </a:tc>
                <a:tc>
                  <a:txBody>
                    <a:bodyPr/>
                    <a:lstStyle/>
                    <a:p>
                      <a:pPr marL="0" algn="ctr" defTabSz="914400" rtl="0" eaLnBrk="1" latinLnBrk="0" hangingPunct="1">
                        <a:lnSpc>
                          <a:spcPct val="107000"/>
                        </a:lnSpc>
                        <a:spcAft>
                          <a:spcPts val="0"/>
                        </a:spcAft>
                      </a:pPr>
                      <a:r>
                        <a:rPr lang="nl-BE" sz="2000" kern="1200" dirty="0">
                          <a:solidFill>
                            <a:srgbClr val="FF0000"/>
                          </a:solidFill>
                          <a:effectLst/>
                          <a:latin typeface="+mn-lt"/>
                          <a:ea typeface="+mn-ea"/>
                          <a:cs typeface="+mn-cs"/>
                        </a:rPr>
                        <a:t>1.68 </a:t>
                      </a:r>
                      <a:endParaRPr lang="nl-BE" sz="2000" kern="1200" dirty="0" smtClean="0">
                        <a:solidFill>
                          <a:srgbClr val="FF0000"/>
                        </a:solidFill>
                        <a:effectLst/>
                        <a:latin typeface="+mn-lt"/>
                        <a:ea typeface="+mn-ea"/>
                        <a:cs typeface="+mn-cs"/>
                      </a:endParaRPr>
                    </a:p>
                    <a:p>
                      <a:pPr marL="0" algn="ctr" defTabSz="914400" rtl="0" eaLnBrk="1" latinLnBrk="0" hangingPunct="1">
                        <a:lnSpc>
                          <a:spcPct val="107000"/>
                        </a:lnSpc>
                        <a:spcAft>
                          <a:spcPts val="0"/>
                        </a:spcAft>
                      </a:pPr>
                      <a:r>
                        <a:rPr lang="nl-BE" sz="2000" kern="1200" dirty="0" smtClean="0">
                          <a:solidFill>
                            <a:schemeClr val="dk1"/>
                          </a:solidFill>
                          <a:effectLst/>
                          <a:latin typeface="+mn-lt"/>
                          <a:ea typeface="+mn-ea"/>
                          <a:cs typeface="+mn-cs"/>
                        </a:rPr>
                        <a:t>(1.66</a:t>
                      </a:r>
                      <a:r>
                        <a:rPr lang="nl-BE" sz="2000" kern="1200" dirty="0">
                          <a:solidFill>
                            <a:schemeClr val="dk1"/>
                          </a:solidFill>
                          <a:effectLst/>
                          <a:latin typeface="+mn-lt"/>
                          <a:ea typeface="+mn-ea"/>
                          <a:cs typeface="+mn-cs"/>
                        </a:rPr>
                        <a:t>)</a:t>
                      </a:r>
                    </a:p>
                  </a:txBody>
                  <a:tcPr marL="68580" marR="68580" marT="0" marB="0"/>
                </a:tc>
                <a:extLst>
                  <a:ext uri="{0D108BD9-81ED-4DB2-BD59-A6C34878D82A}">
                    <a16:rowId xmlns:a16="http://schemas.microsoft.com/office/drawing/2014/main" val="10005"/>
                  </a:ext>
                </a:extLst>
              </a:tr>
              <a:tr h="385838">
                <a:tc>
                  <a:txBody>
                    <a:bodyPr/>
                    <a:lstStyle/>
                    <a:p>
                      <a:pPr>
                        <a:spcAft>
                          <a:spcPts val="0"/>
                        </a:spcAft>
                      </a:pPr>
                      <a:r>
                        <a:rPr lang="nl-NL" sz="2000" dirty="0">
                          <a:effectLst/>
                        </a:rPr>
                        <a:t>% doel behaald</a:t>
                      </a:r>
                      <a:endParaRPr lang="nl-BE" sz="2000" dirty="0">
                        <a:effectLst/>
                        <a:latin typeface="Times New Roman"/>
                        <a:ea typeface="Calibri"/>
                      </a:endParaRPr>
                    </a:p>
                  </a:txBody>
                  <a:tcPr marL="68580" marR="68580" marT="0" marB="0"/>
                </a:tc>
                <a:tc>
                  <a:txBody>
                    <a:bodyPr/>
                    <a:lstStyle/>
                    <a:p>
                      <a:pPr algn="ctr">
                        <a:spcAft>
                          <a:spcPts val="0"/>
                        </a:spcAft>
                      </a:pPr>
                      <a:r>
                        <a:rPr lang="nl-NL" sz="2000" dirty="0">
                          <a:effectLst/>
                        </a:rPr>
                        <a:t>100.0%</a:t>
                      </a:r>
                      <a:endParaRPr lang="nl-BE" sz="2000" dirty="0">
                        <a:effectLst/>
                        <a:latin typeface="Times New Roman"/>
                        <a:ea typeface="Calibri"/>
                      </a:endParaRPr>
                    </a:p>
                  </a:txBody>
                  <a:tcPr marL="68580" marR="68580" marT="0" marB="0"/>
                </a:tc>
                <a:tc>
                  <a:txBody>
                    <a:bodyPr/>
                    <a:lstStyle/>
                    <a:p>
                      <a:pPr algn="ctr">
                        <a:lnSpc>
                          <a:spcPct val="107000"/>
                        </a:lnSpc>
                        <a:spcAft>
                          <a:spcPts val="1620"/>
                        </a:spcAft>
                      </a:pPr>
                      <a:r>
                        <a:rPr lang="nl-BE" sz="2000" kern="1200" dirty="0">
                          <a:solidFill>
                            <a:schemeClr val="dk1"/>
                          </a:solidFill>
                          <a:effectLst/>
                          <a:latin typeface="+mn-lt"/>
                          <a:ea typeface="+mn-ea"/>
                          <a:cs typeface="+mn-cs"/>
                        </a:rPr>
                        <a:t>50%</a:t>
                      </a:r>
                    </a:p>
                  </a:txBody>
                  <a:tcPr marL="68580" marR="68580" marT="0" marB="0"/>
                </a:tc>
                <a:extLst>
                  <a:ext uri="{0D108BD9-81ED-4DB2-BD59-A6C34878D82A}">
                    <a16:rowId xmlns:a16="http://schemas.microsoft.com/office/drawing/2014/main" val="10006"/>
                  </a:ext>
                </a:extLst>
              </a:tr>
            </a:tbl>
          </a:graphicData>
        </a:graphic>
      </p:graphicFrame>
      <p:sp>
        <p:nvSpPr>
          <p:cNvPr id="6" name="Afgeronde rechthoek 5"/>
          <p:cNvSpPr/>
          <p:nvPr/>
        </p:nvSpPr>
        <p:spPr>
          <a:xfrm>
            <a:off x="2692056" y="4767895"/>
            <a:ext cx="1008112" cy="576064"/>
          </a:xfrm>
          <a:prstGeom prst="roundRect">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5220072" y="4767895"/>
            <a:ext cx="1008112" cy="576064"/>
          </a:xfrm>
          <a:prstGeom prst="round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Gekromde pijl-links 1"/>
          <p:cNvSpPr/>
          <p:nvPr/>
        </p:nvSpPr>
        <p:spPr>
          <a:xfrm>
            <a:off x="6084168" y="3356992"/>
            <a:ext cx="288032"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Ovaal 7"/>
          <p:cNvSpPr/>
          <p:nvPr/>
        </p:nvSpPr>
        <p:spPr>
          <a:xfrm>
            <a:off x="6372200" y="148478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Tree>
    <p:extLst>
      <p:ext uri="{BB962C8B-B14F-4D97-AF65-F5344CB8AC3E}">
        <p14:creationId xmlns:p14="http://schemas.microsoft.com/office/powerpoint/2010/main" val="38699841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Opbrengstgericht werken </a:t>
            </a:r>
            <a:br>
              <a:rPr lang="nl-BE" dirty="0"/>
            </a:br>
            <a:r>
              <a:rPr lang="nl-BE" dirty="0"/>
              <a:t>– </a:t>
            </a:r>
            <a:r>
              <a:rPr lang="nl-BE" b="0" i="1" dirty="0"/>
              <a:t>Resultaten NL-VL? – 3</a:t>
            </a:r>
            <a:r>
              <a:rPr lang="nl-BE" b="0" i="1" baseline="30000" dirty="0"/>
              <a:t>e</a:t>
            </a:r>
            <a:r>
              <a:rPr lang="nl-BE" b="0" i="1" dirty="0"/>
              <a:t> tranche - VL - # boeken</a:t>
            </a: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107100421"/>
              </p:ext>
            </p:extLst>
          </p:nvPr>
        </p:nvGraphicFramePr>
        <p:xfrm>
          <a:off x="431470" y="1506390"/>
          <a:ext cx="8243477" cy="2282650"/>
        </p:xfrm>
        <a:graphic>
          <a:graphicData uri="http://schemas.openxmlformats.org/drawingml/2006/table">
            <a:tbl>
              <a:tblPr firstRow="1" firstCol="1" bandRow="1">
                <a:tableStyleId>{073A0DAA-6AF3-43AB-8588-CEC1D06C72B9}</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256348">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Aantal gelezen boeken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nchor="ctr"/>
                </a:tc>
                <a:tc gridSpan="2">
                  <a:txBody>
                    <a:bodyPr/>
                    <a:lstStyle/>
                    <a:p>
                      <a:pPr algn="ctr">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tc gridSpan="2">
                  <a:txBody>
                    <a:bodyPr/>
                    <a:lstStyle/>
                    <a:p>
                      <a:pPr algn="ctr">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tc gridSpan="2">
                  <a:txBody>
                    <a:bodyPr/>
                    <a:lstStyle/>
                    <a:p>
                      <a:pPr algn="ctr">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extLst>
                  <a:ext uri="{0D108BD9-81ED-4DB2-BD59-A6C34878D82A}">
                    <a16:rowId xmlns:a16="http://schemas.microsoft.com/office/drawing/2014/main" val="10001"/>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nchor="ctr"/>
                </a:tc>
                <a:tc>
                  <a:txBody>
                    <a:bodyPr/>
                    <a:lstStyle/>
                    <a:p>
                      <a:pPr algn="ctr">
                        <a:spcAft>
                          <a:spcPts val="0"/>
                        </a:spcAft>
                      </a:pPr>
                      <a:r>
                        <a:rPr lang="nl-NL" sz="1600" dirty="0" smtClean="0">
                          <a:effectLst/>
                        </a:rPr>
                        <a:t>Mei ‘11</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‘12</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‘11</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‘12</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‘11</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‘12</a:t>
                      </a:r>
                      <a:endParaRPr lang="nl-BE" sz="1600" dirty="0">
                        <a:effectLst/>
                        <a:latin typeface="+mn-lt"/>
                        <a:ea typeface="Calibri"/>
                      </a:endParaRPr>
                    </a:p>
                  </a:txBody>
                  <a:tcPr marL="68580" marR="68580" marT="0" marB="0" anchor="ctr"/>
                </a:tc>
                <a:extLst>
                  <a:ext uri="{0D108BD9-81ED-4DB2-BD59-A6C34878D82A}">
                    <a16:rowId xmlns:a16="http://schemas.microsoft.com/office/drawing/2014/main" val="10002"/>
                  </a:ext>
                </a:extLst>
              </a:tr>
              <a:tr h="609298">
                <a:tc>
                  <a:txBody>
                    <a:bodyPr/>
                    <a:lstStyle/>
                    <a:p>
                      <a:pPr>
                        <a:spcAft>
                          <a:spcPts val="0"/>
                        </a:spcAft>
                      </a:pPr>
                      <a:r>
                        <a:rPr lang="nl-BE" sz="1800" b="1" dirty="0" smtClean="0">
                          <a:effectLst/>
                          <a:latin typeface="+mn-lt"/>
                          <a:ea typeface="Calibri"/>
                        </a:rPr>
                        <a:t>Doel =</a:t>
                      </a:r>
                      <a:r>
                        <a:rPr lang="nl-BE" sz="1800" b="1" baseline="0" dirty="0" smtClean="0">
                          <a:effectLst/>
                          <a:latin typeface="+mn-lt"/>
                          <a:ea typeface="Calibri"/>
                        </a:rPr>
                        <a:t> 25</a:t>
                      </a:r>
                      <a:endParaRPr lang="nl-BE" sz="1800" b="1"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smtClean="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extLst>
                  <a:ext uri="{0D108BD9-81ED-4DB2-BD59-A6C34878D82A}">
                    <a16:rowId xmlns:a16="http://schemas.microsoft.com/office/drawing/2014/main" val="10003"/>
                  </a:ext>
                </a:extLst>
              </a:tr>
              <a:tr h="658014">
                <a:tc>
                  <a:txBody>
                    <a:bodyPr/>
                    <a:lstStyle/>
                    <a:p>
                      <a:pPr>
                        <a:spcAft>
                          <a:spcPts val="0"/>
                        </a:spcAft>
                      </a:pPr>
                      <a:r>
                        <a:rPr lang="nl-NL" sz="1800" dirty="0" smtClean="0">
                          <a:effectLst/>
                          <a:latin typeface="+mn-lt"/>
                        </a:rPr>
                        <a:t>Aantal gelezen boeken</a:t>
                      </a:r>
                      <a:endParaRPr lang="nl-BE" sz="1800" b="1" dirty="0">
                        <a:effectLst/>
                        <a:latin typeface="+mn-lt"/>
                        <a:ea typeface="Calibri"/>
                      </a:endParaRP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00B050"/>
                          </a:solidFill>
                          <a:effectLst/>
                          <a:latin typeface="+mn-lt"/>
                          <a:ea typeface="+mn-ea"/>
                          <a:cs typeface="+mn-cs"/>
                        </a:rPr>
                        <a:t>34   </a:t>
                      </a:r>
                      <a:r>
                        <a:rPr lang="nl-NL"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NL" sz="1800" kern="1200" dirty="0" smtClean="0">
                          <a:solidFill>
                            <a:schemeClr val="dk1"/>
                          </a:solidFill>
                          <a:effectLst/>
                          <a:latin typeface="+mn-lt"/>
                          <a:ea typeface="+mn-ea"/>
                          <a:cs typeface="+mn-cs"/>
                        </a:rPr>
                        <a:t>(17)</a:t>
                      </a:r>
                      <a:endParaRPr lang="nl-BE"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BE" sz="1800" b="1" kern="1200" dirty="0" smtClean="0">
                          <a:solidFill>
                            <a:srgbClr val="00B050"/>
                          </a:solidFill>
                          <a:effectLst/>
                          <a:latin typeface="+mn-lt"/>
                          <a:ea typeface="+mn-ea"/>
                          <a:cs typeface="+mn-cs"/>
                        </a:rPr>
                        <a:t>38 </a:t>
                      </a:r>
                      <a:r>
                        <a:rPr lang="nl-BE"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1800" kern="1200" dirty="0" smtClean="0">
                          <a:solidFill>
                            <a:schemeClr val="dk1"/>
                          </a:solidFill>
                          <a:effectLst/>
                          <a:latin typeface="+mn-lt"/>
                          <a:ea typeface="+mn-ea"/>
                          <a:cs typeface="+mn-cs"/>
                        </a:rPr>
                        <a:t>(19</a:t>
                      </a:r>
                      <a:r>
                        <a:rPr lang="nl-BE" sz="1800" kern="1200" dirty="0">
                          <a:solidFill>
                            <a:schemeClr val="dk1"/>
                          </a:solidFill>
                          <a:effectLst/>
                          <a:latin typeface="+mn-lt"/>
                          <a:ea typeface="+mn-ea"/>
                          <a:cs typeface="+mn-cs"/>
                        </a:rPr>
                        <a:t>)</a:t>
                      </a: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00B050"/>
                          </a:solidFill>
                          <a:effectLst/>
                          <a:latin typeface="+mn-lt"/>
                          <a:ea typeface="+mn-ea"/>
                          <a:cs typeface="+mn-cs"/>
                        </a:rPr>
                        <a:t>26</a:t>
                      </a:r>
                    </a:p>
                    <a:p>
                      <a:pPr marL="0" algn="ctr" defTabSz="914400" rtl="0" eaLnBrk="1" latinLnBrk="0" hangingPunct="1">
                        <a:spcAft>
                          <a:spcPts val="0"/>
                        </a:spcAft>
                      </a:pPr>
                      <a:r>
                        <a:rPr lang="nl-NL" sz="1800" kern="1200" dirty="0" smtClean="0">
                          <a:solidFill>
                            <a:schemeClr val="dk1"/>
                          </a:solidFill>
                          <a:effectLst/>
                          <a:latin typeface="+mn-lt"/>
                          <a:ea typeface="+mn-ea"/>
                          <a:cs typeface="+mn-cs"/>
                        </a:rPr>
                        <a:t>(16)</a:t>
                      </a:r>
                      <a:endParaRPr lang="nl-BE"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BE" sz="1800" b="1" kern="1200" dirty="0" smtClean="0">
                          <a:solidFill>
                            <a:srgbClr val="00B050"/>
                          </a:solidFill>
                          <a:effectLst/>
                          <a:latin typeface="+mn-lt"/>
                          <a:ea typeface="+mn-ea"/>
                          <a:cs typeface="+mn-cs"/>
                        </a:rPr>
                        <a:t>32 </a:t>
                      </a:r>
                      <a:r>
                        <a:rPr lang="nl-BE"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1800" kern="1200" dirty="0" smtClean="0">
                          <a:solidFill>
                            <a:schemeClr val="dk1"/>
                          </a:solidFill>
                          <a:effectLst/>
                          <a:latin typeface="+mn-lt"/>
                          <a:ea typeface="+mn-ea"/>
                          <a:cs typeface="+mn-cs"/>
                        </a:rPr>
                        <a:t>(16)</a:t>
                      </a:r>
                      <a:endParaRPr lang="nl-BE"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00B050"/>
                          </a:solidFill>
                          <a:effectLst/>
                          <a:latin typeface="+mn-lt"/>
                          <a:ea typeface="+mn-ea"/>
                          <a:cs typeface="+mn-cs"/>
                        </a:rPr>
                        <a:t>27 </a:t>
                      </a:r>
                    </a:p>
                    <a:p>
                      <a:pPr marL="0" algn="ctr" defTabSz="914400" rtl="0" eaLnBrk="1" latinLnBrk="0" hangingPunct="1">
                        <a:spcAft>
                          <a:spcPts val="0"/>
                        </a:spcAft>
                      </a:pPr>
                      <a:r>
                        <a:rPr lang="nl-NL" sz="1800" kern="1200" dirty="0" smtClean="0">
                          <a:solidFill>
                            <a:schemeClr val="dk1"/>
                          </a:solidFill>
                          <a:effectLst/>
                          <a:latin typeface="+mn-lt"/>
                          <a:ea typeface="+mn-ea"/>
                          <a:cs typeface="+mn-cs"/>
                        </a:rPr>
                        <a:t>(14)</a:t>
                      </a:r>
                      <a:endParaRPr lang="nl-BE"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BE" sz="1800" b="1" kern="1200" dirty="0" smtClean="0">
                          <a:solidFill>
                            <a:srgbClr val="00B050"/>
                          </a:solidFill>
                          <a:effectLst/>
                          <a:latin typeface="+mn-lt"/>
                          <a:ea typeface="+mn-ea"/>
                          <a:cs typeface="+mn-cs"/>
                        </a:rPr>
                        <a:t>29 </a:t>
                      </a:r>
                      <a:r>
                        <a:rPr lang="nl-BE"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1800" kern="1200" dirty="0" smtClean="0">
                          <a:solidFill>
                            <a:schemeClr val="dk1"/>
                          </a:solidFill>
                          <a:effectLst/>
                          <a:latin typeface="+mn-lt"/>
                          <a:ea typeface="+mn-ea"/>
                          <a:cs typeface="+mn-cs"/>
                        </a:rPr>
                        <a:t>(14)</a:t>
                      </a:r>
                      <a:endParaRPr lang="nl-BE"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2644709374"/>
              </p:ext>
            </p:extLst>
          </p:nvPr>
        </p:nvGraphicFramePr>
        <p:xfrm>
          <a:off x="431470" y="4005064"/>
          <a:ext cx="7452898" cy="1933560"/>
        </p:xfrm>
        <a:graphic>
          <a:graphicData uri="http://schemas.openxmlformats.org/drawingml/2006/table">
            <a:tbl>
              <a:tblPr firstCol="1" bandRow="1">
                <a:tableStyleId>{073A0DAA-6AF3-43AB-8588-CEC1D06C72B9}</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50986">
                  <a:extLst>
                    <a:ext uri="{9D8B030D-6E8A-4147-A177-3AD203B41FA5}">
                      <a16:colId xmlns:a16="http://schemas.microsoft.com/office/drawing/2014/main" val="20004"/>
                    </a:ext>
                  </a:extLst>
                </a:gridCol>
              </a:tblGrid>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nchor="ctr"/>
                </a:tc>
                <a:tc gridSpan="2">
                  <a:txBody>
                    <a:bodyPr/>
                    <a:lstStyle/>
                    <a:p>
                      <a:pPr marL="0" algn="ctr" defTabSz="914400" rtl="0" eaLnBrk="1" latinLnBrk="0" hangingPunct="1">
                        <a:spcAft>
                          <a:spcPts val="0"/>
                        </a:spcAft>
                      </a:pPr>
                      <a:r>
                        <a:rPr lang="nl-NL" sz="1800" b="1" kern="1200" dirty="0">
                          <a:effectLst/>
                        </a:rPr>
                        <a:t>Groep </a:t>
                      </a:r>
                      <a:r>
                        <a:rPr lang="nl-NL" sz="1800" b="1" kern="1200" dirty="0" smtClean="0">
                          <a:effectLst/>
                        </a:rPr>
                        <a:t>7 (5</a:t>
                      </a:r>
                      <a:r>
                        <a:rPr lang="nl-NL" sz="1800" b="1" kern="1200" baseline="30000" dirty="0" smtClean="0">
                          <a:effectLst/>
                        </a:rPr>
                        <a:t>e</a:t>
                      </a:r>
                      <a:r>
                        <a:rPr lang="nl-NL" sz="1800" b="1" kern="1200" dirty="0" smtClean="0">
                          <a:effectLst/>
                        </a:rPr>
                        <a:t>)</a:t>
                      </a:r>
                      <a:endParaRPr lang="nl-BE" sz="1800" b="1" kern="1200" dirty="0">
                        <a:solidFill>
                          <a:schemeClr val="dk1"/>
                        </a:solidFill>
                        <a:effectLst/>
                        <a:latin typeface="+mn-lt"/>
                        <a:ea typeface="+mn-ea"/>
                        <a:cs typeface="+mn-cs"/>
                      </a:endParaRPr>
                    </a:p>
                  </a:txBody>
                  <a:tcPr marL="68580" marR="68580" marT="0" marB="0" anchor="ctr"/>
                </a:tc>
                <a:tc hMerge="1">
                  <a:txBody>
                    <a:bodyPr/>
                    <a:lstStyle/>
                    <a:p>
                      <a:endParaRPr lang="nl-BE"/>
                    </a:p>
                  </a:txBody>
                  <a:tcPr/>
                </a:tc>
                <a:tc gridSpan="2">
                  <a:txBody>
                    <a:bodyPr/>
                    <a:lstStyle/>
                    <a:p>
                      <a:pPr marL="0" algn="ctr" defTabSz="914400" rtl="0" eaLnBrk="1" latinLnBrk="0" hangingPunct="1">
                        <a:spcAft>
                          <a:spcPts val="0"/>
                        </a:spcAft>
                      </a:pPr>
                      <a:r>
                        <a:rPr lang="nl-NL" sz="1800" b="1" kern="1200" dirty="0">
                          <a:effectLst/>
                        </a:rPr>
                        <a:t>Groep </a:t>
                      </a:r>
                      <a:r>
                        <a:rPr lang="nl-NL" sz="1800" b="1" kern="1200" dirty="0" smtClean="0">
                          <a:effectLst/>
                        </a:rPr>
                        <a:t>8 (6</a:t>
                      </a:r>
                      <a:r>
                        <a:rPr lang="nl-NL" sz="1800" b="1" kern="1200" baseline="30000" dirty="0" smtClean="0">
                          <a:effectLst/>
                        </a:rPr>
                        <a:t>e</a:t>
                      </a:r>
                      <a:r>
                        <a:rPr lang="nl-NL" sz="1800" b="1" kern="1200" dirty="0" smtClean="0">
                          <a:effectLst/>
                        </a:rPr>
                        <a:t>)</a:t>
                      </a:r>
                      <a:endParaRPr lang="nl-BE" sz="1800" b="1" kern="1200" dirty="0">
                        <a:solidFill>
                          <a:schemeClr val="dk1"/>
                        </a:solidFill>
                        <a:effectLst/>
                        <a:latin typeface="+mn-lt"/>
                        <a:ea typeface="+mn-ea"/>
                        <a:cs typeface="+mn-cs"/>
                      </a:endParaRPr>
                    </a:p>
                  </a:txBody>
                  <a:tcPr marL="68580" marR="68580" marT="0" marB="0" anchor="ctr"/>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nchor="ctr"/>
                </a:tc>
                <a:tc>
                  <a:txBody>
                    <a:bodyPr/>
                    <a:lstStyle/>
                    <a:p>
                      <a:pPr algn="ctr">
                        <a:spcAft>
                          <a:spcPts val="0"/>
                        </a:spcAft>
                      </a:pPr>
                      <a:r>
                        <a:rPr lang="nl-NL" sz="1600" dirty="0" smtClean="0">
                          <a:effectLst/>
                        </a:rPr>
                        <a:t>Mei ‘11</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‘12</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Mei ‘11</a:t>
                      </a:r>
                      <a:endParaRPr lang="nl-BE" sz="1600" dirty="0">
                        <a:effectLst/>
                        <a:latin typeface="+mn-lt"/>
                        <a:ea typeface="Calibri"/>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smtClean="0">
                          <a:effectLst/>
                        </a:rPr>
                        <a:t>Mei ‘12</a:t>
                      </a:r>
                      <a:endParaRPr lang="nl-BE" sz="1600" dirty="0" smtClean="0">
                        <a:effectLst/>
                        <a:latin typeface="+mn-lt"/>
                        <a:ea typeface="Calibri"/>
                      </a:endParaRPr>
                    </a:p>
                  </a:txBody>
                  <a:tcPr marL="68580" marR="68580" marT="0" marB="0" anchor="ctr"/>
                </a:tc>
                <a:extLst>
                  <a:ext uri="{0D108BD9-81ED-4DB2-BD59-A6C34878D82A}">
                    <a16:rowId xmlns:a16="http://schemas.microsoft.com/office/drawing/2014/main" val="10001"/>
                  </a:ext>
                </a:extLst>
              </a:tr>
              <a:tr h="592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smtClean="0">
                          <a:effectLst/>
                          <a:latin typeface="+mn-lt"/>
                          <a:ea typeface="Calibri"/>
                        </a:rPr>
                        <a:t>D</a:t>
                      </a:r>
                      <a:r>
                        <a:rPr lang="nl-BE" sz="1800" b="1" dirty="0" smtClean="0">
                          <a:effectLst/>
                          <a:latin typeface="+mn-lt"/>
                          <a:ea typeface="Calibri"/>
                        </a:rPr>
                        <a:t>oel =</a:t>
                      </a:r>
                      <a:r>
                        <a:rPr lang="nl-BE" sz="1800" b="1" baseline="0" dirty="0" smtClean="0">
                          <a:effectLst/>
                          <a:latin typeface="+mn-lt"/>
                          <a:ea typeface="Calibri"/>
                        </a:rPr>
                        <a:t> 25</a:t>
                      </a:r>
                      <a:endParaRPr lang="nl-BE" sz="1800" b="1" dirty="0" smtClean="0">
                        <a:effectLst/>
                        <a:latin typeface="+mn-lt"/>
                        <a:ea typeface="Calibri"/>
                      </a:endParaRPr>
                    </a:p>
                    <a:p>
                      <a:pPr>
                        <a:spcAft>
                          <a:spcPts val="0"/>
                        </a:spcAft>
                      </a:pPr>
                      <a:endParaRPr lang="nl-BE" sz="18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tc>
                  <a:txBody>
                    <a:bodyPr/>
                    <a:lstStyle/>
                    <a:p>
                      <a:pPr algn="ctr">
                        <a:spcAft>
                          <a:spcPts val="0"/>
                        </a:spcAft>
                      </a:pPr>
                      <a:r>
                        <a:rPr lang="nl-BE" sz="1600" dirty="0" smtClean="0">
                          <a:effectLst/>
                        </a:rPr>
                        <a:t>Gem.</a:t>
                      </a:r>
                    </a:p>
                    <a:p>
                      <a:pPr algn="ctr">
                        <a:spcAft>
                          <a:spcPts val="0"/>
                        </a:spcAft>
                      </a:pPr>
                      <a:r>
                        <a:rPr lang="nl-BE" sz="1600" dirty="0" smtClean="0">
                          <a:effectLst/>
                        </a:rPr>
                        <a:t>(</a:t>
                      </a:r>
                      <a:r>
                        <a:rPr lang="nl-BE" sz="1600" dirty="0" err="1" smtClean="0">
                          <a:effectLst/>
                        </a:rPr>
                        <a:t>sd</a:t>
                      </a:r>
                      <a:r>
                        <a:rPr lang="nl-BE" sz="1600" dirty="0" smtClean="0">
                          <a:effectLst/>
                        </a:rPr>
                        <a:t>)</a:t>
                      </a:r>
                      <a:endParaRPr lang="nl-BE" sz="1600" dirty="0">
                        <a:effectLst/>
                        <a:latin typeface="+mn-lt"/>
                        <a:ea typeface="Calibri"/>
                      </a:endParaRPr>
                    </a:p>
                  </a:txBody>
                  <a:tcPr marL="68580" marR="68580" marT="0" marB="0" anchor="ctr"/>
                </a:tc>
                <a:extLst>
                  <a:ext uri="{0D108BD9-81ED-4DB2-BD59-A6C34878D82A}">
                    <a16:rowId xmlns:a16="http://schemas.microsoft.com/office/drawing/2014/main" val="10002"/>
                  </a:ext>
                </a:extLst>
              </a:tr>
              <a:tr h="563308">
                <a:tc>
                  <a:txBody>
                    <a:bodyPr/>
                    <a:lstStyle/>
                    <a:p>
                      <a:pPr>
                        <a:spcAft>
                          <a:spcPts val="0"/>
                        </a:spcAft>
                      </a:pPr>
                      <a:r>
                        <a:rPr lang="nl-NL" sz="1800" dirty="0" smtClean="0">
                          <a:effectLst/>
                          <a:latin typeface="+mn-lt"/>
                        </a:rPr>
                        <a:t>Aantal gelezen boeken</a:t>
                      </a:r>
                      <a:endParaRPr lang="nl-BE" sz="1800" b="1" dirty="0">
                        <a:effectLst/>
                        <a:latin typeface="+mn-lt"/>
                        <a:ea typeface="Calibri"/>
                      </a:endParaRP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FF0000"/>
                          </a:solidFill>
                          <a:effectLst/>
                          <a:latin typeface="+mn-lt"/>
                          <a:ea typeface="+mn-ea"/>
                          <a:cs typeface="+mn-cs"/>
                        </a:rPr>
                        <a:t>23</a:t>
                      </a:r>
                      <a:r>
                        <a:rPr lang="nl-NL"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NL" sz="1800" b="1" kern="1200" dirty="0" smtClean="0">
                          <a:solidFill>
                            <a:srgbClr val="00B050"/>
                          </a:solidFill>
                          <a:effectLst/>
                          <a:latin typeface="+mn-lt"/>
                          <a:ea typeface="+mn-ea"/>
                          <a:cs typeface="+mn-cs"/>
                        </a:rPr>
                        <a:t>(11</a:t>
                      </a:r>
                      <a:r>
                        <a:rPr lang="nl-NL" sz="1800" b="1" kern="1200" dirty="0">
                          <a:solidFill>
                            <a:srgbClr val="00B050"/>
                          </a:solidFill>
                          <a:effectLst/>
                          <a:latin typeface="+mn-lt"/>
                          <a:ea typeface="+mn-ea"/>
                          <a:cs typeface="+mn-cs"/>
                        </a:rPr>
                        <a:t>)</a:t>
                      </a:r>
                      <a:endParaRPr lang="nl-BE" sz="1800" b="1" kern="1200" dirty="0">
                        <a:solidFill>
                          <a:srgbClr val="00B050"/>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FF0000"/>
                          </a:solidFill>
                          <a:effectLst/>
                          <a:latin typeface="+mn-lt"/>
                          <a:ea typeface="+mn-ea"/>
                          <a:cs typeface="+mn-cs"/>
                        </a:rPr>
                        <a:t>24</a:t>
                      </a:r>
                      <a:r>
                        <a:rPr lang="nl-NL"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NL" sz="1800" b="1" kern="1200" dirty="0" smtClean="0">
                          <a:solidFill>
                            <a:srgbClr val="00B050"/>
                          </a:solidFill>
                          <a:effectLst/>
                          <a:latin typeface="+mn-lt"/>
                          <a:ea typeface="+mn-ea"/>
                          <a:cs typeface="+mn-cs"/>
                        </a:rPr>
                        <a:t>(11)</a:t>
                      </a:r>
                      <a:endParaRPr lang="nl-BE" sz="1800" b="1" kern="1200" dirty="0">
                        <a:solidFill>
                          <a:srgbClr val="00B050"/>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NL" sz="1800" b="1" kern="1200" dirty="0" smtClean="0">
                          <a:solidFill>
                            <a:srgbClr val="FF0000"/>
                          </a:solidFill>
                          <a:effectLst/>
                          <a:latin typeface="+mn-lt"/>
                          <a:ea typeface="+mn-ea"/>
                          <a:cs typeface="+mn-cs"/>
                        </a:rPr>
                        <a:t>21</a:t>
                      </a:r>
                      <a:r>
                        <a:rPr lang="nl-NL" sz="1800" kern="1200" dirty="0" smtClean="0">
                          <a:solidFill>
                            <a:srgbClr val="FF0000"/>
                          </a:solidFill>
                          <a:effectLst/>
                          <a:latin typeface="+mn-lt"/>
                          <a:ea typeface="+mn-ea"/>
                          <a:cs typeface="+mn-cs"/>
                        </a:rPr>
                        <a:t> </a:t>
                      </a:r>
                      <a:r>
                        <a:rPr lang="nl-NL"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NL" sz="1800" b="1" kern="1200" dirty="0" smtClean="0">
                          <a:solidFill>
                            <a:srgbClr val="00B050"/>
                          </a:solidFill>
                          <a:effectLst/>
                          <a:latin typeface="+mn-lt"/>
                          <a:ea typeface="+mn-ea"/>
                          <a:cs typeface="+mn-cs"/>
                        </a:rPr>
                        <a:t>(10</a:t>
                      </a:r>
                      <a:r>
                        <a:rPr lang="nl-NL" sz="1800" b="1" kern="1200" dirty="0">
                          <a:solidFill>
                            <a:srgbClr val="00B050"/>
                          </a:solidFill>
                          <a:effectLst/>
                          <a:latin typeface="+mn-lt"/>
                          <a:ea typeface="+mn-ea"/>
                          <a:cs typeface="+mn-cs"/>
                        </a:rPr>
                        <a:t>)</a:t>
                      </a:r>
                      <a:endParaRPr lang="nl-BE" sz="1800" b="1" kern="1200" dirty="0">
                        <a:solidFill>
                          <a:srgbClr val="00B050"/>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nl-BE" sz="1800" b="1" kern="1200" dirty="0" smtClean="0">
                          <a:solidFill>
                            <a:srgbClr val="00B050"/>
                          </a:solidFill>
                          <a:effectLst/>
                          <a:latin typeface="+mn-lt"/>
                          <a:ea typeface="+mn-ea"/>
                          <a:cs typeface="+mn-cs"/>
                        </a:rPr>
                        <a:t>30</a:t>
                      </a:r>
                      <a:r>
                        <a:rPr lang="nl-BE" sz="1800" b="1" kern="1200" dirty="0" smtClean="0">
                          <a:solidFill>
                            <a:srgbClr val="FF0000"/>
                          </a:solidFill>
                          <a:effectLst/>
                          <a:latin typeface="+mn-lt"/>
                          <a:ea typeface="+mn-ea"/>
                          <a:cs typeface="+mn-cs"/>
                        </a:rPr>
                        <a:t> </a:t>
                      </a:r>
                      <a:r>
                        <a:rPr lang="nl-BE" sz="1800" kern="1200" dirty="0" smtClean="0">
                          <a:solidFill>
                            <a:srgbClr val="FF0000"/>
                          </a:solidFill>
                          <a:effectLst/>
                          <a:latin typeface="+mn-lt"/>
                          <a:ea typeface="+mn-ea"/>
                          <a:cs typeface="+mn-cs"/>
                        </a:rPr>
                        <a:t> </a:t>
                      </a:r>
                      <a:r>
                        <a:rPr lang="nl-BE" sz="18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1800" kern="1200" dirty="0" smtClean="0">
                          <a:solidFill>
                            <a:srgbClr val="FF0000"/>
                          </a:solidFill>
                          <a:effectLst/>
                          <a:latin typeface="+mn-lt"/>
                          <a:ea typeface="+mn-ea"/>
                          <a:cs typeface="+mn-cs"/>
                        </a:rPr>
                        <a:t>(15)</a:t>
                      </a:r>
                      <a:endParaRPr lang="nl-BE" sz="1800" kern="1200" dirty="0">
                        <a:solidFill>
                          <a:srgbClr val="FF0000"/>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bl>
          </a:graphicData>
        </a:graphic>
      </p:graphicFrame>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32" y="980728"/>
            <a:ext cx="1109568" cy="1018120"/>
          </a:xfrm>
          <a:prstGeom prst="rect">
            <a:avLst/>
          </a:prstGeom>
        </p:spPr>
      </p:pic>
    </p:spTree>
    <p:extLst>
      <p:ext uri="{BB962C8B-B14F-4D97-AF65-F5344CB8AC3E}">
        <p14:creationId xmlns:p14="http://schemas.microsoft.com/office/powerpoint/2010/main" val="28734749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nl-BE" dirty="0" smtClean="0"/>
              <a:t>Opbrengstgericht werken </a:t>
            </a:r>
            <a:br>
              <a:rPr lang="nl-BE" dirty="0" smtClean="0"/>
            </a:br>
            <a:r>
              <a:rPr lang="nl-BE" dirty="0" smtClean="0"/>
              <a:t>– </a:t>
            </a:r>
            <a:r>
              <a:rPr lang="nl-BE" b="0" i="1" dirty="0" smtClean="0"/>
              <a:t>Resultaten - GO</a:t>
            </a:r>
            <a:r>
              <a:rPr lang="nl-BE" b="0" i="1" dirty="0"/>
              <a:t>! BS Europaschool Bredene </a:t>
            </a:r>
            <a:r>
              <a:rPr lang="nl-BE" b="0" i="1" dirty="0" smtClean="0"/>
              <a:t>- # boeken</a:t>
            </a:r>
            <a:endParaRPr lang="nl-NL" b="0" i="1" dirty="0"/>
          </a:p>
        </p:txBody>
      </p:sp>
      <p:sp>
        <p:nvSpPr>
          <p:cNvPr id="5" name="Ovaal 4"/>
          <p:cNvSpPr/>
          <p:nvPr/>
        </p:nvSpPr>
        <p:spPr>
          <a:xfrm>
            <a:off x="7452320" y="148478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1454325139"/>
              </p:ext>
            </p:extLst>
          </p:nvPr>
        </p:nvGraphicFramePr>
        <p:xfrm>
          <a:off x="431470" y="1506390"/>
          <a:ext cx="8243477" cy="2282650"/>
        </p:xfrm>
        <a:graphic>
          <a:graphicData uri="http://schemas.openxmlformats.org/drawingml/2006/table">
            <a:tbl>
              <a:tblPr firstRow="1" firstCol="1" bandRow="1">
                <a:tableStyleId>{5C22544A-7EE6-4342-B048-85BDC9FD1C3A}</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256348">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Aantal gelezen boeken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nchor="ctr"/>
                </a:tc>
                <a:tc gridSpan="2">
                  <a:txBody>
                    <a:bodyPr/>
                    <a:lstStyle/>
                    <a:p>
                      <a:pPr algn="ctr">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tc gridSpan="2">
                  <a:txBody>
                    <a:bodyPr/>
                    <a:lstStyle/>
                    <a:p>
                      <a:pPr algn="ctr">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tc gridSpan="2">
                  <a:txBody>
                    <a:bodyPr/>
                    <a:lstStyle/>
                    <a:p>
                      <a:pPr algn="ctr">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mn-lt"/>
                        <a:ea typeface="Calibri"/>
                      </a:endParaRPr>
                    </a:p>
                  </a:txBody>
                  <a:tcPr marL="68580" marR="68580" marT="0" marB="0" anchor="ctr"/>
                </a:tc>
                <a:tc hMerge="1">
                  <a:txBody>
                    <a:bodyPr/>
                    <a:lstStyle/>
                    <a:p>
                      <a:endParaRPr lang="nl-BE"/>
                    </a:p>
                  </a:txBody>
                  <a:tcPr/>
                </a:tc>
                <a:extLst>
                  <a:ext uri="{0D108BD9-81ED-4DB2-BD59-A6C34878D82A}">
                    <a16:rowId xmlns:a16="http://schemas.microsoft.com/office/drawing/2014/main" val="10001"/>
                  </a:ext>
                </a:extLst>
              </a:tr>
              <a:tr h="122402">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nchor="ctr"/>
                </a:tc>
                <a:tc>
                  <a:txBody>
                    <a:bodyPr/>
                    <a:lstStyle/>
                    <a:p>
                      <a:pPr algn="ctr">
                        <a:spcAft>
                          <a:spcPts val="0"/>
                        </a:spcAft>
                      </a:pPr>
                      <a:r>
                        <a:rPr lang="nl-NL" sz="1600" dirty="0" smtClean="0">
                          <a:effectLst/>
                        </a:rPr>
                        <a:t>Feb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Juni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Feb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Juni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Feb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Juni ‘16</a:t>
                      </a:r>
                      <a:endParaRPr lang="nl-BE" sz="1600" dirty="0">
                        <a:effectLst/>
                        <a:latin typeface="+mn-lt"/>
                        <a:ea typeface="Calibri"/>
                      </a:endParaRPr>
                    </a:p>
                  </a:txBody>
                  <a:tcPr marL="68580" marR="68580" marT="0" marB="0" anchor="ctr"/>
                </a:tc>
                <a:extLst>
                  <a:ext uri="{0D108BD9-81ED-4DB2-BD59-A6C34878D82A}">
                    <a16:rowId xmlns:a16="http://schemas.microsoft.com/office/drawing/2014/main" val="10002"/>
                  </a:ext>
                </a:extLst>
              </a:tr>
              <a:tr h="609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dirty="0" smtClean="0">
                          <a:effectLst/>
                          <a:latin typeface="+mn-lt"/>
                          <a:ea typeface="Calibri"/>
                        </a:rPr>
                        <a:t>Doel</a:t>
                      </a:r>
                      <a:endParaRPr lang="nl-BE" sz="1800" b="1" dirty="0">
                        <a:effectLst/>
                        <a:latin typeface="+mn-lt"/>
                        <a:ea typeface="Calibri"/>
                      </a:endParaRPr>
                    </a:p>
                  </a:txBody>
                  <a:tcPr marL="68580" marR="68580" marT="0" marB="0" anchor="ctr"/>
                </a:tc>
                <a:tc>
                  <a:txBody>
                    <a:bodyPr/>
                    <a:lstStyle/>
                    <a:p>
                      <a:pPr algn="ctr">
                        <a:spcAft>
                          <a:spcPts val="0"/>
                        </a:spcAft>
                        <a:tabLst>
                          <a:tab pos="523875" algn="l"/>
                        </a:tabLst>
                      </a:pPr>
                      <a:r>
                        <a:rPr lang="nl-BE" sz="1800" b="1" dirty="0">
                          <a:solidFill>
                            <a:srgbClr val="000000"/>
                          </a:solidFill>
                          <a:effectLst/>
                          <a:latin typeface="+mn-lt"/>
                          <a:ea typeface="Times New Roman" panose="02020603050405020304" pitchFamily="18" charset="0"/>
                          <a:cs typeface="Times New Roman" panose="02020603050405020304" pitchFamily="18" charset="0"/>
                        </a:rPr>
                        <a:t>1647</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1">
                          <a:solidFill>
                            <a:srgbClr val="000000"/>
                          </a:solidFill>
                          <a:effectLst/>
                          <a:latin typeface="+mn-lt"/>
                          <a:ea typeface="Times New Roman" panose="02020603050405020304" pitchFamily="18" charset="0"/>
                          <a:cs typeface="Times New Roman" panose="02020603050405020304" pitchFamily="18" charset="0"/>
                        </a:rPr>
                        <a:t>3294</a:t>
                      </a:r>
                      <a:endParaRPr lang="nl-BE"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1" dirty="0">
                          <a:solidFill>
                            <a:srgbClr val="000000"/>
                          </a:solidFill>
                          <a:effectLst/>
                          <a:latin typeface="+mn-lt"/>
                          <a:ea typeface="Times New Roman" panose="02020603050405020304" pitchFamily="18" charset="0"/>
                          <a:cs typeface="Times New Roman" panose="02020603050405020304" pitchFamily="18" charset="0"/>
                        </a:rPr>
                        <a:t>1080</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1">
                          <a:solidFill>
                            <a:srgbClr val="000000"/>
                          </a:solidFill>
                          <a:effectLst/>
                          <a:latin typeface="+mn-lt"/>
                          <a:ea typeface="Times New Roman" panose="02020603050405020304" pitchFamily="18" charset="0"/>
                          <a:cs typeface="Times New Roman" panose="02020603050405020304" pitchFamily="18" charset="0"/>
                        </a:rPr>
                        <a:t>2160</a:t>
                      </a:r>
                      <a:endParaRPr lang="nl-BE"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1">
                          <a:solidFill>
                            <a:srgbClr val="000000"/>
                          </a:solidFill>
                          <a:effectLst/>
                          <a:latin typeface="+mn-lt"/>
                          <a:ea typeface="Times New Roman" panose="02020603050405020304" pitchFamily="18" charset="0"/>
                          <a:cs typeface="Times New Roman" panose="02020603050405020304" pitchFamily="18" charset="0"/>
                        </a:rPr>
                        <a:t>1260</a:t>
                      </a:r>
                      <a:endParaRPr lang="nl-BE"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1" dirty="0">
                          <a:solidFill>
                            <a:srgbClr val="000000"/>
                          </a:solidFill>
                          <a:effectLst/>
                          <a:latin typeface="+mn-lt"/>
                          <a:ea typeface="Times New Roman" panose="02020603050405020304" pitchFamily="18" charset="0"/>
                          <a:cs typeface="Times New Roman" panose="02020603050405020304" pitchFamily="18" charset="0"/>
                        </a:rPr>
                        <a:t>2520</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58014">
                <a:tc>
                  <a:txBody>
                    <a:bodyPr/>
                    <a:lstStyle/>
                    <a:p>
                      <a:pPr>
                        <a:spcAft>
                          <a:spcPts val="0"/>
                        </a:spcAft>
                      </a:pPr>
                      <a:r>
                        <a:rPr lang="nl-NL" sz="1800" dirty="0" smtClean="0">
                          <a:effectLst/>
                          <a:latin typeface="+mn-lt"/>
                        </a:rPr>
                        <a:t>Aantal gelezen blz. (</a:t>
                      </a:r>
                      <a:r>
                        <a:rPr lang="nl-NL" sz="1800" dirty="0" err="1" smtClean="0">
                          <a:effectLst/>
                          <a:latin typeface="+mn-lt"/>
                        </a:rPr>
                        <a:t>sd</a:t>
                      </a:r>
                      <a:r>
                        <a:rPr lang="nl-NL" sz="1800" dirty="0" smtClean="0">
                          <a:effectLst/>
                          <a:latin typeface="+mn-lt"/>
                        </a:rPr>
                        <a:t>)</a:t>
                      </a:r>
                      <a:endParaRPr lang="nl-BE" sz="1800" b="1" dirty="0">
                        <a:effectLst/>
                        <a:latin typeface="+mn-lt"/>
                        <a:ea typeface="Calibri"/>
                      </a:endParaRPr>
                    </a:p>
                  </a:txBody>
                  <a:tcPr marL="68580" marR="68580" marT="0" marB="0" anchor="ctr"/>
                </a:tc>
                <a:tc>
                  <a:txBody>
                    <a:bodyPr/>
                    <a:lstStyle/>
                    <a:p>
                      <a:pPr marL="0" algn="ctr" defTabSz="914400" rtl="0" eaLnBrk="1" latinLnBrk="0" hangingPunct="1">
                        <a:spcAft>
                          <a:spcPts val="0"/>
                        </a:spcAft>
                      </a:pPr>
                      <a:r>
                        <a:rPr lang="nl-BE" sz="1800" kern="1200" dirty="0">
                          <a:solidFill>
                            <a:srgbClr val="FF0000"/>
                          </a:solidFill>
                          <a:effectLst/>
                          <a:latin typeface="+mn-lt"/>
                          <a:ea typeface="+mn-ea"/>
                          <a:cs typeface="+mn-cs"/>
                        </a:rPr>
                        <a:t>1000 </a:t>
                      </a:r>
                      <a:endParaRPr lang="nl-BE" sz="1800" kern="1200" dirty="0" smtClean="0">
                        <a:solidFill>
                          <a:srgbClr val="FF0000"/>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1800" kern="1200" dirty="0">
                          <a:solidFill>
                            <a:srgbClr val="FF0000"/>
                          </a:solidFill>
                          <a:effectLst/>
                          <a:latin typeface="+mn-lt"/>
                          <a:ea typeface="+mn-ea"/>
                          <a:cs typeface="+mn-cs"/>
                        </a:rPr>
                        <a:t>2984 </a:t>
                      </a:r>
                      <a:r>
                        <a:rPr lang="nl-BE" sz="1800" kern="1200" dirty="0">
                          <a:solidFill>
                            <a:schemeClr val="dk1"/>
                          </a:solidFill>
                          <a:effectLst/>
                          <a:latin typeface="+mn-lt"/>
                          <a:ea typeface="+mn-ea"/>
                          <a:cs typeface="+mn-cs"/>
                        </a:rPr>
                        <a:t>(1156)</a:t>
                      </a:r>
                    </a:p>
                  </a:txBody>
                  <a:tcPr marL="68580" marR="68580" marT="0" marB="0"/>
                </a:tc>
                <a:tc>
                  <a:txBody>
                    <a:bodyPr/>
                    <a:lstStyle/>
                    <a:p>
                      <a:pPr marL="0" algn="ctr" defTabSz="914400" rtl="0" eaLnBrk="1" latinLnBrk="0" hangingPunct="1">
                        <a:spcAft>
                          <a:spcPts val="0"/>
                        </a:spcAft>
                      </a:pPr>
                      <a:r>
                        <a:rPr lang="nl-BE" sz="1800" b="1" kern="1200" dirty="0">
                          <a:solidFill>
                            <a:srgbClr val="00B050"/>
                          </a:solidFill>
                          <a:effectLst/>
                          <a:latin typeface="+mn-lt"/>
                          <a:ea typeface="+mn-ea"/>
                          <a:cs typeface="+mn-cs"/>
                        </a:rPr>
                        <a:t>2902</a:t>
                      </a:r>
                      <a:r>
                        <a:rPr lang="nl-BE" sz="1800" kern="1200" dirty="0">
                          <a:solidFill>
                            <a:schemeClr val="dk1"/>
                          </a:solidFill>
                          <a:effectLst/>
                          <a:latin typeface="+mn-lt"/>
                          <a:ea typeface="+mn-ea"/>
                          <a:cs typeface="+mn-cs"/>
                        </a:rPr>
                        <a:t> </a:t>
                      </a:r>
                      <a:endParaRPr lang="nl-BE" sz="1800" kern="1200" dirty="0" smtClean="0">
                        <a:solidFill>
                          <a:schemeClr val="dk1"/>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985)</a:t>
                      </a:r>
                    </a:p>
                  </a:txBody>
                  <a:tcPr marL="68580" marR="68580" marT="0" marB="0"/>
                </a:tc>
                <a:tc>
                  <a:txBody>
                    <a:bodyPr/>
                    <a:lstStyle/>
                    <a:p>
                      <a:pPr marL="0" algn="ctr" defTabSz="914400" rtl="0" eaLnBrk="1" latinLnBrk="0" hangingPunct="1">
                        <a:spcAft>
                          <a:spcPts val="0"/>
                        </a:spcAft>
                      </a:pPr>
                      <a:r>
                        <a:rPr lang="nl-BE" sz="1800" b="1" kern="1200" dirty="0">
                          <a:solidFill>
                            <a:srgbClr val="00B050"/>
                          </a:solidFill>
                          <a:effectLst/>
                          <a:latin typeface="+mn-lt"/>
                          <a:ea typeface="+mn-ea"/>
                          <a:cs typeface="+mn-cs"/>
                        </a:rPr>
                        <a:t>5699 </a:t>
                      </a:r>
                      <a:endParaRPr lang="nl-BE" sz="1800" b="1" kern="1200" dirty="0" smtClean="0">
                        <a:solidFill>
                          <a:srgbClr val="00B050"/>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1718)</a:t>
                      </a:r>
                    </a:p>
                  </a:txBody>
                  <a:tcPr marL="68580" marR="68580" marT="0" marB="0"/>
                </a:tc>
                <a:tc>
                  <a:txBody>
                    <a:bodyPr/>
                    <a:lstStyle/>
                    <a:p>
                      <a:pPr marL="0" algn="ctr" defTabSz="914400" rtl="0" eaLnBrk="1" latinLnBrk="0" hangingPunct="1">
                        <a:spcAft>
                          <a:spcPts val="0"/>
                        </a:spcAft>
                      </a:pPr>
                      <a:r>
                        <a:rPr lang="nl-BE" sz="1800" b="1" kern="1200" dirty="0">
                          <a:solidFill>
                            <a:srgbClr val="00B050"/>
                          </a:solidFill>
                          <a:effectLst/>
                          <a:latin typeface="+mn-lt"/>
                          <a:ea typeface="+mn-ea"/>
                          <a:cs typeface="+mn-cs"/>
                        </a:rPr>
                        <a:t>1509</a:t>
                      </a:r>
                      <a:r>
                        <a:rPr lang="nl-BE" sz="1800" kern="1200" dirty="0">
                          <a:solidFill>
                            <a:schemeClr val="dk1"/>
                          </a:solidFill>
                          <a:effectLst/>
                          <a:latin typeface="+mn-lt"/>
                          <a:ea typeface="+mn-ea"/>
                          <a:cs typeface="+mn-cs"/>
                        </a:rPr>
                        <a:t> </a:t>
                      </a:r>
                      <a:endParaRPr lang="nl-BE" sz="1800" kern="1200" dirty="0" smtClean="0">
                        <a:solidFill>
                          <a:schemeClr val="dk1"/>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555)</a:t>
                      </a:r>
                    </a:p>
                  </a:txBody>
                  <a:tcPr marL="68580" marR="68580" marT="0" marB="0"/>
                </a:tc>
                <a:tc>
                  <a:txBody>
                    <a:bodyPr/>
                    <a:lstStyle/>
                    <a:p>
                      <a:pPr marL="0" algn="ctr" defTabSz="914400" rtl="0" eaLnBrk="1" latinLnBrk="0" hangingPunct="1">
                        <a:spcAft>
                          <a:spcPts val="0"/>
                        </a:spcAft>
                      </a:pPr>
                      <a:r>
                        <a:rPr lang="nl-BE" sz="1800" b="1" kern="1200" dirty="0">
                          <a:solidFill>
                            <a:srgbClr val="00B050"/>
                          </a:solidFill>
                          <a:effectLst/>
                          <a:latin typeface="+mn-lt"/>
                          <a:ea typeface="+mn-ea"/>
                          <a:cs typeface="+mn-cs"/>
                        </a:rPr>
                        <a:t>3320</a:t>
                      </a:r>
                      <a:r>
                        <a:rPr lang="nl-BE" sz="1800" kern="1200" dirty="0">
                          <a:solidFill>
                            <a:schemeClr val="dk1"/>
                          </a:solidFill>
                          <a:effectLst/>
                          <a:latin typeface="+mn-lt"/>
                          <a:ea typeface="+mn-ea"/>
                          <a:cs typeface="+mn-cs"/>
                        </a:rPr>
                        <a:t> </a:t>
                      </a:r>
                      <a:endParaRPr lang="nl-BE" sz="1800" kern="1200" dirty="0" smtClean="0">
                        <a:solidFill>
                          <a:schemeClr val="dk1"/>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919)</a:t>
                      </a:r>
                    </a:p>
                  </a:txBody>
                  <a:tcPr marL="68580" marR="68580" marT="0" marB="0"/>
                </a:tc>
                <a:extLst>
                  <a:ext uri="{0D108BD9-81ED-4DB2-BD59-A6C34878D82A}">
                    <a16:rowId xmlns:a16="http://schemas.microsoft.com/office/drawing/2014/main" val="10005"/>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159016970"/>
              </p:ext>
            </p:extLst>
          </p:nvPr>
        </p:nvGraphicFramePr>
        <p:xfrm>
          <a:off x="431470" y="4005064"/>
          <a:ext cx="7452898" cy="1933560"/>
        </p:xfrm>
        <a:graphic>
          <a:graphicData uri="http://schemas.openxmlformats.org/drawingml/2006/table">
            <a:tbl>
              <a:tblPr firstCol="1" bandRow="1">
                <a:tableStyleId>{5C22544A-7EE6-4342-B048-85BDC9FD1C3A}</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50986">
                  <a:extLst>
                    <a:ext uri="{9D8B030D-6E8A-4147-A177-3AD203B41FA5}">
                      <a16:colId xmlns:a16="http://schemas.microsoft.com/office/drawing/2014/main" val="20004"/>
                    </a:ext>
                  </a:extLst>
                </a:gridCol>
              </a:tblGrid>
              <a:tr h="0">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nchor="ctr"/>
                </a:tc>
                <a:tc gridSpan="2">
                  <a:txBody>
                    <a:bodyPr/>
                    <a:lstStyle/>
                    <a:p>
                      <a:pPr marL="0" algn="ctr" defTabSz="914400" rtl="0" eaLnBrk="1" latinLnBrk="0" hangingPunct="1">
                        <a:spcAft>
                          <a:spcPts val="0"/>
                        </a:spcAft>
                      </a:pPr>
                      <a:r>
                        <a:rPr lang="nl-NL" sz="1800" b="1" kern="1200" dirty="0">
                          <a:effectLst/>
                        </a:rPr>
                        <a:t>Groep </a:t>
                      </a:r>
                      <a:r>
                        <a:rPr lang="nl-NL" sz="1800" b="1" kern="1200" dirty="0" smtClean="0">
                          <a:effectLst/>
                        </a:rPr>
                        <a:t>7 (5</a:t>
                      </a:r>
                      <a:r>
                        <a:rPr lang="nl-NL" sz="1800" b="1" kern="1200" baseline="30000" dirty="0" smtClean="0">
                          <a:effectLst/>
                        </a:rPr>
                        <a:t>e</a:t>
                      </a:r>
                      <a:r>
                        <a:rPr lang="nl-NL" sz="1800" b="1" kern="1200" dirty="0" smtClean="0">
                          <a:effectLst/>
                        </a:rPr>
                        <a:t>)</a:t>
                      </a:r>
                      <a:endParaRPr lang="nl-BE" sz="1800" b="1" kern="1200" dirty="0">
                        <a:solidFill>
                          <a:schemeClr val="dk1"/>
                        </a:solidFill>
                        <a:effectLst/>
                        <a:latin typeface="+mn-lt"/>
                        <a:ea typeface="+mn-ea"/>
                        <a:cs typeface="+mn-cs"/>
                      </a:endParaRPr>
                    </a:p>
                  </a:txBody>
                  <a:tcPr marL="68580" marR="68580" marT="0" marB="0" anchor="ctr"/>
                </a:tc>
                <a:tc hMerge="1">
                  <a:txBody>
                    <a:bodyPr/>
                    <a:lstStyle/>
                    <a:p>
                      <a:endParaRPr lang="nl-BE"/>
                    </a:p>
                  </a:txBody>
                  <a:tcPr/>
                </a:tc>
                <a:tc gridSpan="2">
                  <a:txBody>
                    <a:bodyPr/>
                    <a:lstStyle/>
                    <a:p>
                      <a:pPr marL="0" algn="ctr" defTabSz="914400" rtl="0" eaLnBrk="1" latinLnBrk="0" hangingPunct="1">
                        <a:spcAft>
                          <a:spcPts val="0"/>
                        </a:spcAft>
                      </a:pPr>
                      <a:r>
                        <a:rPr lang="nl-NL" sz="1800" b="1" kern="1200" dirty="0">
                          <a:effectLst/>
                        </a:rPr>
                        <a:t>Groep </a:t>
                      </a:r>
                      <a:r>
                        <a:rPr lang="nl-NL" sz="1800" b="1" kern="1200" dirty="0" smtClean="0">
                          <a:effectLst/>
                        </a:rPr>
                        <a:t>8 (6</a:t>
                      </a:r>
                      <a:r>
                        <a:rPr lang="nl-NL" sz="1800" b="1" kern="1200" baseline="30000" dirty="0" smtClean="0">
                          <a:effectLst/>
                        </a:rPr>
                        <a:t>e</a:t>
                      </a:r>
                      <a:r>
                        <a:rPr lang="nl-NL" sz="1800" b="1" kern="1200" dirty="0" smtClean="0">
                          <a:effectLst/>
                        </a:rPr>
                        <a:t>)</a:t>
                      </a:r>
                      <a:endParaRPr lang="nl-BE" sz="1800" b="1" kern="1200" dirty="0">
                        <a:solidFill>
                          <a:schemeClr val="dk1"/>
                        </a:solidFill>
                        <a:effectLst/>
                        <a:latin typeface="+mn-lt"/>
                        <a:ea typeface="+mn-ea"/>
                        <a:cs typeface="+mn-cs"/>
                      </a:endParaRPr>
                    </a:p>
                  </a:txBody>
                  <a:tcPr marL="68580" marR="68580" marT="0" marB="0" anchor="ctr"/>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latin typeface="+mn-lt"/>
                        </a:rPr>
                        <a:t> </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Feb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Juni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Feb ‘16</a:t>
                      </a:r>
                      <a:endParaRPr lang="nl-BE" sz="1600" dirty="0">
                        <a:effectLst/>
                        <a:latin typeface="+mn-lt"/>
                        <a:ea typeface="Calibri"/>
                      </a:endParaRPr>
                    </a:p>
                  </a:txBody>
                  <a:tcPr marL="68580" marR="68580" marT="0" marB="0" anchor="ctr"/>
                </a:tc>
                <a:tc>
                  <a:txBody>
                    <a:bodyPr/>
                    <a:lstStyle/>
                    <a:p>
                      <a:pPr algn="ctr">
                        <a:spcAft>
                          <a:spcPts val="0"/>
                        </a:spcAft>
                      </a:pPr>
                      <a:r>
                        <a:rPr lang="nl-NL" sz="1600" dirty="0" smtClean="0">
                          <a:effectLst/>
                        </a:rPr>
                        <a:t>Juni ‘16</a:t>
                      </a:r>
                      <a:endParaRPr lang="nl-BE" sz="1600" dirty="0">
                        <a:effectLst/>
                        <a:latin typeface="+mn-lt"/>
                        <a:ea typeface="Calibri"/>
                      </a:endParaRPr>
                    </a:p>
                  </a:txBody>
                  <a:tcPr marL="68580" marR="68580" marT="0" marB="0" anchor="ctr"/>
                </a:tc>
                <a:extLst>
                  <a:ext uri="{0D108BD9-81ED-4DB2-BD59-A6C34878D82A}">
                    <a16:rowId xmlns:a16="http://schemas.microsoft.com/office/drawing/2014/main" val="10001"/>
                  </a:ext>
                </a:extLst>
              </a:tr>
              <a:tr h="592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dirty="0" smtClean="0">
                          <a:effectLst/>
                          <a:latin typeface="+mn-lt"/>
                          <a:ea typeface="Calibri"/>
                        </a:rPr>
                        <a:t>Doel</a:t>
                      </a:r>
                      <a:endParaRPr lang="nl-BE" sz="1800" dirty="0">
                        <a:effectLst/>
                        <a:latin typeface="+mn-lt"/>
                        <a:ea typeface="Calibri"/>
                      </a:endParaRPr>
                    </a:p>
                  </a:txBody>
                  <a:tcPr marL="68580" marR="68580" marT="0" marB="0" anchor="ctr"/>
                </a:tc>
                <a:tc>
                  <a:txBody>
                    <a:bodyPr/>
                    <a:lstStyle/>
                    <a:p>
                      <a:pPr algn="ctr">
                        <a:spcAft>
                          <a:spcPts val="0"/>
                        </a:spcAft>
                      </a:pPr>
                      <a:r>
                        <a:rPr lang="nl-BE" sz="1800" b="1" kern="1200" dirty="0">
                          <a:solidFill>
                            <a:srgbClr val="000000"/>
                          </a:solidFill>
                          <a:effectLst/>
                          <a:latin typeface="+mn-lt"/>
                          <a:ea typeface="Times New Roman" panose="02020603050405020304" pitchFamily="18" charset="0"/>
                          <a:cs typeface="Times New Roman" panose="02020603050405020304" pitchFamily="18" charset="0"/>
                        </a:rPr>
                        <a:t>900</a:t>
                      </a:r>
                    </a:p>
                  </a:txBody>
                  <a:tcPr marL="68580" marR="68580" marT="0" marB="0" anchor="ctr"/>
                </a:tc>
                <a:tc>
                  <a:txBody>
                    <a:bodyPr/>
                    <a:lstStyle/>
                    <a:p>
                      <a:pPr algn="ctr">
                        <a:spcAft>
                          <a:spcPts val="0"/>
                        </a:spcAft>
                      </a:pPr>
                      <a:r>
                        <a:rPr lang="nl-BE" sz="1800" b="1" kern="1200">
                          <a:solidFill>
                            <a:srgbClr val="000000"/>
                          </a:solidFill>
                          <a:effectLst/>
                          <a:latin typeface="+mn-lt"/>
                          <a:ea typeface="Times New Roman" panose="02020603050405020304" pitchFamily="18" charset="0"/>
                          <a:cs typeface="Times New Roman" panose="02020603050405020304" pitchFamily="18" charset="0"/>
                        </a:rPr>
                        <a:t>1800</a:t>
                      </a:r>
                    </a:p>
                  </a:txBody>
                  <a:tcPr marL="68580" marR="68580" marT="0" marB="0" anchor="ctr"/>
                </a:tc>
                <a:tc>
                  <a:txBody>
                    <a:bodyPr/>
                    <a:lstStyle/>
                    <a:p>
                      <a:pPr algn="ctr">
                        <a:spcAft>
                          <a:spcPts val="0"/>
                        </a:spcAft>
                      </a:pPr>
                      <a:r>
                        <a:rPr lang="nl-BE" sz="1800" b="1" kern="1200">
                          <a:solidFill>
                            <a:srgbClr val="000000"/>
                          </a:solidFill>
                          <a:effectLst/>
                          <a:latin typeface="+mn-lt"/>
                          <a:ea typeface="Times New Roman" panose="02020603050405020304" pitchFamily="18" charset="0"/>
                          <a:cs typeface="Times New Roman" panose="02020603050405020304" pitchFamily="18" charset="0"/>
                        </a:rPr>
                        <a:t>1017</a:t>
                      </a:r>
                    </a:p>
                  </a:txBody>
                  <a:tcPr marL="68580" marR="68580" marT="0" marB="0" anchor="ctr"/>
                </a:tc>
                <a:tc>
                  <a:txBody>
                    <a:bodyPr/>
                    <a:lstStyle/>
                    <a:p>
                      <a:pPr algn="ctr">
                        <a:spcAft>
                          <a:spcPts val="0"/>
                        </a:spcAft>
                      </a:pPr>
                      <a:r>
                        <a:rPr lang="nl-BE" sz="1800" b="1" kern="1200" dirty="0">
                          <a:solidFill>
                            <a:srgbClr val="000000"/>
                          </a:solidFill>
                          <a:effectLst/>
                          <a:latin typeface="+mn-lt"/>
                          <a:ea typeface="Times New Roman" panose="02020603050405020304" pitchFamily="18" charset="0"/>
                          <a:cs typeface="Times New Roman" panose="02020603050405020304" pitchFamily="18" charset="0"/>
                        </a:rPr>
                        <a:t>2034</a:t>
                      </a:r>
                    </a:p>
                  </a:txBody>
                  <a:tcPr marL="68580" marR="68580" marT="0" marB="0" anchor="ctr"/>
                </a:tc>
                <a:extLst>
                  <a:ext uri="{0D108BD9-81ED-4DB2-BD59-A6C34878D82A}">
                    <a16:rowId xmlns:a16="http://schemas.microsoft.com/office/drawing/2014/main" val="10002"/>
                  </a:ext>
                </a:extLst>
              </a:tr>
              <a:tr h="563308">
                <a:tc>
                  <a:txBody>
                    <a:bodyPr/>
                    <a:lstStyle/>
                    <a:p>
                      <a:pPr>
                        <a:spcAft>
                          <a:spcPts val="0"/>
                        </a:spcAft>
                      </a:pPr>
                      <a:r>
                        <a:rPr lang="nl-NL" sz="1800" dirty="0" smtClean="0">
                          <a:effectLst/>
                          <a:latin typeface="+mn-lt"/>
                        </a:rPr>
                        <a:t>Aantal gelezen blz.(</a:t>
                      </a:r>
                      <a:r>
                        <a:rPr lang="nl-NL" sz="1800" dirty="0" err="1" smtClean="0">
                          <a:effectLst/>
                          <a:latin typeface="+mn-lt"/>
                        </a:rPr>
                        <a:t>sd</a:t>
                      </a:r>
                      <a:r>
                        <a:rPr lang="nl-NL" sz="1800" dirty="0" smtClean="0">
                          <a:effectLst/>
                          <a:latin typeface="+mn-lt"/>
                        </a:rPr>
                        <a:t>)</a:t>
                      </a:r>
                      <a:endParaRPr lang="nl-BE" sz="1800" b="1" dirty="0">
                        <a:effectLst/>
                        <a:latin typeface="+mn-lt"/>
                        <a:ea typeface="Calibri"/>
                      </a:endParaRPr>
                    </a:p>
                  </a:txBody>
                  <a:tcPr marL="68580" marR="68580" marT="0" marB="0" anchor="ctr"/>
                </a:tc>
                <a:tc>
                  <a:txBody>
                    <a:bodyPr/>
                    <a:lstStyle/>
                    <a:p>
                      <a:pPr marL="0" algn="ctr" defTabSz="914400" rtl="0" eaLnBrk="1" latinLnBrk="0" hangingPunct="1">
                        <a:spcAft>
                          <a:spcPts val="0"/>
                        </a:spcAft>
                      </a:pPr>
                      <a:r>
                        <a:rPr lang="nl-BE" sz="1800" kern="1200" dirty="0">
                          <a:solidFill>
                            <a:srgbClr val="FF0000"/>
                          </a:solidFill>
                          <a:effectLst/>
                          <a:latin typeface="+mn-lt"/>
                          <a:ea typeface="+mn-ea"/>
                          <a:cs typeface="+mn-cs"/>
                        </a:rPr>
                        <a:t>627 </a:t>
                      </a:r>
                      <a:endParaRPr lang="nl-BE" sz="1800" kern="1200" dirty="0" smtClean="0">
                        <a:solidFill>
                          <a:srgbClr val="FF0000"/>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274)</a:t>
                      </a:r>
                    </a:p>
                  </a:txBody>
                  <a:tcPr marL="68580" marR="68580" marT="0" marB="0"/>
                </a:tc>
                <a:tc>
                  <a:txBody>
                    <a:bodyPr/>
                    <a:lstStyle/>
                    <a:p>
                      <a:pPr marL="0" algn="ctr" defTabSz="914400" rtl="0" eaLnBrk="1" latinLnBrk="0" hangingPunct="1">
                        <a:spcAft>
                          <a:spcPts val="0"/>
                        </a:spcAft>
                      </a:pPr>
                      <a:r>
                        <a:rPr lang="nl-BE" sz="1800" kern="1200" dirty="0">
                          <a:solidFill>
                            <a:srgbClr val="FF0000"/>
                          </a:solidFill>
                          <a:effectLst/>
                          <a:latin typeface="+mn-lt"/>
                          <a:ea typeface="+mn-ea"/>
                          <a:cs typeface="+mn-cs"/>
                        </a:rPr>
                        <a:t>1192 </a:t>
                      </a:r>
                      <a:endParaRPr lang="nl-BE" sz="1800" kern="1200" dirty="0" smtClean="0">
                        <a:solidFill>
                          <a:srgbClr val="FF0000"/>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527)</a:t>
                      </a:r>
                    </a:p>
                  </a:txBody>
                  <a:tcPr marL="68580" marR="68580" marT="0" marB="0"/>
                </a:tc>
                <a:tc>
                  <a:txBody>
                    <a:bodyPr/>
                    <a:lstStyle/>
                    <a:p>
                      <a:pPr marL="0" algn="ctr" defTabSz="914400" rtl="0" eaLnBrk="1" latinLnBrk="0" hangingPunct="1">
                        <a:spcAft>
                          <a:spcPts val="0"/>
                        </a:spcAft>
                      </a:pPr>
                      <a:r>
                        <a:rPr lang="nl-BE" sz="1800" kern="1200" dirty="0">
                          <a:solidFill>
                            <a:srgbClr val="FF0000"/>
                          </a:solidFill>
                          <a:effectLst/>
                          <a:latin typeface="+mn-lt"/>
                          <a:ea typeface="+mn-ea"/>
                          <a:cs typeface="+mn-cs"/>
                        </a:rPr>
                        <a:t>773 </a:t>
                      </a:r>
                      <a:endParaRPr lang="nl-BE" sz="1800" kern="1200" dirty="0" smtClean="0">
                        <a:solidFill>
                          <a:srgbClr val="FF0000"/>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479)</a:t>
                      </a:r>
                    </a:p>
                  </a:txBody>
                  <a:tcPr marL="68580" marR="68580" marT="0" marB="0"/>
                </a:tc>
                <a:tc>
                  <a:txBody>
                    <a:bodyPr/>
                    <a:lstStyle/>
                    <a:p>
                      <a:pPr marL="0" algn="ctr" defTabSz="914400" rtl="0" eaLnBrk="1" latinLnBrk="0" hangingPunct="1">
                        <a:spcAft>
                          <a:spcPts val="0"/>
                        </a:spcAft>
                      </a:pPr>
                      <a:r>
                        <a:rPr lang="nl-BE" sz="1800" b="1" kern="1200" dirty="0">
                          <a:solidFill>
                            <a:srgbClr val="00B050"/>
                          </a:solidFill>
                          <a:effectLst/>
                          <a:latin typeface="+mn-lt"/>
                          <a:ea typeface="+mn-ea"/>
                          <a:cs typeface="+mn-cs"/>
                        </a:rPr>
                        <a:t>2622</a:t>
                      </a:r>
                      <a:r>
                        <a:rPr lang="nl-BE" sz="1800" kern="1200" dirty="0">
                          <a:solidFill>
                            <a:schemeClr val="dk1"/>
                          </a:solidFill>
                          <a:effectLst/>
                          <a:latin typeface="+mn-lt"/>
                          <a:ea typeface="+mn-ea"/>
                          <a:cs typeface="+mn-cs"/>
                        </a:rPr>
                        <a:t> </a:t>
                      </a:r>
                      <a:endParaRPr lang="nl-BE" sz="1800" kern="1200" dirty="0" smtClean="0">
                        <a:solidFill>
                          <a:schemeClr val="dk1"/>
                        </a:solidFill>
                        <a:effectLst/>
                        <a:latin typeface="+mn-lt"/>
                        <a:ea typeface="+mn-ea"/>
                        <a:cs typeface="+mn-cs"/>
                      </a:endParaRPr>
                    </a:p>
                    <a:p>
                      <a:pPr marL="0" algn="ctr" defTabSz="914400" rtl="0" eaLnBrk="1" latinLnBrk="0" hangingPunct="1">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1103)</a:t>
                      </a:r>
                    </a:p>
                  </a:txBody>
                  <a:tcPr marL="68580" marR="68580" marT="0" marB="0"/>
                </a:tc>
                <a:extLst>
                  <a:ext uri="{0D108BD9-81ED-4DB2-BD59-A6C34878D82A}">
                    <a16:rowId xmlns:a16="http://schemas.microsoft.com/office/drawing/2014/main" val="10004"/>
                  </a:ext>
                </a:extLst>
              </a:tr>
            </a:tbl>
          </a:graphicData>
        </a:graphic>
      </p:graphicFrame>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32" y="980728"/>
            <a:ext cx="1109568" cy="1018120"/>
          </a:xfrm>
          <a:prstGeom prst="rect">
            <a:avLst/>
          </a:prstGeom>
        </p:spPr>
      </p:pic>
    </p:spTree>
    <p:extLst>
      <p:ext uri="{BB962C8B-B14F-4D97-AF65-F5344CB8AC3E}">
        <p14:creationId xmlns:p14="http://schemas.microsoft.com/office/powerpoint/2010/main" val="39837571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Opbrengstgericht werken </a:t>
            </a:r>
            <a:br>
              <a:rPr lang="nl-BE" dirty="0"/>
            </a:br>
            <a:r>
              <a:rPr lang="nl-BE" b="0" i="1" dirty="0" smtClean="0"/>
              <a:t>Resultaten </a:t>
            </a:r>
            <a:r>
              <a:rPr lang="nl-BE" b="0" i="1" dirty="0"/>
              <a:t>NL-VL? – 3</a:t>
            </a:r>
            <a:r>
              <a:rPr lang="nl-BE" b="0" i="1" baseline="30000" dirty="0"/>
              <a:t>e</a:t>
            </a:r>
            <a:r>
              <a:rPr lang="nl-BE" b="0" i="1" dirty="0"/>
              <a:t> </a:t>
            </a:r>
            <a:r>
              <a:rPr lang="nl-BE" b="0" i="1" dirty="0" smtClean="0"/>
              <a:t>tranche - </a:t>
            </a:r>
            <a:r>
              <a:rPr lang="nl-BE" b="0" i="1" dirty="0"/>
              <a:t>VL - AVI</a:t>
            </a: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2988641228"/>
              </p:ext>
            </p:extLst>
          </p:nvPr>
        </p:nvGraphicFramePr>
        <p:xfrm>
          <a:off x="431470" y="1295982"/>
          <a:ext cx="8172979" cy="2709082"/>
        </p:xfrm>
        <a:graphic>
          <a:graphicData uri="http://schemas.openxmlformats.org/drawingml/2006/table">
            <a:tbl>
              <a:tblPr firstRow="1" firstCol="1" bandRow="1">
                <a:tableStyleId>{073A0DAA-6AF3-43AB-8588-CEC1D06C72B9}</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185850">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Resultaten </a:t>
                      </a:r>
                      <a:r>
                        <a:rPr lang="nl-NL" sz="1800" dirty="0">
                          <a:effectLst/>
                        </a:rPr>
                        <a:t>op de AVI toets bij voortgezet lezen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spcAft>
                          <a:spcPts val="0"/>
                        </a:spcAft>
                      </a:pPr>
                      <a:r>
                        <a:rPr lang="nl-NL" sz="1600" b="1" dirty="0">
                          <a:effectLst/>
                        </a:rPr>
                        <a:t>Groep </a:t>
                      </a:r>
                      <a:r>
                        <a:rPr lang="nl-NL" sz="1600" b="1" dirty="0" smtClean="0">
                          <a:effectLst/>
                        </a:rPr>
                        <a:t>4 (2</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600" b="1" dirty="0">
                          <a:effectLst/>
                        </a:rPr>
                        <a:t>Groep </a:t>
                      </a:r>
                      <a:r>
                        <a:rPr lang="nl-NL" sz="1600" b="1" dirty="0" smtClean="0">
                          <a:effectLst/>
                        </a:rPr>
                        <a:t>5 (3</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600" b="1" dirty="0">
                          <a:effectLst/>
                        </a:rPr>
                        <a:t>Groep </a:t>
                      </a:r>
                      <a:r>
                        <a:rPr lang="nl-NL" sz="1600" b="1" dirty="0" smtClean="0">
                          <a:effectLst/>
                        </a:rPr>
                        <a:t>6 (4</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extLst>
                  <a:ext uri="{0D108BD9-81ED-4DB2-BD59-A6C34878D82A}">
                    <a16:rowId xmlns:a16="http://schemas.microsoft.com/office/drawing/2014/main" val="10002"/>
                  </a:ext>
                </a:extLst>
              </a:tr>
              <a:tr h="463472">
                <a:tc>
                  <a:txBody>
                    <a:bodyPr/>
                    <a:lstStyle/>
                    <a:p>
                      <a:pPr>
                        <a:spcAft>
                          <a:spcPts val="0"/>
                        </a:spcAft>
                      </a:pPr>
                      <a:r>
                        <a:rPr lang="nl-NL" sz="1800" dirty="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600" dirty="0">
                          <a:effectLst/>
                        </a:rPr>
                        <a:t>AVI M4 </a:t>
                      </a:r>
                      <a:endParaRPr lang="nl-BE" sz="1600" dirty="0">
                        <a:effectLst/>
                      </a:endParaRPr>
                    </a:p>
                    <a:p>
                      <a:pPr algn="ctr">
                        <a:spcAft>
                          <a:spcPts val="0"/>
                        </a:spcAft>
                      </a:pPr>
                      <a:r>
                        <a:rPr lang="nl-NL" sz="1600" dirty="0">
                          <a:effectLst/>
                        </a:rPr>
                        <a:t>(3)</a:t>
                      </a:r>
                      <a:endParaRPr lang="nl-BE" sz="1600" dirty="0">
                        <a:effectLst/>
                        <a:latin typeface="+mn-lt"/>
                        <a:ea typeface="Calibri"/>
                      </a:endParaRPr>
                    </a:p>
                  </a:txBody>
                  <a:tcPr marL="68580" marR="68580" marT="0" marB="0"/>
                </a:tc>
                <a:tc>
                  <a:txBody>
                    <a:bodyPr/>
                    <a:lstStyle/>
                    <a:p>
                      <a:pPr algn="ctr">
                        <a:spcAft>
                          <a:spcPts val="0"/>
                        </a:spcAft>
                      </a:pPr>
                      <a:r>
                        <a:rPr lang="nl-NL" sz="1600">
                          <a:effectLst/>
                        </a:rPr>
                        <a:t>AVI E4</a:t>
                      </a:r>
                      <a:endParaRPr lang="nl-BE" sz="1600">
                        <a:effectLst/>
                      </a:endParaRPr>
                    </a:p>
                    <a:p>
                      <a:pPr algn="ctr">
                        <a:spcAft>
                          <a:spcPts val="0"/>
                        </a:spcAft>
                      </a:pPr>
                      <a:r>
                        <a:rPr lang="nl-NL" sz="1600">
                          <a:effectLst/>
                        </a:rPr>
                        <a:t>(4)</a:t>
                      </a:r>
                      <a:endParaRPr lang="nl-BE" sz="1600">
                        <a:effectLst/>
                        <a:latin typeface="+mn-lt"/>
                        <a:ea typeface="Calibri"/>
                      </a:endParaRPr>
                    </a:p>
                  </a:txBody>
                  <a:tcPr marL="68580" marR="68580" marT="0" marB="0"/>
                </a:tc>
                <a:tc>
                  <a:txBody>
                    <a:bodyPr/>
                    <a:lstStyle/>
                    <a:p>
                      <a:pPr algn="ctr">
                        <a:spcAft>
                          <a:spcPts val="0"/>
                        </a:spcAft>
                      </a:pPr>
                      <a:r>
                        <a:rPr lang="nl-NL" sz="1600">
                          <a:effectLst/>
                        </a:rPr>
                        <a:t>AVI M5 </a:t>
                      </a:r>
                      <a:endParaRPr lang="nl-BE" sz="1600">
                        <a:effectLst/>
                      </a:endParaRPr>
                    </a:p>
                    <a:p>
                      <a:pPr algn="ctr">
                        <a:spcAft>
                          <a:spcPts val="0"/>
                        </a:spcAft>
                      </a:pPr>
                      <a:r>
                        <a:rPr lang="nl-NL" sz="1600">
                          <a:effectLst/>
                        </a:rPr>
                        <a:t>(5)</a:t>
                      </a:r>
                      <a:endParaRPr lang="nl-BE" sz="1600">
                        <a:effectLst/>
                        <a:latin typeface="+mn-lt"/>
                        <a:ea typeface="Calibri"/>
                      </a:endParaRPr>
                    </a:p>
                  </a:txBody>
                  <a:tcPr marL="68580" marR="68580" marT="0" marB="0"/>
                </a:tc>
                <a:tc>
                  <a:txBody>
                    <a:bodyPr/>
                    <a:lstStyle/>
                    <a:p>
                      <a:pPr algn="ctr">
                        <a:spcAft>
                          <a:spcPts val="0"/>
                        </a:spcAft>
                      </a:pPr>
                      <a:r>
                        <a:rPr lang="nl-NL" sz="1600">
                          <a:effectLst/>
                        </a:rPr>
                        <a:t>AVI E5 </a:t>
                      </a:r>
                      <a:endParaRPr lang="nl-BE" sz="1600">
                        <a:effectLst/>
                      </a:endParaRPr>
                    </a:p>
                    <a:p>
                      <a:pPr algn="ctr">
                        <a:spcAft>
                          <a:spcPts val="0"/>
                        </a:spcAft>
                      </a:pPr>
                      <a:r>
                        <a:rPr lang="nl-NL" sz="1600">
                          <a:effectLst/>
                        </a:rPr>
                        <a:t>(6)</a:t>
                      </a:r>
                      <a:endParaRPr lang="nl-BE" sz="1600">
                        <a:effectLst/>
                        <a:latin typeface="+mn-lt"/>
                        <a:ea typeface="Calibri"/>
                      </a:endParaRPr>
                    </a:p>
                  </a:txBody>
                  <a:tcPr marL="68580" marR="68580" marT="0" marB="0"/>
                </a:tc>
                <a:tc>
                  <a:txBody>
                    <a:bodyPr/>
                    <a:lstStyle/>
                    <a:p>
                      <a:pPr algn="ctr">
                        <a:spcAft>
                          <a:spcPts val="0"/>
                        </a:spcAft>
                      </a:pPr>
                      <a:r>
                        <a:rPr lang="nl-NL" sz="1600">
                          <a:effectLst/>
                        </a:rPr>
                        <a:t>AVI M6 </a:t>
                      </a:r>
                      <a:endParaRPr lang="nl-BE" sz="1600">
                        <a:effectLst/>
                      </a:endParaRPr>
                    </a:p>
                    <a:p>
                      <a:pPr algn="ctr">
                        <a:spcAft>
                          <a:spcPts val="0"/>
                        </a:spcAft>
                      </a:pPr>
                      <a:r>
                        <a:rPr lang="nl-NL" sz="1600">
                          <a:effectLst/>
                        </a:rPr>
                        <a:t>(7)</a:t>
                      </a:r>
                      <a:endParaRPr lang="nl-BE" sz="1600">
                        <a:effectLst/>
                        <a:latin typeface="+mn-lt"/>
                        <a:ea typeface="Calibri"/>
                      </a:endParaRPr>
                    </a:p>
                  </a:txBody>
                  <a:tcPr marL="68580" marR="68580" marT="0" marB="0"/>
                </a:tc>
                <a:tc>
                  <a:txBody>
                    <a:bodyPr/>
                    <a:lstStyle/>
                    <a:p>
                      <a:pPr algn="ctr">
                        <a:spcAft>
                          <a:spcPts val="0"/>
                        </a:spcAft>
                      </a:pPr>
                      <a:r>
                        <a:rPr lang="nl-NL" sz="1600">
                          <a:effectLst/>
                        </a:rPr>
                        <a:t>AVI E6 </a:t>
                      </a:r>
                      <a:endParaRPr lang="nl-BE" sz="1600">
                        <a:effectLst/>
                      </a:endParaRPr>
                    </a:p>
                    <a:p>
                      <a:pPr algn="ctr">
                        <a:spcAft>
                          <a:spcPts val="0"/>
                        </a:spcAft>
                      </a:pPr>
                      <a:r>
                        <a:rPr lang="nl-NL" sz="1600">
                          <a:effectLst/>
                        </a:rPr>
                        <a:t>(8)</a:t>
                      </a:r>
                      <a:endParaRPr lang="nl-BE" sz="1600">
                        <a:effectLst/>
                        <a:latin typeface="+mn-lt"/>
                        <a:ea typeface="Calibri"/>
                      </a:endParaRPr>
                    </a:p>
                  </a:txBody>
                  <a:tcPr marL="68580" marR="68580" marT="0" marB="0"/>
                </a:tc>
                <a:extLst>
                  <a:ext uri="{0D108BD9-81ED-4DB2-BD59-A6C34878D82A}">
                    <a16:rowId xmlns:a16="http://schemas.microsoft.com/office/drawing/2014/main" val="10003"/>
                  </a:ext>
                </a:extLst>
              </a:tr>
              <a:tr h="260703">
                <a:tc>
                  <a:txBody>
                    <a:bodyPr/>
                    <a:lstStyle/>
                    <a:p>
                      <a:pPr>
                        <a:spcAft>
                          <a:spcPts val="0"/>
                        </a:spcAft>
                      </a:pPr>
                      <a:r>
                        <a:rPr lang="nl-NL" sz="1800" dirty="0">
                          <a:effectLst/>
                        </a:rPr>
                        <a:t>Aantal </a:t>
                      </a:r>
                      <a:r>
                        <a:rPr lang="nl-NL" sz="1800" dirty="0" err="1">
                          <a:effectLst/>
                        </a:rPr>
                        <a:t>lln</a:t>
                      </a:r>
                      <a:endParaRPr lang="nl-BE" sz="1800" b="1" dirty="0">
                        <a:effectLst/>
                        <a:latin typeface="Times New Roman"/>
                        <a:ea typeface="Calibri"/>
                      </a:endParaRPr>
                    </a:p>
                  </a:txBody>
                  <a:tcPr marL="68580" marR="68580" marT="0" marB="0"/>
                </a:tc>
                <a:tc>
                  <a:txBody>
                    <a:bodyPr/>
                    <a:lstStyle/>
                    <a:p>
                      <a:pPr algn="ctr">
                        <a:spcAft>
                          <a:spcPts val="0"/>
                        </a:spcAft>
                      </a:pPr>
                      <a:r>
                        <a:rPr lang="nl-NL" sz="1600" dirty="0" smtClean="0">
                          <a:effectLst/>
                        </a:rPr>
                        <a:t>213</a:t>
                      </a:r>
                      <a:endParaRPr lang="nl-BE" sz="1600" dirty="0">
                        <a:effectLst/>
                        <a:latin typeface="+mn-lt"/>
                        <a:ea typeface="Calibri"/>
                      </a:endParaRPr>
                    </a:p>
                  </a:txBody>
                  <a:tcPr marL="68580" marR="68580" marT="0" marB="0"/>
                </a:tc>
                <a:tc>
                  <a:txBody>
                    <a:bodyPr/>
                    <a:lstStyle/>
                    <a:p>
                      <a:pPr algn="ctr">
                        <a:spcAft>
                          <a:spcPts val="1620"/>
                        </a:spcAft>
                      </a:pPr>
                      <a:r>
                        <a:rPr lang="nl-BE" sz="1600" dirty="0" smtClean="0">
                          <a:effectLst/>
                        </a:rPr>
                        <a:t>182</a:t>
                      </a:r>
                      <a:endParaRPr lang="nl-B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195</a:t>
                      </a:r>
                      <a:endParaRPr lang="nl-BE" sz="1600" dirty="0">
                        <a:effectLst/>
                        <a:latin typeface="+mn-lt"/>
                        <a:ea typeface="Calibri"/>
                      </a:endParaRPr>
                    </a:p>
                  </a:txBody>
                  <a:tcPr marL="68580" marR="68580" marT="0" marB="0"/>
                </a:tc>
                <a:tc>
                  <a:txBody>
                    <a:bodyPr/>
                    <a:lstStyle/>
                    <a:p>
                      <a:pPr algn="ctr">
                        <a:spcAft>
                          <a:spcPts val="1620"/>
                        </a:spcAft>
                      </a:pPr>
                      <a:r>
                        <a:rPr lang="nl-BE" sz="1600" dirty="0" smtClean="0">
                          <a:effectLst/>
                        </a:rPr>
                        <a:t>167</a:t>
                      </a:r>
                      <a:endParaRPr lang="nl-B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208</a:t>
                      </a:r>
                      <a:endParaRPr lang="nl-BE" sz="1600" dirty="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188</a:t>
                      </a:r>
                      <a:endParaRPr lang="nl-BE" sz="1600" kern="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8014">
                <a:tc>
                  <a:txBody>
                    <a:bodyPr/>
                    <a:lstStyle/>
                    <a:p>
                      <a:pPr>
                        <a:spcAft>
                          <a:spcPts val="0"/>
                        </a:spcAft>
                      </a:pPr>
                      <a:r>
                        <a:rPr lang="nl-NL" sz="1800" dirty="0">
                          <a:effectLst/>
                        </a:rPr>
                        <a:t>Gem. </a:t>
                      </a:r>
                      <a:r>
                        <a:rPr lang="nl-NL" sz="1800" dirty="0" smtClean="0">
                          <a:effectLst/>
                        </a:rPr>
                        <a:t>(</a:t>
                      </a:r>
                      <a:r>
                        <a:rPr lang="nl-NL" sz="1800" dirty="0" err="1">
                          <a:effectLst/>
                        </a:rPr>
                        <a:t>sd</a:t>
                      </a:r>
                      <a:r>
                        <a:rPr lang="nl-NL" sz="1800" dirty="0">
                          <a:effectLst/>
                        </a:rPr>
                        <a:t>) </a:t>
                      </a:r>
                      <a:r>
                        <a:rPr lang="nl-NL" sz="1600" dirty="0" smtClean="0">
                          <a:effectLst/>
                        </a:rPr>
                        <a:t>uw </a:t>
                      </a:r>
                      <a:r>
                        <a:rPr lang="nl-NL" sz="1600" dirty="0">
                          <a:effectLst/>
                        </a:rPr>
                        <a:t>school</a:t>
                      </a:r>
                      <a:endParaRPr lang="nl-BE" sz="1600" b="1" dirty="0">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4.26</a:t>
                      </a:r>
                      <a:r>
                        <a:rPr lang="nl-NL" sz="2000" kern="1200" dirty="0" smtClean="0">
                          <a:solidFill>
                            <a:schemeClr val="dk1"/>
                          </a:solidFill>
                          <a:effectLst/>
                          <a:latin typeface="+mn-lt"/>
                          <a:ea typeface="+mn-ea"/>
                          <a:cs typeface="+mn-cs"/>
                        </a:rPr>
                        <a:t>   (1.86)</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5.27 </a:t>
                      </a:r>
                      <a:r>
                        <a:rPr lang="nl-BE" sz="2000" kern="1200" dirty="0" smtClean="0">
                          <a:solidFill>
                            <a:schemeClr val="dk1"/>
                          </a:solidFill>
                          <a:effectLst/>
                          <a:latin typeface="+mn-lt"/>
                          <a:ea typeface="+mn-ea"/>
                          <a:cs typeface="+mn-cs"/>
                        </a:rPr>
                        <a:t>   (2.15)</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6.71</a:t>
                      </a:r>
                    </a:p>
                    <a:p>
                      <a:pPr marL="0" algn="ctr" defTabSz="914400" rtl="0" eaLnBrk="1" latinLnBrk="0" hangingPunct="1">
                        <a:spcAft>
                          <a:spcPts val="0"/>
                        </a:spcAft>
                      </a:pPr>
                      <a:r>
                        <a:rPr lang="nl-NL" sz="2000" kern="1200" dirty="0" smtClean="0">
                          <a:solidFill>
                            <a:schemeClr val="dk1"/>
                          </a:solidFill>
                          <a:effectLst/>
                          <a:latin typeface="+mn-lt"/>
                          <a:ea typeface="+mn-ea"/>
                          <a:cs typeface="+mn-cs"/>
                        </a:rPr>
                        <a:t>(2.35)</a:t>
                      </a:r>
                      <a:endParaRPr lang="nl-BE" sz="2000" kern="1200" dirty="0">
                        <a:solidFill>
                          <a:schemeClr val="dk1"/>
                        </a:solidFill>
                        <a:effectLst/>
                        <a:latin typeface="+mn-lt"/>
                        <a:ea typeface="+mn-ea"/>
                        <a:cs typeface="+mn-cs"/>
                      </a:endParaRPr>
                    </a:p>
                  </a:txBody>
                  <a:tcPr marL="68580" marR="68580" marT="0" marB="0"/>
                </a:tc>
                <a:tc>
                  <a:txBody>
                    <a:bodyPr/>
                    <a:lstStyle/>
                    <a:p>
                      <a:pPr algn="ctr">
                        <a:spcAft>
                          <a:spcPts val="0"/>
                        </a:spcAft>
                      </a:pPr>
                      <a:r>
                        <a:rPr lang="nl-NL" sz="2000" b="1" kern="1200" dirty="0" smtClean="0">
                          <a:solidFill>
                            <a:srgbClr val="00B050"/>
                          </a:solidFill>
                          <a:effectLst/>
                          <a:latin typeface="+mn-lt"/>
                          <a:ea typeface="+mn-ea"/>
                          <a:cs typeface="+mn-cs"/>
                        </a:rPr>
                        <a:t>7.56</a:t>
                      </a:r>
                    </a:p>
                    <a:p>
                      <a:pPr algn="ctr">
                        <a:spcAft>
                          <a:spcPts val="0"/>
                        </a:spcAft>
                      </a:pPr>
                      <a:r>
                        <a:rPr lang="nl-NL" sz="1800" dirty="0" smtClean="0">
                          <a:effectLst/>
                        </a:rPr>
                        <a:t>(2.31)</a:t>
                      </a:r>
                      <a:endParaRPr lang="nl-BE" sz="1800" dirty="0">
                        <a:effectLst/>
                        <a:latin typeface="+mn-lt"/>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9.00 </a:t>
                      </a:r>
                    </a:p>
                    <a:p>
                      <a:pPr marL="0" algn="ctr" defTabSz="914400" rtl="0" eaLnBrk="1" latinLnBrk="0" hangingPunct="1">
                        <a:spcAft>
                          <a:spcPts val="0"/>
                        </a:spcAft>
                      </a:pPr>
                      <a:r>
                        <a:rPr lang="nl-NL" sz="2000" kern="1200" dirty="0" smtClean="0">
                          <a:solidFill>
                            <a:schemeClr val="dk1"/>
                          </a:solidFill>
                          <a:effectLst/>
                          <a:latin typeface="+mn-lt"/>
                          <a:ea typeface="+mn-ea"/>
                          <a:cs typeface="+mn-cs"/>
                        </a:rPr>
                        <a:t>(1.95)</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9.45</a:t>
                      </a:r>
                      <a:r>
                        <a:rPr lang="nl-BE" sz="20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2000" kern="1200" dirty="0" smtClean="0">
                          <a:solidFill>
                            <a:schemeClr val="dk1"/>
                          </a:solidFill>
                          <a:effectLst/>
                          <a:latin typeface="+mn-lt"/>
                          <a:ea typeface="+mn-ea"/>
                          <a:cs typeface="+mn-cs"/>
                        </a:rPr>
                        <a:t>(1.84)</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438676">
                <a:tc>
                  <a:txBody>
                    <a:bodyPr/>
                    <a:lstStyle/>
                    <a:p>
                      <a:pPr>
                        <a:spcAft>
                          <a:spcPts val="0"/>
                        </a:spcAft>
                      </a:pPr>
                      <a:r>
                        <a:rPr lang="nl-NL" sz="1800" dirty="0">
                          <a:effectLst/>
                        </a:rPr>
                        <a:t>% </a:t>
                      </a:r>
                      <a:r>
                        <a:rPr lang="nl-NL" sz="1800" dirty="0" smtClean="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b="0" dirty="0" smtClean="0">
                          <a:solidFill>
                            <a:schemeClr val="tx1"/>
                          </a:solidFill>
                          <a:effectLst/>
                        </a:rPr>
                        <a:t>83.1%</a:t>
                      </a:r>
                      <a:endParaRPr lang="nl-BE" sz="1800" b="0" dirty="0">
                        <a:solidFill>
                          <a:schemeClr val="tx1"/>
                        </a:solidFill>
                        <a:effectLst/>
                        <a:latin typeface="+mn-lt"/>
                        <a:ea typeface="Calibri"/>
                      </a:endParaRPr>
                    </a:p>
                  </a:txBody>
                  <a:tcPr marL="68580" marR="68580" marT="0" marB="0"/>
                </a:tc>
                <a:tc>
                  <a:txBody>
                    <a:bodyPr/>
                    <a:lstStyle/>
                    <a:p>
                      <a:pPr algn="ctr">
                        <a:spcAft>
                          <a:spcPts val="1620"/>
                        </a:spcAft>
                      </a:pPr>
                      <a:r>
                        <a:rPr lang="nl-BE" sz="1800" b="0" dirty="0" smtClean="0">
                          <a:solidFill>
                            <a:schemeClr val="tx1"/>
                          </a:solidFill>
                          <a:effectLst/>
                        </a:rPr>
                        <a:t>84.6%</a:t>
                      </a:r>
                      <a:endParaRPr lang="nl-BE"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0" dirty="0">
                          <a:solidFill>
                            <a:schemeClr val="tx1"/>
                          </a:solidFill>
                          <a:effectLst/>
                        </a:rPr>
                        <a:t>82.6%</a:t>
                      </a:r>
                      <a:endParaRPr lang="nl-BE" sz="1800" b="0" dirty="0">
                        <a:solidFill>
                          <a:schemeClr val="tx1"/>
                        </a:solidFill>
                        <a:effectLst/>
                        <a:latin typeface="+mn-lt"/>
                        <a:ea typeface="Calibri"/>
                      </a:endParaRPr>
                    </a:p>
                  </a:txBody>
                  <a:tcPr marL="68580" marR="68580" marT="0" marB="0"/>
                </a:tc>
                <a:tc>
                  <a:txBody>
                    <a:bodyPr/>
                    <a:lstStyle/>
                    <a:p>
                      <a:pPr algn="ctr">
                        <a:spcAft>
                          <a:spcPts val="1620"/>
                        </a:spcAft>
                      </a:pPr>
                      <a:r>
                        <a:rPr lang="nl-BE" sz="1800" b="0" dirty="0" smtClean="0">
                          <a:solidFill>
                            <a:schemeClr val="tx1"/>
                          </a:solidFill>
                          <a:effectLst/>
                        </a:rPr>
                        <a:t>83.2%</a:t>
                      </a:r>
                      <a:endParaRPr lang="nl-BE"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NL" sz="1800" b="0" kern="1200" dirty="0" smtClean="0">
                          <a:solidFill>
                            <a:schemeClr val="tx1"/>
                          </a:solidFill>
                          <a:effectLst/>
                        </a:rPr>
                        <a:t>88%</a:t>
                      </a:r>
                      <a:endParaRPr lang="nl-BE" sz="18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BE" sz="1800" b="0" kern="1200" dirty="0" smtClean="0">
                          <a:solidFill>
                            <a:schemeClr val="tx1"/>
                          </a:solidFill>
                          <a:effectLst/>
                        </a:rPr>
                        <a:t>83.5%</a:t>
                      </a:r>
                      <a:endParaRPr lang="nl-BE" sz="18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211958419"/>
              </p:ext>
            </p:extLst>
          </p:nvPr>
        </p:nvGraphicFramePr>
        <p:xfrm>
          <a:off x="405365" y="4005064"/>
          <a:ext cx="7452898" cy="2316595"/>
        </p:xfrm>
        <a:graphic>
          <a:graphicData uri="http://schemas.openxmlformats.org/drawingml/2006/table">
            <a:tbl>
              <a:tblPr firstCol="1" bandRow="1">
                <a:tableStyleId>{073A0DAA-6AF3-43AB-8588-CEC1D06C72B9}</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50986">
                  <a:extLst>
                    <a:ext uri="{9D8B030D-6E8A-4147-A177-3AD203B41FA5}">
                      <a16:colId xmlns:a16="http://schemas.microsoft.com/office/drawing/2014/main" val="20004"/>
                    </a:ext>
                  </a:extLst>
                </a:gridCol>
              </a:tblGrid>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gridSpan="2">
                  <a:txBody>
                    <a:bodyPr/>
                    <a:lstStyle/>
                    <a:p>
                      <a:pPr marL="0" algn="ctr" defTabSz="914400" rtl="0" eaLnBrk="1" latinLnBrk="0" hangingPunct="1">
                        <a:spcAft>
                          <a:spcPts val="0"/>
                        </a:spcAft>
                      </a:pPr>
                      <a:r>
                        <a:rPr lang="nl-NL" sz="1600" b="1" kern="1200" dirty="0">
                          <a:effectLst/>
                        </a:rPr>
                        <a:t>Groep </a:t>
                      </a:r>
                      <a:r>
                        <a:rPr lang="nl-NL" sz="1600" b="1" kern="1200" dirty="0" smtClean="0">
                          <a:effectLst/>
                        </a:rPr>
                        <a:t>7 (5</a:t>
                      </a:r>
                      <a:r>
                        <a:rPr lang="nl-NL" sz="1600" b="1" kern="1200" baseline="30000" dirty="0" smtClean="0">
                          <a:effectLst/>
                        </a:rPr>
                        <a:t>e</a:t>
                      </a:r>
                      <a:r>
                        <a:rPr lang="nl-NL" sz="1600" b="1" kern="1200" dirty="0" smtClean="0">
                          <a:effectLst/>
                        </a:rPr>
                        <a:t>)</a:t>
                      </a:r>
                      <a:endParaRPr lang="nl-BE" sz="1600" b="1" kern="1200" dirty="0">
                        <a:solidFill>
                          <a:schemeClr val="dk1"/>
                        </a:solidFill>
                        <a:effectLst/>
                        <a:latin typeface="+mn-lt"/>
                        <a:ea typeface="+mn-ea"/>
                        <a:cs typeface="+mn-cs"/>
                      </a:endParaRPr>
                    </a:p>
                  </a:txBody>
                  <a:tcPr marL="68580" marR="68580" marT="0" marB="0"/>
                </a:tc>
                <a:tc hMerge="1">
                  <a:txBody>
                    <a:bodyPr/>
                    <a:lstStyle/>
                    <a:p>
                      <a:endParaRPr lang="nl-BE"/>
                    </a:p>
                  </a:txBody>
                  <a:tcPr/>
                </a:tc>
                <a:tc gridSpan="2">
                  <a:txBody>
                    <a:bodyPr/>
                    <a:lstStyle/>
                    <a:p>
                      <a:pPr marL="0" algn="ctr" defTabSz="914400" rtl="0" eaLnBrk="1" latinLnBrk="0" hangingPunct="1">
                        <a:spcAft>
                          <a:spcPts val="0"/>
                        </a:spcAft>
                      </a:pPr>
                      <a:r>
                        <a:rPr lang="nl-NL" sz="1600" b="1" kern="1200" dirty="0">
                          <a:effectLst/>
                        </a:rPr>
                        <a:t>Groep </a:t>
                      </a:r>
                      <a:r>
                        <a:rPr lang="nl-NL" sz="1600" b="1" kern="1200" dirty="0" smtClean="0">
                          <a:effectLst/>
                        </a:rPr>
                        <a:t>8 (6</a:t>
                      </a:r>
                      <a:r>
                        <a:rPr lang="nl-NL" sz="1600" b="1" kern="1200" baseline="30000" dirty="0" smtClean="0">
                          <a:effectLst/>
                        </a:rPr>
                        <a:t>e</a:t>
                      </a:r>
                      <a:r>
                        <a:rPr lang="nl-NL" sz="1600" b="1" kern="1200" dirty="0" smtClean="0">
                          <a:effectLst/>
                        </a:rPr>
                        <a:t>)</a:t>
                      </a:r>
                      <a:endParaRPr lang="nl-BE" sz="1600" b="1" kern="1200" dirty="0">
                        <a:solidFill>
                          <a:schemeClr val="dk1"/>
                        </a:solidFill>
                        <a:effectLst/>
                        <a:latin typeface="+mn-lt"/>
                        <a:ea typeface="+mn-ea"/>
                        <a:cs typeface="+mn-cs"/>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extLst>
                  <a:ext uri="{0D108BD9-81ED-4DB2-BD59-A6C34878D82A}">
                    <a16:rowId xmlns:a16="http://schemas.microsoft.com/office/drawing/2014/main" val="10001"/>
                  </a:ext>
                </a:extLst>
              </a:tr>
              <a:tr h="472829">
                <a:tc>
                  <a:txBody>
                    <a:bodyPr/>
                    <a:lstStyle/>
                    <a:p>
                      <a:pPr>
                        <a:spcAft>
                          <a:spcPts val="0"/>
                        </a:spcAft>
                      </a:pPr>
                      <a:r>
                        <a:rPr lang="nl-NL" sz="1800" dirty="0">
                          <a:effectLst/>
                        </a:rPr>
                        <a:t>Doel</a:t>
                      </a:r>
                      <a:endParaRPr lang="nl-BE" sz="1800" dirty="0">
                        <a:effectLst/>
                        <a:latin typeface="Times New Roman"/>
                        <a:ea typeface="Calibri"/>
                      </a:endParaRPr>
                    </a:p>
                  </a:txBody>
                  <a:tcPr marL="68580" marR="68580" marT="0" marB="0"/>
                </a:tc>
                <a:tc>
                  <a:txBody>
                    <a:bodyPr/>
                    <a:lstStyle/>
                    <a:p>
                      <a:pPr algn="ctr">
                        <a:spcAft>
                          <a:spcPts val="0"/>
                        </a:spcAft>
                      </a:pPr>
                      <a:r>
                        <a:rPr lang="nl-NL" sz="1600" dirty="0">
                          <a:effectLst/>
                        </a:rPr>
                        <a:t>AVI M7 </a:t>
                      </a:r>
                      <a:endParaRPr lang="nl-BE" sz="1600" dirty="0">
                        <a:effectLst/>
                      </a:endParaRPr>
                    </a:p>
                    <a:p>
                      <a:pPr algn="ctr">
                        <a:spcAft>
                          <a:spcPts val="0"/>
                        </a:spcAft>
                      </a:pPr>
                      <a:r>
                        <a:rPr lang="nl-NL" sz="1600" dirty="0">
                          <a:effectLst/>
                        </a:rPr>
                        <a:t>(9)</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E7</a:t>
                      </a:r>
                      <a:endParaRPr lang="nl-BE" sz="1600" dirty="0">
                        <a:effectLst/>
                      </a:endParaRPr>
                    </a:p>
                    <a:p>
                      <a:pPr algn="ctr">
                        <a:spcAft>
                          <a:spcPts val="0"/>
                        </a:spcAft>
                      </a:pPr>
                      <a:r>
                        <a:rPr lang="nl-NL" sz="1600" dirty="0">
                          <a:effectLst/>
                        </a:rPr>
                        <a:t>(10)</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Plus</a:t>
                      </a:r>
                      <a:endParaRPr lang="nl-BE" sz="1600" dirty="0">
                        <a:effectLst/>
                      </a:endParaRPr>
                    </a:p>
                    <a:p>
                      <a:pPr algn="ctr">
                        <a:spcAft>
                          <a:spcPts val="0"/>
                        </a:spcAft>
                      </a:pPr>
                      <a:r>
                        <a:rPr lang="nl-NL" sz="1600" dirty="0">
                          <a:effectLst/>
                        </a:rPr>
                        <a:t>(11)</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Plus (11)</a:t>
                      </a:r>
                      <a:endParaRPr lang="nl-BE" sz="1600" dirty="0">
                        <a:effectLst/>
                        <a:latin typeface="Times New Roman"/>
                        <a:ea typeface="Calibri"/>
                      </a:endParaRPr>
                    </a:p>
                  </a:txBody>
                  <a:tcPr marL="68580" marR="68580" marT="0" marB="0"/>
                </a:tc>
                <a:extLst>
                  <a:ext uri="{0D108BD9-81ED-4DB2-BD59-A6C34878D82A}">
                    <a16:rowId xmlns:a16="http://schemas.microsoft.com/office/drawing/2014/main" val="10002"/>
                  </a:ext>
                </a:extLst>
              </a:tr>
              <a:tr h="265967">
                <a:tc>
                  <a:txBody>
                    <a:bodyPr/>
                    <a:lstStyle/>
                    <a:p>
                      <a:pPr>
                        <a:spcAft>
                          <a:spcPts val="0"/>
                        </a:spcAft>
                      </a:pPr>
                      <a:r>
                        <a:rPr lang="nl-NL" sz="1800" dirty="0">
                          <a:effectLst/>
                        </a:rPr>
                        <a:t>Aantal </a:t>
                      </a:r>
                      <a:r>
                        <a:rPr lang="nl-NL" sz="1800" dirty="0" err="1">
                          <a:effectLst/>
                        </a:rPr>
                        <a:t>lln</a:t>
                      </a:r>
                      <a:endParaRPr lang="nl-BE" sz="1800" dirty="0">
                        <a:effectLst/>
                        <a:latin typeface="Times New Roman"/>
                        <a:ea typeface="Calibri"/>
                      </a:endParaRPr>
                    </a:p>
                  </a:txBody>
                  <a:tcPr marL="68580" marR="68580" marT="0" marB="0"/>
                </a:tc>
                <a:tc>
                  <a:txBody>
                    <a:bodyPr/>
                    <a:lstStyle/>
                    <a:p>
                      <a:pPr algn="ctr">
                        <a:spcAft>
                          <a:spcPts val="0"/>
                        </a:spcAft>
                      </a:pPr>
                      <a:r>
                        <a:rPr lang="nl-NL" sz="1600" dirty="0" smtClean="0">
                          <a:effectLst/>
                        </a:rPr>
                        <a:t>215</a:t>
                      </a:r>
                      <a:endParaRPr lang="nl-BE" sz="16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169</a:t>
                      </a:r>
                      <a:endParaRPr lang="nl-BE" sz="16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204</a:t>
                      </a:r>
                      <a:endParaRPr lang="nl-BE" sz="16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165</a:t>
                      </a:r>
                      <a:endParaRPr lang="nl-BE" sz="16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3308">
                <a:tc>
                  <a:txBody>
                    <a:bodyPr/>
                    <a:lstStyle/>
                    <a:p>
                      <a:pPr>
                        <a:spcAft>
                          <a:spcPts val="0"/>
                        </a:spcAft>
                      </a:pPr>
                      <a:r>
                        <a:rPr lang="nl-NL" sz="1800" dirty="0">
                          <a:effectLst/>
                        </a:rPr>
                        <a:t>Gem. (</a:t>
                      </a:r>
                      <a:r>
                        <a:rPr lang="nl-NL" sz="1800" dirty="0" err="1">
                          <a:effectLst/>
                        </a:rPr>
                        <a:t>sd</a:t>
                      </a:r>
                      <a:r>
                        <a:rPr lang="nl-NL" sz="1800" dirty="0">
                          <a:effectLst/>
                        </a:rPr>
                        <a:t>) </a:t>
                      </a:r>
                      <a:r>
                        <a:rPr lang="nl-NL" sz="1600" dirty="0" smtClean="0">
                          <a:effectLst/>
                        </a:rPr>
                        <a:t>uw</a:t>
                      </a:r>
                      <a:r>
                        <a:rPr lang="nl-NL" sz="1800" dirty="0" smtClean="0">
                          <a:effectLst/>
                        </a:rPr>
                        <a:t> </a:t>
                      </a:r>
                      <a:r>
                        <a:rPr lang="nl-NL" sz="16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10.40 </a:t>
                      </a:r>
                      <a:r>
                        <a:rPr lang="nl-NL" sz="2000" kern="1200" dirty="0" smtClean="0">
                          <a:solidFill>
                            <a:schemeClr val="dk1"/>
                          </a:solidFill>
                          <a:effectLst/>
                          <a:latin typeface="+mn-lt"/>
                          <a:ea typeface="+mn-ea"/>
                          <a:cs typeface="+mn-cs"/>
                        </a:rPr>
                        <a:t>              (1.10)</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10.78  </a:t>
                      </a:r>
                      <a:r>
                        <a:rPr lang="nl-BE" sz="2000" kern="1200" dirty="0" smtClean="0">
                          <a:solidFill>
                            <a:schemeClr val="dk1"/>
                          </a:solidFill>
                          <a:effectLst/>
                          <a:latin typeface="+mn-lt"/>
                          <a:ea typeface="+mn-ea"/>
                          <a:cs typeface="+mn-cs"/>
                        </a:rPr>
                        <a:t>     (0.66)</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NL" sz="2000" kern="1200" dirty="0" smtClean="0">
                          <a:solidFill>
                            <a:srgbClr val="FF0000"/>
                          </a:solidFill>
                          <a:effectLst/>
                          <a:latin typeface="+mn-lt"/>
                          <a:ea typeface="+mn-ea"/>
                          <a:cs typeface="+mn-cs"/>
                        </a:rPr>
                        <a:t>10.80</a:t>
                      </a:r>
                      <a:r>
                        <a:rPr lang="nl-NL" sz="2000" kern="1200" dirty="0" smtClean="0">
                          <a:solidFill>
                            <a:schemeClr val="dk1"/>
                          </a:solidFill>
                          <a:effectLst/>
                          <a:latin typeface="+mn-lt"/>
                          <a:ea typeface="+mn-ea"/>
                          <a:cs typeface="+mn-cs"/>
                        </a:rPr>
                        <a:t>         (0.68)</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kern="1200" dirty="0" smtClean="0">
                          <a:solidFill>
                            <a:srgbClr val="FF0000"/>
                          </a:solidFill>
                          <a:effectLst/>
                          <a:latin typeface="+mn-lt"/>
                          <a:ea typeface="+mn-ea"/>
                          <a:cs typeface="+mn-cs"/>
                        </a:rPr>
                        <a:t>10.92 </a:t>
                      </a:r>
                      <a:r>
                        <a:rPr lang="nl-BE" sz="2000" kern="1200" dirty="0" smtClean="0">
                          <a:solidFill>
                            <a:schemeClr val="dk1"/>
                          </a:solidFill>
                          <a:effectLst/>
                          <a:latin typeface="+mn-lt"/>
                          <a:ea typeface="+mn-ea"/>
                          <a:cs typeface="+mn-cs"/>
                        </a:rPr>
                        <a:t>       (0.37)</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457315">
                <a:tc>
                  <a:txBody>
                    <a:bodyPr/>
                    <a:lstStyle/>
                    <a:p>
                      <a:pPr>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NL" sz="1800" b="0" kern="1200" dirty="0" smtClean="0">
                          <a:solidFill>
                            <a:schemeClr val="tx1"/>
                          </a:solidFill>
                          <a:effectLst/>
                        </a:rPr>
                        <a:t>91.2%</a:t>
                      </a:r>
                      <a:endParaRPr lang="nl-BE" sz="1800" b="0"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0"/>
                        </a:spcAft>
                      </a:pPr>
                      <a:r>
                        <a:rPr lang="nl-BE" sz="1800" b="0" kern="1200" dirty="0" smtClean="0">
                          <a:solidFill>
                            <a:schemeClr val="tx1"/>
                          </a:solidFill>
                          <a:effectLst/>
                        </a:rPr>
                        <a:t>93.5%</a:t>
                      </a:r>
                      <a:endParaRPr lang="nl-BE" sz="1800" b="0" kern="1200" dirty="0">
                        <a:solidFill>
                          <a:schemeClr val="tx1"/>
                        </a:solidFill>
                        <a:effectLst/>
                        <a:latin typeface="+mn-lt"/>
                        <a:ea typeface="+mn-ea"/>
                        <a:cs typeface="+mn-cs"/>
                      </a:endParaRPr>
                    </a:p>
                  </a:txBody>
                  <a:tcPr marL="68580" marR="68580" marT="0" marB="0"/>
                </a:tc>
                <a:tc>
                  <a:txBody>
                    <a:bodyPr/>
                    <a:lstStyle/>
                    <a:p>
                      <a:pPr algn="ctr">
                        <a:spcAft>
                          <a:spcPts val="0"/>
                        </a:spcAft>
                      </a:pPr>
                      <a:r>
                        <a:rPr lang="nl-NL" sz="1800" b="0" dirty="0" smtClean="0">
                          <a:solidFill>
                            <a:schemeClr val="tx1"/>
                          </a:solidFill>
                          <a:effectLst/>
                        </a:rPr>
                        <a:t>90.2%</a:t>
                      </a:r>
                      <a:endParaRPr lang="nl-BE" sz="1800" b="0" dirty="0">
                        <a:solidFill>
                          <a:schemeClr val="tx1"/>
                        </a:solidFill>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BE" sz="1800" b="0" kern="1200" dirty="0" smtClean="0">
                          <a:solidFill>
                            <a:schemeClr val="tx1"/>
                          </a:solidFill>
                          <a:effectLst/>
                        </a:rPr>
                        <a:t>94.5%</a:t>
                      </a:r>
                      <a:endParaRPr lang="nl-B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32" y="980728"/>
            <a:ext cx="1109568" cy="1018120"/>
          </a:xfrm>
          <a:prstGeom prst="rect">
            <a:avLst/>
          </a:prstGeom>
        </p:spPr>
      </p:pic>
    </p:spTree>
    <p:extLst>
      <p:ext uri="{BB962C8B-B14F-4D97-AF65-F5344CB8AC3E}">
        <p14:creationId xmlns:p14="http://schemas.microsoft.com/office/powerpoint/2010/main" val="398067148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Opbrengstgericht werken </a:t>
            </a:r>
            <a:br>
              <a:rPr lang="nl-BE" dirty="0"/>
            </a:br>
            <a:r>
              <a:rPr lang="nl-BE" b="0" i="1" dirty="0"/>
              <a:t>Resultaten GO! BS Europaschool Bredene</a:t>
            </a: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329506560"/>
              </p:ext>
            </p:extLst>
          </p:nvPr>
        </p:nvGraphicFramePr>
        <p:xfrm>
          <a:off x="431470" y="1295982"/>
          <a:ext cx="8172979" cy="2770042"/>
        </p:xfrm>
        <a:graphic>
          <a:graphicData uri="http://schemas.openxmlformats.org/drawingml/2006/table">
            <a:tbl>
              <a:tblPr firstRow="1" firstCol="1" bandRow="1">
                <a:tableStyleId>{5C22544A-7EE6-4342-B048-85BDC9FD1C3A}</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185850">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Resultaten </a:t>
                      </a:r>
                      <a:r>
                        <a:rPr lang="nl-NL" sz="1800" dirty="0">
                          <a:effectLst/>
                        </a:rPr>
                        <a:t>op de AVI toets bij voortgezet lezen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175082">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spcAft>
                          <a:spcPts val="0"/>
                        </a:spcAft>
                      </a:pPr>
                      <a:r>
                        <a:rPr lang="nl-NL" sz="1800" b="1" dirty="0">
                          <a:effectLst/>
                          <a:latin typeface="+mn-lt"/>
                        </a:rPr>
                        <a:t>Groep </a:t>
                      </a:r>
                      <a:r>
                        <a:rPr lang="nl-NL" sz="1800" b="1" dirty="0" smtClean="0">
                          <a:effectLst/>
                          <a:latin typeface="+mn-lt"/>
                        </a:rPr>
                        <a:t>4 (2</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800" b="1" dirty="0">
                          <a:effectLst/>
                          <a:latin typeface="+mn-lt"/>
                        </a:rPr>
                        <a:t>Groep </a:t>
                      </a:r>
                      <a:r>
                        <a:rPr lang="nl-NL" sz="1800" b="1" dirty="0" smtClean="0">
                          <a:effectLst/>
                          <a:latin typeface="+mn-lt"/>
                        </a:rPr>
                        <a:t>5 (3</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800" b="1" dirty="0">
                          <a:effectLst/>
                          <a:latin typeface="+mn-lt"/>
                        </a:rPr>
                        <a:t>Groep </a:t>
                      </a:r>
                      <a:r>
                        <a:rPr lang="nl-NL" sz="1800" b="1" dirty="0" smtClean="0">
                          <a:effectLst/>
                          <a:latin typeface="+mn-lt"/>
                        </a:rPr>
                        <a:t>6 (4</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Feb. ‘16</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Juni ‘16</a:t>
                      </a:r>
                      <a:endParaRPr lang="nl-BE" sz="1800" dirty="0">
                        <a:effectLst/>
                        <a:latin typeface="+mn-lt"/>
                        <a:ea typeface="Calibri"/>
                      </a:endParaRPr>
                    </a:p>
                  </a:txBody>
                  <a:tcPr marL="68580" marR="68580" marT="0" marB="0"/>
                </a:tc>
                <a:tc>
                  <a:txBody>
                    <a:bodyPr/>
                    <a:lstStyle/>
                    <a:p>
                      <a:pPr algn="ctr">
                        <a:spcAft>
                          <a:spcPts val="0"/>
                        </a:spcAft>
                      </a:pPr>
                      <a:r>
                        <a:rPr lang="nl-NL" sz="1800">
                          <a:effectLst/>
                          <a:latin typeface="+mn-lt"/>
                        </a:rPr>
                        <a:t>Feb. ‘16</a:t>
                      </a:r>
                      <a:endParaRPr lang="nl-BE" sz="1800">
                        <a:effectLst/>
                        <a:latin typeface="+mn-lt"/>
                        <a:ea typeface="Calibri"/>
                      </a:endParaRPr>
                    </a:p>
                  </a:txBody>
                  <a:tcPr marL="68580" marR="68580" marT="0" marB="0"/>
                </a:tc>
                <a:tc>
                  <a:txBody>
                    <a:bodyPr/>
                    <a:lstStyle/>
                    <a:p>
                      <a:pPr algn="ctr">
                        <a:spcAft>
                          <a:spcPts val="0"/>
                        </a:spcAft>
                      </a:pPr>
                      <a:r>
                        <a:rPr lang="nl-NL" sz="1800" dirty="0">
                          <a:effectLst/>
                          <a:latin typeface="+mn-lt"/>
                        </a:rPr>
                        <a:t>Juni ‘16</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Feb. ‘16</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Juni ‘16</a:t>
                      </a:r>
                      <a:endParaRPr lang="nl-BE" sz="1800" dirty="0">
                        <a:effectLst/>
                        <a:latin typeface="+mn-lt"/>
                        <a:ea typeface="Calibri"/>
                      </a:endParaRPr>
                    </a:p>
                  </a:txBody>
                  <a:tcPr marL="68580" marR="68580" marT="0" marB="0"/>
                </a:tc>
                <a:extLst>
                  <a:ext uri="{0D108BD9-81ED-4DB2-BD59-A6C34878D82A}">
                    <a16:rowId xmlns:a16="http://schemas.microsoft.com/office/drawing/2014/main" val="10002"/>
                  </a:ext>
                </a:extLst>
              </a:tr>
              <a:tr h="463472">
                <a:tc>
                  <a:txBody>
                    <a:bodyPr/>
                    <a:lstStyle/>
                    <a:p>
                      <a:pPr>
                        <a:spcAft>
                          <a:spcPts val="0"/>
                        </a:spcAft>
                      </a:pPr>
                      <a:r>
                        <a:rPr lang="nl-NL" sz="1800" b="1" dirty="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AVI M4 </a:t>
                      </a:r>
                      <a:endParaRPr lang="nl-BE" sz="1800" dirty="0">
                        <a:effectLst/>
                        <a:latin typeface="+mn-lt"/>
                      </a:endParaRPr>
                    </a:p>
                    <a:p>
                      <a:pPr algn="ctr">
                        <a:spcAft>
                          <a:spcPts val="0"/>
                        </a:spcAft>
                      </a:pPr>
                      <a:r>
                        <a:rPr lang="nl-NL" sz="1800" dirty="0">
                          <a:effectLst/>
                          <a:latin typeface="+mn-lt"/>
                        </a:rPr>
                        <a:t>(3)</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AVI E4</a:t>
                      </a:r>
                      <a:endParaRPr lang="nl-BE" sz="1800" dirty="0">
                        <a:effectLst/>
                        <a:latin typeface="+mn-lt"/>
                      </a:endParaRPr>
                    </a:p>
                    <a:p>
                      <a:pPr algn="ctr">
                        <a:spcAft>
                          <a:spcPts val="0"/>
                        </a:spcAft>
                      </a:pPr>
                      <a:r>
                        <a:rPr lang="nl-NL" sz="1800" dirty="0">
                          <a:effectLst/>
                          <a:latin typeface="+mn-lt"/>
                        </a:rPr>
                        <a:t>(4)</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AVI M5 </a:t>
                      </a:r>
                      <a:endParaRPr lang="nl-BE" sz="1800" dirty="0">
                        <a:effectLst/>
                        <a:latin typeface="+mn-lt"/>
                      </a:endParaRPr>
                    </a:p>
                    <a:p>
                      <a:pPr algn="ctr">
                        <a:spcAft>
                          <a:spcPts val="0"/>
                        </a:spcAft>
                      </a:pPr>
                      <a:r>
                        <a:rPr lang="nl-NL" sz="1800" dirty="0">
                          <a:effectLst/>
                          <a:latin typeface="+mn-lt"/>
                        </a:rPr>
                        <a:t>(5)</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AVI E5 </a:t>
                      </a:r>
                      <a:endParaRPr lang="nl-BE" sz="1800" dirty="0">
                        <a:effectLst/>
                        <a:latin typeface="+mn-lt"/>
                      </a:endParaRPr>
                    </a:p>
                    <a:p>
                      <a:pPr algn="ctr">
                        <a:spcAft>
                          <a:spcPts val="0"/>
                        </a:spcAft>
                      </a:pPr>
                      <a:r>
                        <a:rPr lang="nl-NL" sz="1800" dirty="0">
                          <a:effectLst/>
                          <a:latin typeface="+mn-lt"/>
                        </a:rPr>
                        <a:t>(6)</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AVI M6 </a:t>
                      </a:r>
                      <a:endParaRPr lang="nl-BE" sz="1800" dirty="0">
                        <a:effectLst/>
                        <a:latin typeface="+mn-lt"/>
                      </a:endParaRPr>
                    </a:p>
                    <a:p>
                      <a:pPr algn="ctr">
                        <a:spcAft>
                          <a:spcPts val="0"/>
                        </a:spcAft>
                      </a:pPr>
                      <a:r>
                        <a:rPr lang="nl-NL" sz="1800" dirty="0">
                          <a:effectLst/>
                          <a:latin typeface="+mn-lt"/>
                        </a:rPr>
                        <a:t>(7)</a:t>
                      </a:r>
                      <a:endParaRPr lang="nl-BE" sz="1800" dirty="0">
                        <a:effectLst/>
                        <a:latin typeface="+mn-lt"/>
                        <a:ea typeface="Calibri"/>
                      </a:endParaRPr>
                    </a:p>
                  </a:txBody>
                  <a:tcPr marL="68580" marR="68580" marT="0" marB="0"/>
                </a:tc>
                <a:tc>
                  <a:txBody>
                    <a:bodyPr/>
                    <a:lstStyle/>
                    <a:p>
                      <a:pPr algn="ctr">
                        <a:spcAft>
                          <a:spcPts val="0"/>
                        </a:spcAft>
                      </a:pPr>
                      <a:r>
                        <a:rPr lang="nl-NL" sz="1800">
                          <a:effectLst/>
                          <a:latin typeface="+mn-lt"/>
                        </a:rPr>
                        <a:t>AVI E6 </a:t>
                      </a:r>
                      <a:endParaRPr lang="nl-BE" sz="1800">
                        <a:effectLst/>
                        <a:latin typeface="+mn-lt"/>
                      </a:endParaRPr>
                    </a:p>
                    <a:p>
                      <a:pPr algn="ctr">
                        <a:spcAft>
                          <a:spcPts val="0"/>
                        </a:spcAft>
                      </a:pPr>
                      <a:r>
                        <a:rPr lang="nl-NL" sz="1800">
                          <a:effectLst/>
                          <a:latin typeface="+mn-lt"/>
                        </a:rPr>
                        <a:t>(8)</a:t>
                      </a:r>
                      <a:endParaRPr lang="nl-BE" sz="1800">
                        <a:effectLst/>
                        <a:latin typeface="+mn-lt"/>
                        <a:ea typeface="Calibri"/>
                      </a:endParaRPr>
                    </a:p>
                  </a:txBody>
                  <a:tcPr marL="68580" marR="68580" marT="0" marB="0"/>
                </a:tc>
                <a:extLst>
                  <a:ext uri="{0D108BD9-81ED-4DB2-BD59-A6C34878D82A}">
                    <a16:rowId xmlns:a16="http://schemas.microsoft.com/office/drawing/2014/main" val="10003"/>
                  </a:ext>
                </a:extLst>
              </a:tr>
              <a:tr h="260703">
                <a:tc>
                  <a:txBody>
                    <a:bodyPr/>
                    <a:lstStyle/>
                    <a:p>
                      <a:pPr>
                        <a:spcAft>
                          <a:spcPts val="0"/>
                        </a:spcAft>
                      </a:pPr>
                      <a:r>
                        <a:rPr lang="nl-NL" sz="1800" b="1" dirty="0">
                          <a:effectLst/>
                        </a:rPr>
                        <a:t>Aantal </a:t>
                      </a:r>
                      <a:r>
                        <a:rPr lang="nl-NL" sz="1800" b="1" dirty="0" err="1">
                          <a:effectLst/>
                        </a:rPr>
                        <a:t>lln</a:t>
                      </a:r>
                      <a:endParaRPr lang="nl-BE" sz="1800" b="1"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27</a:t>
                      </a:r>
                      <a:endParaRPr lang="nl-BE" sz="1800" dirty="0">
                        <a:effectLst/>
                        <a:latin typeface="+mn-lt"/>
                        <a:ea typeface="Calibri"/>
                      </a:endParaRPr>
                    </a:p>
                  </a:txBody>
                  <a:tcPr marL="68580" marR="68580" marT="0" marB="0"/>
                </a:tc>
                <a:tc>
                  <a:txBody>
                    <a:bodyPr/>
                    <a:lstStyle/>
                    <a:p>
                      <a:pPr algn="ctr">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29</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a:effectLst/>
                          <a:latin typeface="+mn-lt"/>
                        </a:rPr>
                        <a:t>23</a:t>
                      </a:r>
                      <a:endParaRPr lang="nl-BE" sz="1800">
                        <a:effectLst/>
                        <a:latin typeface="+mn-lt"/>
                        <a:ea typeface="Calibri"/>
                      </a:endParaRPr>
                    </a:p>
                  </a:txBody>
                  <a:tcPr marL="68580" marR="68580" marT="0" marB="0"/>
                </a:tc>
                <a:tc>
                  <a:txBody>
                    <a:bodyPr/>
                    <a:lstStyle/>
                    <a:p>
                      <a:pPr algn="ctr">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23</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a:effectLst/>
                          <a:latin typeface="+mn-lt"/>
                        </a:rPr>
                        <a:t>28</a:t>
                      </a:r>
                      <a:endParaRPr lang="nl-BE" sz="180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mn-lt"/>
                          <a:ea typeface="Times New Roman" panose="02020603050405020304" pitchFamily="18" charset="0"/>
                          <a:cs typeface="Times New Roman" panose="02020603050405020304" pitchFamily="18" charset="0"/>
                        </a:rPr>
                        <a:t>28</a:t>
                      </a:r>
                    </a:p>
                  </a:txBody>
                  <a:tcPr marL="68580" marR="68580" marT="0" marB="0"/>
                </a:tc>
                <a:extLst>
                  <a:ext uri="{0D108BD9-81ED-4DB2-BD59-A6C34878D82A}">
                    <a16:rowId xmlns:a16="http://schemas.microsoft.com/office/drawing/2014/main" val="10004"/>
                  </a:ext>
                </a:extLst>
              </a:tr>
              <a:tr h="658014">
                <a:tc>
                  <a:txBody>
                    <a:bodyPr/>
                    <a:lstStyle/>
                    <a:p>
                      <a:pPr>
                        <a:spcAft>
                          <a:spcPts val="0"/>
                        </a:spcAft>
                      </a:pPr>
                      <a:r>
                        <a:rPr lang="nl-NL" sz="1800" b="1" dirty="0">
                          <a:effectLst/>
                        </a:rPr>
                        <a:t>Gem. </a:t>
                      </a:r>
                      <a:r>
                        <a:rPr lang="nl-NL" sz="1800" b="1" dirty="0" smtClean="0">
                          <a:effectLst/>
                        </a:rPr>
                        <a:t>(</a:t>
                      </a:r>
                      <a:r>
                        <a:rPr lang="nl-NL" sz="1800" b="1" dirty="0" err="1">
                          <a:effectLst/>
                        </a:rPr>
                        <a:t>sd</a:t>
                      </a:r>
                      <a:r>
                        <a:rPr lang="nl-NL" sz="1800" b="1" dirty="0">
                          <a:effectLst/>
                        </a:rPr>
                        <a:t>) </a:t>
                      </a:r>
                      <a:r>
                        <a:rPr lang="nl-NL" sz="1600" b="1" dirty="0" smtClean="0">
                          <a:effectLst/>
                        </a:rPr>
                        <a:t>uw </a:t>
                      </a:r>
                      <a:r>
                        <a:rPr lang="nl-NL" sz="1600" b="1" dirty="0">
                          <a:effectLst/>
                        </a:rPr>
                        <a:t>school</a:t>
                      </a:r>
                      <a:endParaRPr lang="nl-BE" sz="1600" b="1" dirty="0">
                        <a:effectLst/>
                        <a:latin typeface="Times New Roman"/>
                        <a:ea typeface="Calibri"/>
                      </a:endParaRPr>
                    </a:p>
                  </a:txBody>
                  <a:tcPr marL="68580" marR="68580" marT="0" marB="0"/>
                </a:tc>
                <a:tc>
                  <a:txBody>
                    <a:bodyPr/>
                    <a:lstStyle/>
                    <a:p>
                      <a:pPr algn="ctr">
                        <a:spcAft>
                          <a:spcPts val="0"/>
                        </a:spcAft>
                      </a:pPr>
                      <a:r>
                        <a:rPr lang="nl-NL" sz="1800" b="1" dirty="0">
                          <a:solidFill>
                            <a:srgbClr val="00B050"/>
                          </a:solidFill>
                          <a:effectLst/>
                          <a:latin typeface="+mn-lt"/>
                        </a:rPr>
                        <a:t>3.44</a:t>
                      </a:r>
                      <a:r>
                        <a:rPr lang="nl-NL" sz="1800" dirty="0">
                          <a:effectLst/>
                          <a:latin typeface="+mn-lt"/>
                        </a:rPr>
                        <a:t> </a:t>
                      </a:r>
                      <a:r>
                        <a:rPr lang="nl-NL" sz="1800" dirty="0" smtClean="0">
                          <a:effectLst/>
                          <a:latin typeface="+mn-lt"/>
                        </a:rPr>
                        <a:t>   (</a:t>
                      </a:r>
                      <a:r>
                        <a:rPr lang="nl-NL" sz="1800" dirty="0">
                          <a:effectLst/>
                          <a:latin typeface="+mn-lt"/>
                        </a:rPr>
                        <a:t>1.69)</a:t>
                      </a:r>
                      <a:endParaRPr lang="nl-BE" sz="1800" dirty="0">
                        <a:effectLst/>
                        <a:latin typeface="+mn-lt"/>
                        <a:ea typeface="Calibri"/>
                      </a:endParaRPr>
                    </a:p>
                  </a:txBody>
                  <a:tcPr marL="68580" marR="68580" marT="0" marB="0"/>
                </a:tc>
                <a:tc>
                  <a:txBody>
                    <a:bodyPr/>
                    <a:lstStyle/>
                    <a:p>
                      <a:pPr algn="ctr">
                        <a:spcAft>
                          <a:spcPts val="1620"/>
                        </a:spcAft>
                      </a:pPr>
                      <a:r>
                        <a:rPr lang="nl-BE" sz="1800" b="1" kern="1200" dirty="0">
                          <a:solidFill>
                            <a:srgbClr val="00B050"/>
                          </a:solidFill>
                          <a:effectLst/>
                          <a:latin typeface="+mn-lt"/>
                          <a:ea typeface="+mn-ea"/>
                          <a:cs typeface="+mn-cs"/>
                        </a:rPr>
                        <a:t>4.17</a:t>
                      </a:r>
                      <a:r>
                        <a:rPr lang="nl-BE" sz="1800" dirty="0">
                          <a:solidFill>
                            <a:srgbClr val="000000"/>
                          </a:solidFill>
                          <a:effectLst/>
                          <a:latin typeface="+mn-lt"/>
                          <a:ea typeface="Times New Roman" panose="02020603050405020304" pitchFamily="18" charset="0"/>
                          <a:cs typeface="Times New Roman" panose="02020603050405020304" pitchFamily="18" charset="0"/>
                        </a:rPr>
                        <a:t> </a:t>
                      </a:r>
                      <a:r>
                        <a:rPr lang="nl-BE"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nl-BE" sz="1800" dirty="0" smtClean="0">
                          <a:solidFill>
                            <a:srgbClr val="000000"/>
                          </a:solidFill>
                          <a:effectLst/>
                          <a:latin typeface="+mn-lt"/>
                          <a:ea typeface="Times New Roman" panose="02020603050405020304" pitchFamily="18" charset="0"/>
                          <a:cs typeface="Times New Roman" panose="02020603050405020304" pitchFamily="18" charset="0"/>
                        </a:rPr>
                        <a:t>(</a:t>
                      </a:r>
                      <a:r>
                        <a:rPr lang="nl-BE" sz="1800" dirty="0">
                          <a:solidFill>
                            <a:srgbClr val="000000"/>
                          </a:solidFill>
                          <a:effectLst/>
                          <a:latin typeface="+mn-lt"/>
                          <a:ea typeface="Times New Roman" panose="02020603050405020304" pitchFamily="18" charset="0"/>
                          <a:cs typeface="Times New Roman" panose="02020603050405020304" pitchFamily="18" charset="0"/>
                        </a:rPr>
                        <a:t>1.89)</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kern="1200" dirty="0">
                          <a:solidFill>
                            <a:srgbClr val="00B050"/>
                          </a:solidFill>
                          <a:effectLst/>
                          <a:latin typeface="+mn-lt"/>
                          <a:ea typeface="+mn-ea"/>
                          <a:cs typeface="+mn-cs"/>
                        </a:rPr>
                        <a:t>6.52</a:t>
                      </a:r>
                      <a:r>
                        <a:rPr lang="nl-NL" sz="1800" dirty="0">
                          <a:effectLst/>
                          <a:latin typeface="+mn-lt"/>
                        </a:rPr>
                        <a:t> </a:t>
                      </a:r>
                      <a:endParaRPr lang="nl-NL" sz="1800" dirty="0" smtClean="0">
                        <a:effectLst/>
                        <a:latin typeface="+mn-lt"/>
                      </a:endParaRPr>
                    </a:p>
                    <a:p>
                      <a:pPr algn="ctr">
                        <a:spcAft>
                          <a:spcPts val="0"/>
                        </a:spcAft>
                      </a:pPr>
                      <a:r>
                        <a:rPr lang="nl-NL" sz="1800" dirty="0" smtClean="0">
                          <a:effectLst/>
                          <a:latin typeface="+mn-lt"/>
                        </a:rPr>
                        <a:t>(</a:t>
                      </a:r>
                      <a:r>
                        <a:rPr lang="nl-NL" sz="1800" dirty="0">
                          <a:effectLst/>
                          <a:latin typeface="+mn-lt"/>
                        </a:rPr>
                        <a:t>2.00)</a:t>
                      </a:r>
                      <a:endParaRPr lang="nl-BE" sz="1800" dirty="0">
                        <a:effectLst/>
                        <a:latin typeface="+mn-lt"/>
                        <a:ea typeface="Calibri"/>
                      </a:endParaRPr>
                    </a:p>
                  </a:txBody>
                  <a:tcPr marL="68580" marR="68580" marT="0" marB="0"/>
                </a:tc>
                <a:tc>
                  <a:txBody>
                    <a:bodyPr/>
                    <a:lstStyle/>
                    <a:p>
                      <a:pPr algn="ctr">
                        <a:spcAft>
                          <a:spcPts val="1620"/>
                        </a:spcAft>
                      </a:pPr>
                      <a:r>
                        <a:rPr lang="nl-BE" sz="1800" b="1" kern="1200" dirty="0">
                          <a:solidFill>
                            <a:srgbClr val="00B050"/>
                          </a:solidFill>
                          <a:effectLst/>
                          <a:latin typeface="+mn-lt"/>
                          <a:ea typeface="+mn-ea"/>
                          <a:cs typeface="+mn-cs"/>
                        </a:rPr>
                        <a:t>7.43</a:t>
                      </a:r>
                      <a:r>
                        <a:rPr lang="nl-BE" sz="1800" dirty="0">
                          <a:solidFill>
                            <a:srgbClr val="000000"/>
                          </a:solidFill>
                          <a:effectLst/>
                          <a:latin typeface="+mn-lt"/>
                          <a:ea typeface="Times New Roman" panose="02020603050405020304" pitchFamily="18" charset="0"/>
                          <a:cs typeface="Times New Roman" panose="02020603050405020304" pitchFamily="18" charset="0"/>
                        </a:rPr>
                        <a:t> </a:t>
                      </a:r>
                      <a:r>
                        <a:rPr lang="nl-BE" sz="1800" dirty="0" smtClean="0">
                          <a:solidFill>
                            <a:srgbClr val="000000"/>
                          </a:solidFill>
                          <a:effectLst/>
                          <a:latin typeface="+mn-lt"/>
                          <a:ea typeface="Times New Roman" panose="02020603050405020304" pitchFamily="18" charset="0"/>
                          <a:cs typeface="Times New Roman" panose="02020603050405020304" pitchFamily="18" charset="0"/>
                        </a:rPr>
                        <a:t>   (</a:t>
                      </a:r>
                      <a:r>
                        <a:rPr lang="nl-BE" sz="1800" dirty="0">
                          <a:solidFill>
                            <a:srgbClr val="000000"/>
                          </a:solidFill>
                          <a:effectLst/>
                          <a:latin typeface="+mn-lt"/>
                          <a:ea typeface="Times New Roman" panose="02020603050405020304" pitchFamily="18" charset="0"/>
                          <a:cs typeface="Times New Roman" panose="02020603050405020304" pitchFamily="18" charset="0"/>
                        </a:rPr>
                        <a:t>1.83)</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kern="1200" dirty="0">
                          <a:solidFill>
                            <a:srgbClr val="00B050"/>
                          </a:solidFill>
                          <a:effectLst/>
                          <a:latin typeface="+mn-lt"/>
                          <a:ea typeface="+mn-ea"/>
                          <a:cs typeface="+mn-cs"/>
                        </a:rPr>
                        <a:t>8.64</a:t>
                      </a:r>
                      <a:r>
                        <a:rPr lang="nl-NL" sz="1800" dirty="0">
                          <a:effectLst/>
                          <a:latin typeface="+mn-lt"/>
                        </a:rPr>
                        <a:t> </a:t>
                      </a:r>
                      <a:endParaRPr lang="nl-NL" sz="1800" dirty="0" smtClean="0">
                        <a:effectLst/>
                        <a:latin typeface="+mn-lt"/>
                      </a:endParaRPr>
                    </a:p>
                    <a:p>
                      <a:pPr algn="ctr">
                        <a:spcAft>
                          <a:spcPts val="0"/>
                        </a:spcAft>
                      </a:pPr>
                      <a:r>
                        <a:rPr lang="nl-NL" sz="1800" dirty="0" smtClean="0">
                          <a:effectLst/>
                          <a:latin typeface="+mn-lt"/>
                        </a:rPr>
                        <a:t>(</a:t>
                      </a:r>
                      <a:r>
                        <a:rPr lang="nl-NL" sz="1800" dirty="0">
                          <a:effectLst/>
                          <a:latin typeface="+mn-lt"/>
                        </a:rPr>
                        <a:t>2.11)</a:t>
                      </a:r>
                      <a:endParaRPr lang="nl-BE" sz="1800" dirty="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800" b="1" kern="1200" dirty="0">
                          <a:solidFill>
                            <a:srgbClr val="00B050"/>
                          </a:solidFill>
                          <a:effectLst/>
                          <a:latin typeface="+mn-lt"/>
                          <a:ea typeface="+mn-ea"/>
                          <a:cs typeface="+mn-cs"/>
                        </a:rPr>
                        <a:t>9.11 </a:t>
                      </a:r>
                      <a:r>
                        <a:rPr lang="nl-BE" sz="1800" b="1" kern="1200" dirty="0" smtClean="0">
                          <a:solidFill>
                            <a:srgbClr val="00B050"/>
                          </a:solidFill>
                          <a:effectLst/>
                          <a:latin typeface="+mn-lt"/>
                          <a:ea typeface="+mn-ea"/>
                          <a:cs typeface="+mn-cs"/>
                        </a:rPr>
                        <a:t>  </a:t>
                      </a:r>
                      <a:r>
                        <a:rPr lang="nl-BE" sz="1800"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nl-BE" sz="1800" kern="1200" dirty="0">
                          <a:solidFill>
                            <a:srgbClr val="000000"/>
                          </a:solidFill>
                          <a:effectLst/>
                          <a:latin typeface="+mn-lt"/>
                          <a:ea typeface="Times New Roman" panose="02020603050405020304" pitchFamily="18" charset="0"/>
                          <a:cs typeface="Times New Roman" panose="02020603050405020304" pitchFamily="18" charset="0"/>
                        </a:rPr>
                        <a:t>1.91)</a:t>
                      </a:r>
                    </a:p>
                  </a:txBody>
                  <a:tcPr marL="68580" marR="68580" marT="0" marB="0"/>
                </a:tc>
                <a:extLst>
                  <a:ext uri="{0D108BD9-81ED-4DB2-BD59-A6C34878D82A}">
                    <a16:rowId xmlns:a16="http://schemas.microsoft.com/office/drawing/2014/main" val="10005"/>
                  </a:ext>
                </a:extLst>
              </a:tr>
              <a:tr h="438676">
                <a:tc>
                  <a:txBody>
                    <a:bodyPr/>
                    <a:lstStyle/>
                    <a:p>
                      <a:pPr>
                        <a:spcAft>
                          <a:spcPts val="0"/>
                        </a:spcAft>
                      </a:pPr>
                      <a:r>
                        <a:rPr lang="nl-NL" sz="1800" b="1" dirty="0">
                          <a:effectLst/>
                        </a:rPr>
                        <a:t>% </a:t>
                      </a:r>
                      <a:r>
                        <a:rPr lang="nl-NL" sz="1800" b="1" dirty="0" smtClean="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b="0" dirty="0">
                          <a:solidFill>
                            <a:schemeClr val="tx1"/>
                          </a:solidFill>
                          <a:effectLst/>
                          <a:latin typeface="+mn-lt"/>
                        </a:rPr>
                        <a:t>70.4%</a:t>
                      </a:r>
                      <a:endParaRPr lang="nl-BE" sz="1800" b="0" dirty="0">
                        <a:solidFill>
                          <a:schemeClr val="tx1"/>
                        </a:solidFill>
                        <a:effectLst/>
                        <a:latin typeface="+mn-lt"/>
                        <a:ea typeface="Calibri"/>
                      </a:endParaRPr>
                    </a:p>
                  </a:txBody>
                  <a:tcPr marL="68580" marR="68580" marT="0" marB="0"/>
                </a:tc>
                <a:tc>
                  <a:txBody>
                    <a:bodyPr/>
                    <a:lstStyle/>
                    <a:p>
                      <a:pPr algn="ctr">
                        <a:spcAft>
                          <a:spcPts val="1620"/>
                        </a:spcAft>
                      </a:pPr>
                      <a:r>
                        <a:rPr lang="nl-BE" sz="1800" b="0" dirty="0">
                          <a:solidFill>
                            <a:schemeClr val="tx1"/>
                          </a:solidFill>
                          <a:effectLst/>
                          <a:latin typeface="+mn-lt"/>
                          <a:ea typeface="Times New Roman" panose="02020603050405020304" pitchFamily="18" charset="0"/>
                          <a:cs typeface="Times New Roman" panose="02020603050405020304" pitchFamily="18" charset="0"/>
                        </a:rPr>
                        <a:t>65.5%</a:t>
                      </a:r>
                      <a:endParaRPr lang="nl-BE"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0" dirty="0">
                          <a:solidFill>
                            <a:schemeClr val="tx1"/>
                          </a:solidFill>
                          <a:effectLst/>
                          <a:latin typeface="+mn-lt"/>
                        </a:rPr>
                        <a:t>82.6%</a:t>
                      </a:r>
                      <a:endParaRPr lang="nl-BE" sz="1800" b="0" dirty="0">
                        <a:solidFill>
                          <a:schemeClr val="tx1"/>
                        </a:solidFill>
                        <a:effectLst/>
                        <a:latin typeface="+mn-lt"/>
                        <a:ea typeface="Calibri"/>
                      </a:endParaRPr>
                    </a:p>
                  </a:txBody>
                  <a:tcPr marL="68580" marR="68580" marT="0" marB="0"/>
                </a:tc>
                <a:tc>
                  <a:txBody>
                    <a:bodyPr/>
                    <a:lstStyle/>
                    <a:p>
                      <a:pPr algn="ctr">
                        <a:spcAft>
                          <a:spcPts val="1620"/>
                        </a:spcAft>
                      </a:pPr>
                      <a:r>
                        <a:rPr lang="nl-BE" sz="1800" b="0" dirty="0">
                          <a:solidFill>
                            <a:schemeClr val="tx1"/>
                          </a:solidFill>
                          <a:effectLst/>
                          <a:latin typeface="+mn-lt"/>
                          <a:ea typeface="Times New Roman" panose="02020603050405020304" pitchFamily="18" charset="0"/>
                          <a:cs typeface="Times New Roman" panose="02020603050405020304" pitchFamily="18" charset="0"/>
                        </a:rPr>
                        <a:t>87%</a:t>
                      </a:r>
                      <a:endParaRPr lang="nl-BE"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NL" sz="1800" b="0" kern="1200" dirty="0">
                          <a:solidFill>
                            <a:schemeClr val="tx1"/>
                          </a:solidFill>
                          <a:effectLst/>
                          <a:latin typeface="+mn-lt"/>
                          <a:ea typeface="Times New Roman" panose="02020603050405020304" pitchFamily="18" charset="0"/>
                          <a:cs typeface="Times New Roman" panose="02020603050405020304" pitchFamily="18" charset="0"/>
                        </a:rPr>
                        <a:t>85.7%</a:t>
                      </a:r>
                      <a:endParaRPr lang="nl-BE" sz="18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BE" sz="1800" b="0" kern="1200" dirty="0">
                          <a:solidFill>
                            <a:schemeClr val="tx1"/>
                          </a:solidFill>
                          <a:effectLst/>
                          <a:latin typeface="+mn-lt"/>
                          <a:ea typeface="Times New Roman" panose="02020603050405020304" pitchFamily="18" charset="0"/>
                          <a:cs typeface="Times New Roman" panose="02020603050405020304" pitchFamily="18" charset="0"/>
                        </a:rPr>
                        <a:t>78.6%</a:t>
                      </a: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2439610923"/>
              </p:ext>
            </p:extLst>
          </p:nvPr>
        </p:nvGraphicFramePr>
        <p:xfrm>
          <a:off x="431470" y="4077072"/>
          <a:ext cx="7416823" cy="2408035"/>
        </p:xfrm>
        <a:graphic>
          <a:graphicData uri="http://schemas.openxmlformats.org/drawingml/2006/table">
            <a:tbl>
              <a:tblPr firstCol="1" bandRow="1">
                <a:tableStyleId>{5C22544A-7EE6-4342-B048-85BDC9FD1C3A}</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14911">
                  <a:extLst>
                    <a:ext uri="{9D8B030D-6E8A-4147-A177-3AD203B41FA5}">
                      <a16:colId xmlns:a16="http://schemas.microsoft.com/office/drawing/2014/main" val="20004"/>
                    </a:ext>
                  </a:extLst>
                </a:gridCol>
              </a:tblGrid>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gridSpan="2">
                  <a:txBody>
                    <a:bodyPr/>
                    <a:lstStyle/>
                    <a:p>
                      <a:pPr marL="0" algn="ctr" defTabSz="914400" rtl="0" eaLnBrk="1" latinLnBrk="0" hangingPunct="1">
                        <a:spcAft>
                          <a:spcPts val="0"/>
                        </a:spcAft>
                      </a:pPr>
                      <a:r>
                        <a:rPr lang="nl-NL" sz="1800" b="1" kern="1200" dirty="0">
                          <a:solidFill>
                            <a:schemeClr val="dk1"/>
                          </a:solidFill>
                          <a:effectLst/>
                          <a:latin typeface="+mn-lt"/>
                          <a:ea typeface="+mn-ea"/>
                          <a:cs typeface="+mn-cs"/>
                        </a:rPr>
                        <a:t>Groep </a:t>
                      </a:r>
                      <a:r>
                        <a:rPr lang="nl-NL" sz="1800" b="1" kern="1200" dirty="0" smtClean="0">
                          <a:solidFill>
                            <a:schemeClr val="dk1"/>
                          </a:solidFill>
                          <a:effectLst/>
                          <a:latin typeface="+mn-lt"/>
                          <a:ea typeface="+mn-ea"/>
                          <a:cs typeface="+mn-cs"/>
                        </a:rPr>
                        <a:t>7 (5</a:t>
                      </a:r>
                      <a:r>
                        <a:rPr lang="nl-NL" sz="1800" b="1" kern="1200" baseline="30000" dirty="0" smtClean="0">
                          <a:solidFill>
                            <a:schemeClr val="dk1"/>
                          </a:solidFill>
                          <a:effectLst/>
                          <a:latin typeface="+mn-lt"/>
                          <a:ea typeface="+mn-ea"/>
                          <a:cs typeface="+mn-cs"/>
                        </a:rPr>
                        <a:t>e</a:t>
                      </a:r>
                      <a:r>
                        <a:rPr lang="nl-NL" sz="1800" b="1" kern="1200" dirty="0" smtClean="0">
                          <a:solidFill>
                            <a:schemeClr val="dk1"/>
                          </a:solidFill>
                          <a:effectLst/>
                          <a:latin typeface="+mn-lt"/>
                          <a:ea typeface="+mn-ea"/>
                          <a:cs typeface="+mn-cs"/>
                        </a:rPr>
                        <a:t>)</a:t>
                      </a:r>
                      <a:endParaRPr lang="nl-BE" sz="1800" b="1" kern="1200" dirty="0">
                        <a:solidFill>
                          <a:schemeClr val="dk1"/>
                        </a:solidFill>
                        <a:effectLst/>
                        <a:latin typeface="+mn-lt"/>
                        <a:ea typeface="+mn-ea"/>
                        <a:cs typeface="+mn-cs"/>
                      </a:endParaRPr>
                    </a:p>
                  </a:txBody>
                  <a:tcPr marL="68580" marR="68580" marT="0" marB="0"/>
                </a:tc>
                <a:tc hMerge="1">
                  <a:txBody>
                    <a:bodyPr/>
                    <a:lstStyle/>
                    <a:p>
                      <a:endParaRPr lang="nl-BE"/>
                    </a:p>
                  </a:txBody>
                  <a:tcPr/>
                </a:tc>
                <a:tc gridSpan="2">
                  <a:txBody>
                    <a:bodyPr/>
                    <a:lstStyle/>
                    <a:p>
                      <a:pPr marL="0" algn="ctr" defTabSz="914400" rtl="0" eaLnBrk="1" latinLnBrk="0" hangingPunct="1">
                        <a:spcAft>
                          <a:spcPts val="0"/>
                        </a:spcAft>
                      </a:pPr>
                      <a:r>
                        <a:rPr lang="nl-NL" sz="1800" b="1" kern="1200" dirty="0">
                          <a:solidFill>
                            <a:schemeClr val="dk1"/>
                          </a:solidFill>
                          <a:effectLst/>
                          <a:latin typeface="+mn-lt"/>
                          <a:ea typeface="+mn-ea"/>
                          <a:cs typeface="+mn-cs"/>
                        </a:rPr>
                        <a:t>Groep </a:t>
                      </a:r>
                      <a:r>
                        <a:rPr lang="nl-NL" sz="1800" b="1" kern="1200" dirty="0" smtClean="0">
                          <a:solidFill>
                            <a:schemeClr val="dk1"/>
                          </a:solidFill>
                          <a:effectLst/>
                          <a:latin typeface="+mn-lt"/>
                          <a:ea typeface="+mn-ea"/>
                          <a:cs typeface="+mn-cs"/>
                        </a:rPr>
                        <a:t>8 (6</a:t>
                      </a:r>
                      <a:r>
                        <a:rPr lang="nl-NL" sz="1800" b="1" kern="1200" baseline="30000" dirty="0" smtClean="0">
                          <a:solidFill>
                            <a:schemeClr val="dk1"/>
                          </a:solidFill>
                          <a:effectLst/>
                          <a:latin typeface="+mn-lt"/>
                          <a:ea typeface="+mn-ea"/>
                          <a:cs typeface="+mn-cs"/>
                        </a:rPr>
                        <a:t>e</a:t>
                      </a:r>
                      <a:r>
                        <a:rPr lang="nl-NL" sz="1800" b="1" kern="1200" dirty="0" smtClean="0">
                          <a:solidFill>
                            <a:schemeClr val="dk1"/>
                          </a:solidFill>
                          <a:effectLst/>
                          <a:latin typeface="+mn-lt"/>
                          <a:ea typeface="+mn-ea"/>
                          <a:cs typeface="+mn-cs"/>
                        </a:rPr>
                        <a:t>)</a:t>
                      </a:r>
                      <a:endParaRPr lang="nl-BE" sz="1800" b="1" kern="1200" dirty="0">
                        <a:solidFill>
                          <a:schemeClr val="dk1"/>
                        </a:solidFill>
                        <a:effectLst/>
                        <a:latin typeface="+mn-lt"/>
                        <a:ea typeface="+mn-ea"/>
                        <a:cs typeface="+mn-cs"/>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a:txBody>
                    <a:bodyPr/>
                    <a:lstStyle/>
                    <a:p>
                      <a:pPr algn="ctr">
                        <a:spcAft>
                          <a:spcPts val="0"/>
                        </a:spcAft>
                      </a:pPr>
                      <a:r>
                        <a:rPr lang="nl-NL" sz="1800">
                          <a:effectLst/>
                        </a:rPr>
                        <a:t>Feb.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Juni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Feb.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Juni ‘16</a:t>
                      </a:r>
                      <a:endParaRPr lang="nl-BE" sz="1800">
                        <a:effectLst/>
                        <a:latin typeface="Times New Roman"/>
                        <a:ea typeface="Calibri"/>
                      </a:endParaRPr>
                    </a:p>
                  </a:txBody>
                  <a:tcPr marL="68580" marR="68580" marT="0" marB="0"/>
                </a:tc>
                <a:extLst>
                  <a:ext uri="{0D108BD9-81ED-4DB2-BD59-A6C34878D82A}">
                    <a16:rowId xmlns:a16="http://schemas.microsoft.com/office/drawing/2014/main" val="10001"/>
                  </a:ext>
                </a:extLst>
              </a:tr>
              <a:tr h="472829">
                <a:tc>
                  <a:txBody>
                    <a:bodyPr/>
                    <a:lstStyle/>
                    <a:p>
                      <a:pPr>
                        <a:spcAft>
                          <a:spcPts val="0"/>
                        </a:spcAft>
                      </a:pPr>
                      <a:r>
                        <a:rPr lang="nl-NL" sz="1800" dirty="0">
                          <a:effectLst/>
                        </a:rPr>
                        <a:t>Doel</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M7 </a:t>
                      </a:r>
                      <a:endParaRPr lang="nl-BE" sz="1800" dirty="0">
                        <a:effectLst/>
                      </a:endParaRPr>
                    </a:p>
                    <a:p>
                      <a:pPr algn="ctr">
                        <a:spcAft>
                          <a:spcPts val="0"/>
                        </a:spcAft>
                      </a:pPr>
                      <a:r>
                        <a:rPr lang="nl-NL" sz="1800" dirty="0">
                          <a:effectLst/>
                        </a:rPr>
                        <a:t>(9)</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E7</a:t>
                      </a:r>
                      <a:endParaRPr lang="nl-BE" sz="1800" dirty="0">
                        <a:effectLst/>
                      </a:endParaRPr>
                    </a:p>
                    <a:p>
                      <a:pPr algn="ctr">
                        <a:spcAft>
                          <a:spcPts val="0"/>
                        </a:spcAft>
                      </a:pPr>
                      <a:r>
                        <a:rPr lang="nl-NL" sz="1800" dirty="0">
                          <a:effectLst/>
                        </a:rPr>
                        <a:t>(10)</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Plus</a:t>
                      </a:r>
                      <a:endParaRPr lang="nl-BE" sz="1800" dirty="0">
                        <a:effectLst/>
                      </a:endParaRPr>
                    </a:p>
                    <a:p>
                      <a:pPr algn="ctr">
                        <a:spcAft>
                          <a:spcPts val="0"/>
                        </a:spcAft>
                      </a:pPr>
                      <a:r>
                        <a:rPr lang="nl-NL" sz="1800" dirty="0">
                          <a:effectLst/>
                        </a:rPr>
                        <a:t>(11)</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Plus (11)</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2"/>
                  </a:ext>
                </a:extLst>
              </a:tr>
              <a:tr h="265967">
                <a:tc>
                  <a:txBody>
                    <a:bodyPr/>
                    <a:lstStyle/>
                    <a:p>
                      <a:pPr>
                        <a:spcAft>
                          <a:spcPts val="0"/>
                        </a:spcAft>
                      </a:pPr>
                      <a:r>
                        <a:rPr lang="nl-NL" sz="1800" dirty="0">
                          <a:effectLst/>
                        </a:rPr>
                        <a:t>Aantal </a:t>
                      </a:r>
                      <a:r>
                        <a:rPr lang="nl-NL" sz="1800" dirty="0" err="1">
                          <a:effectLst/>
                        </a:rPr>
                        <a:t>lln</a:t>
                      </a:r>
                      <a:endParaRPr lang="nl-BE" sz="1800" dirty="0">
                        <a:effectLst/>
                        <a:latin typeface="Times New Roman"/>
                        <a:ea typeface="Calibri"/>
                      </a:endParaRPr>
                    </a:p>
                  </a:txBody>
                  <a:tcPr marL="68580" marR="68580" marT="0" marB="0"/>
                </a:tc>
                <a:tc>
                  <a:txBody>
                    <a:bodyPr/>
                    <a:lstStyle/>
                    <a:p>
                      <a:pPr algn="ctr">
                        <a:spcAft>
                          <a:spcPts val="0"/>
                        </a:spcAft>
                      </a:pPr>
                      <a:r>
                        <a:rPr lang="nl-NL" sz="1800">
                          <a:effectLst/>
                        </a:rPr>
                        <a:t>26</a:t>
                      </a:r>
                      <a:endParaRPr lang="nl-BE" sz="180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24</a:t>
                      </a:r>
                    </a:p>
                  </a:txBody>
                  <a:tcPr marL="68580" marR="68580" marT="0" marB="0"/>
                </a:tc>
                <a:tc>
                  <a:txBody>
                    <a:bodyPr/>
                    <a:lstStyle/>
                    <a:p>
                      <a:pPr algn="ctr">
                        <a:spcAft>
                          <a:spcPts val="0"/>
                        </a:spcAft>
                      </a:pPr>
                      <a:r>
                        <a:rPr lang="nl-NL" sz="1800">
                          <a:effectLst/>
                        </a:rPr>
                        <a:t>22</a:t>
                      </a:r>
                      <a:endParaRPr lang="nl-BE" sz="180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23</a:t>
                      </a:r>
                    </a:p>
                  </a:txBody>
                  <a:tcPr marL="68580" marR="68580" marT="0" marB="0"/>
                </a:tc>
                <a:extLst>
                  <a:ext uri="{0D108BD9-81ED-4DB2-BD59-A6C34878D82A}">
                    <a16:rowId xmlns:a16="http://schemas.microsoft.com/office/drawing/2014/main" val="10003"/>
                  </a:ext>
                </a:extLst>
              </a:tr>
              <a:tr h="563308">
                <a:tc>
                  <a:txBody>
                    <a:bodyPr/>
                    <a:lstStyle/>
                    <a:p>
                      <a:pPr>
                        <a:spcAft>
                          <a:spcPts val="0"/>
                        </a:spcAft>
                      </a:pPr>
                      <a:r>
                        <a:rPr lang="nl-NL" sz="1800" dirty="0">
                          <a:effectLst/>
                        </a:rPr>
                        <a:t>Gem. (</a:t>
                      </a:r>
                      <a:r>
                        <a:rPr lang="nl-NL" sz="1800" dirty="0" err="1">
                          <a:effectLst/>
                        </a:rPr>
                        <a:t>sd</a:t>
                      </a:r>
                      <a:r>
                        <a:rPr lang="nl-NL" sz="1800" dirty="0">
                          <a:effectLst/>
                        </a:rPr>
                        <a:t>) </a:t>
                      </a:r>
                      <a:r>
                        <a:rPr lang="nl-NL" sz="1600" dirty="0" smtClean="0">
                          <a:effectLst/>
                        </a:rPr>
                        <a:t>uw</a:t>
                      </a:r>
                      <a:r>
                        <a:rPr lang="nl-NL" sz="1800" dirty="0" smtClean="0">
                          <a:effectLst/>
                        </a:rPr>
                        <a:t> </a:t>
                      </a:r>
                      <a:r>
                        <a:rPr lang="nl-NL" sz="1600" dirty="0">
                          <a:effectLst/>
                        </a:rPr>
                        <a:t>school</a:t>
                      </a:r>
                      <a:endParaRPr lang="nl-BE" sz="1800" dirty="0">
                        <a:effectLst/>
                        <a:latin typeface="Times New Roman"/>
                        <a:ea typeface="Calibri"/>
                      </a:endParaRPr>
                    </a:p>
                  </a:txBody>
                  <a:tcPr marL="68580" marR="68580" marT="0" marB="0"/>
                </a:tc>
                <a:tc>
                  <a:txBody>
                    <a:bodyPr/>
                    <a:lstStyle/>
                    <a:p>
                      <a:pPr algn="ctr">
                        <a:spcAft>
                          <a:spcPts val="0"/>
                        </a:spcAft>
                      </a:pPr>
                      <a:r>
                        <a:rPr lang="nl-NL" sz="2000" b="1" kern="1200" dirty="0">
                          <a:solidFill>
                            <a:srgbClr val="00B050"/>
                          </a:solidFill>
                          <a:effectLst/>
                          <a:latin typeface="+mn-lt"/>
                          <a:ea typeface="+mn-ea"/>
                          <a:cs typeface="+mn-cs"/>
                        </a:rPr>
                        <a:t>10.00</a:t>
                      </a:r>
                      <a:r>
                        <a:rPr lang="nl-NL" sz="1800" dirty="0">
                          <a:effectLst/>
                        </a:rPr>
                        <a:t> </a:t>
                      </a:r>
                      <a:r>
                        <a:rPr lang="nl-NL" sz="1800" dirty="0" smtClean="0">
                          <a:effectLst/>
                        </a:rPr>
                        <a:t>              (</a:t>
                      </a:r>
                      <a:r>
                        <a:rPr lang="nl-NL" sz="1800" dirty="0">
                          <a:effectLst/>
                        </a:rPr>
                        <a:t>1.81)</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2000" b="1" kern="1200" dirty="0">
                          <a:solidFill>
                            <a:srgbClr val="00B050"/>
                          </a:solidFill>
                          <a:effectLst/>
                          <a:latin typeface="+mn-lt"/>
                          <a:ea typeface="+mn-ea"/>
                          <a:cs typeface="+mn-cs"/>
                        </a:rPr>
                        <a:t>10.21 </a:t>
                      </a:r>
                      <a:r>
                        <a:rPr lang="nl-BE" sz="2000" b="1" kern="1200" dirty="0" smtClean="0">
                          <a:solidFill>
                            <a:srgbClr val="00B050"/>
                          </a:solidFill>
                          <a:effectLst/>
                          <a:latin typeface="+mn-lt"/>
                          <a:ea typeface="+mn-ea"/>
                          <a:cs typeface="+mn-cs"/>
                        </a:rPr>
                        <a:t>      </a:t>
                      </a:r>
                      <a:r>
                        <a:rPr lang="nl-BE" sz="1800" kern="1200"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1.77)</a:t>
                      </a:r>
                    </a:p>
                  </a:txBody>
                  <a:tcPr marL="68580" marR="68580" marT="0" marB="0"/>
                </a:tc>
                <a:tc>
                  <a:txBody>
                    <a:bodyPr/>
                    <a:lstStyle/>
                    <a:p>
                      <a:pPr algn="ctr">
                        <a:spcAft>
                          <a:spcPts val="0"/>
                        </a:spcAft>
                      </a:pPr>
                      <a:r>
                        <a:rPr lang="nl-NL" sz="2000" b="1" dirty="0">
                          <a:solidFill>
                            <a:srgbClr val="FF0000"/>
                          </a:solidFill>
                          <a:effectLst/>
                        </a:rPr>
                        <a:t>10.36</a:t>
                      </a:r>
                      <a:r>
                        <a:rPr lang="nl-NL" sz="1800" dirty="0">
                          <a:effectLst/>
                        </a:rPr>
                        <a:t> </a:t>
                      </a:r>
                      <a:r>
                        <a:rPr lang="nl-NL" sz="1800" dirty="0" smtClean="0">
                          <a:effectLst/>
                        </a:rPr>
                        <a:t>        (</a:t>
                      </a:r>
                      <a:r>
                        <a:rPr lang="nl-NL" sz="1800" dirty="0">
                          <a:effectLst/>
                        </a:rPr>
                        <a:t>1.40)</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2000" b="1" kern="1200" dirty="0">
                          <a:solidFill>
                            <a:srgbClr val="FF0000"/>
                          </a:solidFill>
                          <a:effectLst/>
                          <a:latin typeface="+mn-lt"/>
                          <a:ea typeface="+mn-ea"/>
                          <a:cs typeface="+mn-cs"/>
                        </a:rPr>
                        <a:t>10.57</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nl-BE" sz="1800" kern="1200"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0.99)</a:t>
                      </a:r>
                    </a:p>
                  </a:txBody>
                  <a:tcPr marL="68580" marR="68580" marT="0" marB="0"/>
                </a:tc>
                <a:extLst>
                  <a:ext uri="{0D108BD9-81ED-4DB2-BD59-A6C34878D82A}">
                    <a16:rowId xmlns:a16="http://schemas.microsoft.com/office/drawing/2014/main" val="10004"/>
                  </a:ext>
                </a:extLst>
              </a:tr>
              <a:tr h="457315">
                <a:tc>
                  <a:txBody>
                    <a:bodyPr/>
                    <a:lstStyle/>
                    <a:p>
                      <a:pPr>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NL" sz="2000" b="0" kern="1200" dirty="0">
                          <a:solidFill>
                            <a:schemeClr val="tx1"/>
                          </a:solidFill>
                          <a:effectLst/>
                          <a:latin typeface="+mj-lt"/>
                          <a:ea typeface="Times New Roman" panose="02020603050405020304" pitchFamily="18" charset="0"/>
                          <a:cs typeface="Times New Roman" panose="02020603050405020304" pitchFamily="18" charset="0"/>
                        </a:rPr>
                        <a:t>84.6%</a:t>
                      </a:r>
                      <a:endParaRPr lang="nl-BE" sz="2000" b="0"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0"/>
                        </a:spcAft>
                      </a:pPr>
                      <a:r>
                        <a:rPr lang="nl-BE" sz="2000" b="0" kern="1200" dirty="0">
                          <a:solidFill>
                            <a:schemeClr val="tx1"/>
                          </a:solidFill>
                          <a:effectLst/>
                          <a:latin typeface="+mn-lt"/>
                          <a:ea typeface="+mn-ea"/>
                          <a:cs typeface="+mn-cs"/>
                        </a:rPr>
                        <a:t>79.2%</a:t>
                      </a:r>
                    </a:p>
                  </a:txBody>
                  <a:tcPr marL="68580" marR="68580" marT="0" marB="0"/>
                </a:tc>
                <a:tc>
                  <a:txBody>
                    <a:bodyPr/>
                    <a:lstStyle/>
                    <a:p>
                      <a:pPr algn="ctr">
                        <a:spcAft>
                          <a:spcPts val="0"/>
                        </a:spcAft>
                      </a:pPr>
                      <a:r>
                        <a:rPr lang="nl-NL" sz="2000" b="0" dirty="0">
                          <a:solidFill>
                            <a:schemeClr val="tx1"/>
                          </a:solidFill>
                          <a:effectLst/>
                        </a:rPr>
                        <a:t>77.3%</a:t>
                      </a:r>
                      <a:endParaRPr lang="nl-BE" sz="2000" b="0" dirty="0">
                        <a:solidFill>
                          <a:schemeClr val="tx1"/>
                        </a:solidFill>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BE" sz="2000" b="0" kern="1200" dirty="0">
                          <a:solidFill>
                            <a:schemeClr val="tx1"/>
                          </a:solidFill>
                          <a:effectLst/>
                          <a:latin typeface="+mn-lt"/>
                          <a:ea typeface="+mn-ea"/>
                          <a:cs typeface="+mn-cs"/>
                        </a:rPr>
                        <a:t>78.3%</a:t>
                      </a:r>
                    </a:p>
                  </a:txBody>
                  <a:tcPr marL="68580" marR="68580" marT="0" marB="0"/>
                </a:tc>
                <a:extLst>
                  <a:ext uri="{0D108BD9-81ED-4DB2-BD59-A6C34878D82A}">
                    <a16:rowId xmlns:a16="http://schemas.microsoft.com/office/drawing/2014/main" val="10005"/>
                  </a:ext>
                </a:extLst>
              </a:tr>
            </a:tbl>
          </a:graphicData>
        </a:graphic>
      </p:graphicFrame>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32" y="980728"/>
            <a:ext cx="1109568" cy="1018120"/>
          </a:xfrm>
          <a:prstGeom prst="rect">
            <a:avLst/>
          </a:prstGeom>
        </p:spPr>
      </p:pic>
    </p:spTree>
    <p:extLst>
      <p:ext uri="{BB962C8B-B14F-4D97-AF65-F5344CB8AC3E}">
        <p14:creationId xmlns:p14="http://schemas.microsoft.com/office/powerpoint/2010/main" val="3662043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Opbrengstgericht werken </a:t>
            </a:r>
            <a:br>
              <a:rPr lang="nl-BE" dirty="0"/>
            </a:br>
            <a:r>
              <a:rPr lang="nl-BE" b="0" i="1" dirty="0" smtClean="0"/>
              <a:t>Resultaten </a:t>
            </a:r>
            <a:r>
              <a:rPr lang="nl-BE" b="0" i="1" dirty="0"/>
              <a:t>NL-VL? – 3</a:t>
            </a:r>
            <a:r>
              <a:rPr lang="nl-BE" b="0" i="1" baseline="30000" dirty="0"/>
              <a:t>e</a:t>
            </a:r>
            <a:r>
              <a:rPr lang="nl-BE" b="0" i="1" dirty="0"/>
              <a:t> </a:t>
            </a:r>
            <a:r>
              <a:rPr lang="nl-BE" b="0" i="1" dirty="0" smtClean="0"/>
              <a:t>tranche - </a:t>
            </a:r>
            <a:r>
              <a:rPr lang="nl-BE" b="0" i="1" dirty="0"/>
              <a:t>VL - AVI</a:t>
            </a: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4029704846"/>
              </p:ext>
            </p:extLst>
          </p:nvPr>
        </p:nvGraphicFramePr>
        <p:xfrm>
          <a:off x="431470" y="1196752"/>
          <a:ext cx="8172979" cy="2787718"/>
        </p:xfrm>
        <a:graphic>
          <a:graphicData uri="http://schemas.openxmlformats.org/drawingml/2006/table">
            <a:tbl>
              <a:tblPr firstRow="1" firstCol="1" bandRow="1">
                <a:tableStyleId>{073A0DAA-6AF3-43AB-8588-CEC1D06C72B9}</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185850">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Resultaten </a:t>
                      </a:r>
                      <a:r>
                        <a:rPr lang="nl-NL" sz="1800" dirty="0">
                          <a:effectLst/>
                        </a:rPr>
                        <a:t>op de AVI toets bij voortgezet lezen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spcAft>
                          <a:spcPts val="0"/>
                        </a:spcAft>
                      </a:pPr>
                      <a:r>
                        <a:rPr lang="nl-NL" sz="1600" b="1" dirty="0">
                          <a:effectLst/>
                        </a:rPr>
                        <a:t>Groep </a:t>
                      </a:r>
                      <a:r>
                        <a:rPr lang="nl-NL" sz="1600" b="1" dirty="0" smtClean="0">
                          <a:effectLst/>
                        </a:rPr>
                        <a:t>4 (2</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600" b="1" dirty="0">
                          <a:effectLst/>
                        </a:rPr>
                        <a:t>Groep </a:t>
                      </a:r>
                      <a:r>
                        <a:rPr lang="nl-NL" sz="1600" b="1" dirty="0" smtClean="0">
                          <a:effectLst/>
                        </a:rPr>
                        <a:t>5 (3</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600" b="1" dirty="0">
                          <a:effectLst/>
                        </a:rPr>
                        <a:t>Groep </a:t>
                      </a:r>
                      <a:r>
                        <a:rPr lang="nl-NL" sz="1600" b="1" dirty="0" smtClean="0">
                          <a:effectLst/>
                        </a:rPr>
                        <a:t>6 (4</a:t>
                      </a:r>
                      <a:r>
                        <a:rPr lang="nl-NL" sz="1600" b="1" baseline="30000" dirty="0" smtClean="0">
                          <a:effectLst/>
                        </a:rPr>
                        <a:t>e</a:t>
                      </a:r>
                      <a:r>
                        <a:rPr lang="nl-NL" sz="1600" b="1" dirty="0" smtClean="0">
                          <a:effectLst/>
                        </a:rPr>
                        <a:t>)</a:t>
                      </a:r>
                      <a:endParaRPr lang="nl-BE" sz="1600" b="1" dirty="0">
                        <a:effectLst/>
                        <a:latin typeface="+mn-lt"/>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extLst>
                  <a:ext uri="{0D108BD9-81ED-4DB2-BD59-A6C34878D82A}">
                    <a16:rowId xmlns:a16="http://schemas.microsoft.com/office/drawing/2014/main" val="10002"/>
                  </a:ext>
                </a:extLst>
              </a:tr>
              <a:tr h="463472">
                <a:tc>
                  <a:txBody>
                    <a:bodyPr/>
                    <a:lstStyle/>
                    <a:p>
                      <a:pPr>
                        <a:spcAft>
                          <a:spcPts val="0"/>
                        </a:spcAft>
                      </a:pPr>
                      <a:r>
                        <a:rPr lang="nl-NL" sz="1800" dirty="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600" dirty="0">
                          <a:effectLst/>
                        </a:rPr>
                        <a:t>AVI M4 </a:t>
                      </a:r>
                      <a:endParaRPr lang="nl-BE" sz="1600" dirty="0">
                        <a:effectLst/>
                      </a:endParaRPr>
                    </a:p>
                    <a:p>
                      <a:pPr algn="ctr">
                        <a:spcAft>
                          <a:spcPts val="0"/>
                        </a:spcAft>
                      </a:pPr>
                      <a:r>
                        <a:rPr lang="nl-NL" sz="1600" dirty="0">
                          <a:effectLst/>
                        </a:rPr>
                        <a:t>(3)</a:t>
                      </a:r>
                      <a:endParaRPr lang="nl-BE" sz="1600" dirty="0">
                        <a:effectLst/>
                        <a:latin typeface="+mn-lt"/>
                        <a:ea typeface="Calibri"/>
                      </a:endParaRPr>
                    </a:p>
                  </a:txBody>
                  <a:tcPr marL="68580" marR="68580" marT="0" marB="0"/>
                </a:tc>
                <a:tc>
                  <a:txBody>
                    <a:bodyPr/>
                    <a:lstStyle/>
                    <a:p>
                      <a:pPr algn="ctr">
                        <a:spcAft>
                          <a:spcPts val="0"/>
                        </a:spcAft>
                      </a:pPr>
                      <a:r>
                        <a:rPr lang="nl-NL" sz="1600">
                          <a:effectLst/>
                        </a:rPr>
                        <a:t>AVI E4</a:t>
                      </a:r>
                      <a:endParaRPr lang="nl-BE" sz="1600">
                        <a:effectLst/>
                      </a:endParaRPr>
                    </a:p>
                    <a:p>
                      <a:pPr algn="ctr">
                        <a:spcAft>
                          <a:spcPts val="0"/>
                        </a:spcAft>
                      </a:pPr>
                      <a:r>
                        <a:rPr lang="nl-NL" sz="1600">
                          <a:effectLst/>
                        </a:rPr>
                        <a:t>(4)</a:t>
                      </a:r>
                      <a:endParaRPr lang="nl-BE" sz="1600">
                        <a:effectLst/>
                        <a:latin typeface="+mn-lt"/>
                        <a:ea typeface="Calibri"/>
                      </a:endParaRPr>
                    </a:p>
                  </a:txBody>
                  <a:tcPr marL="68580" marR="68580" marT="0" marB="0"/>
                </a:tc>
                <a:tc>
                  <a:txBody>
                    <a:bodyPr/>
                    <a:lstStyle/>
                    <a:p>
                      <a:pPr algn="ctr">
                        <a:spcAft>
                          <a:spcPts val="0"/>
                        </a:spcAft>
                      </a:pPr>
                      <a:r>
                        <a:rPr lang="nl-NL" sz="1600">
                          <a:effectLst/>
                        </a:rPr>
                        <a:t>AVI M5 </a:t>
                      </a:r>
                      <a:endParaRPr lang="nl-BE" sz="1600">
                        <a:effectLst/>
                      </a:endParaRPr>
                    </a:p>
                    <a:p>
                      <a:pPr algn="ctr">
                        <a:spcAft>
                          <a:spcPts val="0"/>
                        </a:spcAft>
                      </a:pPr>
                      <a:r>
                        <a:rPr lang="nl-NL" sz="1600">
                          <a:effectLst/>
                        </a:rPr>
                        <a:t>(5)</a:t>
                      </a:r>
                      <a:endParaRPr lang="nl-BE" sz="1600">
                        <a:effectLst/>
                        <a:latin typeface="+mn-lt"/>
                        <a:ea typeface="Calibri"/>
                      </a:endParaRPr>
                    </a:p>
                  </a:txBody>
                  <a:tcPr marL="68580" marR="68580" marT="0" marB="0"/>
                </a:tc>
                <a:tc>
                  <a:txBody>
                    <a:bodyPr/>
                    <a:lstStyle/>
                    <a:p>
                      <a:pPr algn="ctr">
                        <a:spcAft>
                          <a:spcPts val="0"/>
                        </a:spcAft>
                      </a:pPr>
                      <a:r>
                        <a:rPr lang="nl-NL" sz="1600">
                          <a:effectLst/>
                        </a:rPr>
                        <a:t>AVI E5 </a:t>
                      </a:r>
                      <a:endParaRPr lang="nl-BE" sz="1600">
                        <a:effectLst/>
                      </a:endParaRPr>
                    </a:p>
                    <a:p>
                      <a:pPr algn="ctr">
                        <a:spcAft>
                          <a:spcPts val="0"/>
                        </a:spcAft>
                      </a:pPr>
                      <a:r>
                        <a:rPr lang="nl-NL" sz="1600">
                          <a:effectLst/>
                        </a:rPr>
                        <a:t>(6)</a:t>
                      </a:r>
                      <a:endParaRPr lang="nl-BE" sz="1600">
                        <a:effectLst/>
                        <a:latin typeface="+mn-lt"/>
                        <a:ea typeface="Calibri"/>
                      </a:endParaRPr>
                    </a:p>
                  </a:txBody>
                  <a:tcPr marL="68580" marR="68580" marT="0" marB="0"/>
                </a:tc>
                <a:tc>
                  <a:txBody>
                    <a:bodyPr/>
                    <a:lstStyle/>
                    <a:p>
                      <a:pPr algn="ctr">
                        <a:spcAft>
                          <a:spcPts val="0"/>
                        </a:spcAft>
                      </a:pPr>
                      <a:r>
                        <a:rPr lang="nl-NL" sz="1600">
                          <a:effectLst/>
                        </a:rPr>
                        <a:t>AVI M6 </a:t>
                      </a:r>
                      <a:endParaRPr lang="nl-BE" sz="1600">
                        <a:effectLst/>
                      </a:endParaRPr>
                    </a:p>
                    <a:p>
                      <a:pPr algn="ctr">
                        <a:spcAft>
                          <a:spcPts val="0"/>
                        </a:spcAft>
                      </a:pPr>
                      <a:r>
                        <a:rPr lang="nl-NL" sz="1600">
                          <a:effectLst/>
                        </a:rPr>
                        <a:t>(7)</a:t>
                      </a:r>
                      <a:endParaRPr lang="nl-BE" sz="1600">
                        <a:effectLst/>
                        <a:latin typeface="+mn-lt"/>
                        <a:ea typeface="Calibri"/>
                      </a:endParaRPr>
                    </a:p>
                  </a:txBody>
                  <a:tcPr marL="68580" marR="68580" marT="0" marB="0"/>
                </a:tc>
                <a:tc>
                  <a:txBody>
                    <a:bodyPr/>
                    <a:lstStyle/>
                    <a:p>
                      <a:pPr algn="ctr">
                        <a:spcAft>
                          <a:spcPts val="0"/>
                        </a:spcAft>
                      </a:pPr>
                      <a:r>
                        <a:rPr lang="nl-NL" sz="1600">
                          <a:effectLst/>
                        </a:rPr>
                        <a:t>AVI E6 </a:t>
                      </a:r>
                      <a:endParaRPr lang="nl-BE" sz="1600">
                        <a:effectLst/>
                      </a:endParaRPr>
                    </a:p>
                    <a:p>
                      <a:pPr algn="ctr">
                        <a:spcAft>
                          <a:spcPts val="0"/>
                        </a:spcAft>
                      </a:pPr>
                      <a:r>
                        <a:rPr lang="nl-NL" sz="1600">
                          <a:effectLst/>
                        </a:rPr>
                        <a:t>(8)</a:t>
                      </a:r>
                      <a:endParaRPr lang="nl-BE" sz="1600">
                        <a:effectLst/>
                        <a:latin typeface="+mn-lt"/>
                        <a:ea typeface="Calibri"/>
                      </a:endParaRPr>
                    </a:p>
                  </a:txBody>
                  <a:tcPr marL="68580" marR="68580" marT="0" marB="0"/>
                </a:tc>
                <a:extLst>
                  <a:ext uri="{0D108BD9-81ED-4DB2-BD59-A6C34878D82A}">
                    <a16:rowId xmlns:a16="http://schemas.microsoft.com/office/drawing/2014/main" val="10003"/>
                  </a:ext>
                </a:extLst>
              </a:tr>
              <a:tr h="260703">
                <a:tc>
                  <a:txBody>
                    <a:bodyPr/>
                    <a:lstStyle/>
                    <a:p>
                      <a:pPr>
                        <a:spcAft>
                          <a:spcPts val="0"/>
                        </a:spcAft>
                      </a:pPr>
                      <a:r>
                        <a:rPr lang="nl-NL" sz="1800" dirty="0">
                          <a:effectLst/>
                        </a:rPr>
                        <a:t>Aantal </a:t>
                      </a:r>
                      <a:r>
                        <a:rPr lang="nl-NL" sz="1800" dirty="0" err="1">
                          <a:effectLst/>
                        </a:rPr>
                        <a:t>lln</a:t>
                      </a:r>
                      <a:endParaRPr lang="nl-BE" sz="1800" b="1" dirty="0">
                        <a:effectLst/>
                        <a:latin typeface="Times New Roman"/>
                        <a:ea typeface="Calibri"/>
                      </a:endParaRPr>
                    </a:p>
                  </a:txBody>
                  <a:tcPr marL="68580" marR="68580" marT="0" marB="0"/>
                </a:tc>
                <a:tc>
                  <a:txBody>
                    <a:bodyPr/>
                    <a:lstStyle/>
                    <a:p>
                      <a:pPr algn="ctr">
                        <a:spcAft>
                          <a:spcPts val="0"/>
                        </a:spcAft>
                      </a:pPr>
                      <a:r>
                        <a:rPr lang="nl-NL" sz="1600" dirty="0" smtClean="0">
                          <a:effectLst/>
                        </a:rPr>
                        <a:t>213</a:t>
                      </a:r>
                      <a:endParaRPr lang="nl-BE" sz="1600" dirty="0">
                        <a:effectLst/>
                        <a:latin typeface="+mn-lt"/>
                        <a:ea typeface="Calibri"/>
                      </a:endParaRPr>
                    </a:p>
                  </a:txBody>
                  <a:tcPr marL="68580" marR="68580" marT="0" marB="0"/>
                </a:tc>
                <a:tc>
                  <a:txBody>
                    <a:bodyPr/>
                    <a:lstStyle/>
                    <a:p>
                      <a:pPr algn="ctr">
                        <a:spcAft>
                          <a:spcPts val="1620"/>
                        </a:spcAft>
                      </a:pPr>
                      <a:r>
                        <a:rPr lang="nl-BE" sz="1600" dirty="0" smtClean="0">
                          <a:effectLst/>
                        </a:rPr>
                        <a:t>182</a:t>
                      </a:r>
                      <a:endParaRPr lang="nl-B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195</a:t>
                      </a:r>
                      <a:endParaRPr lang="nl-BE" sz="1600" dirty="0">
                        <a:effectLst/>
                        <a:latin typeface="+mn-lt"/>
                        <a:ea typeface="Calibri"/>
                      </a:endParaRPr>
                    </a:p>
                  </a:txBody>
                  <a:tcPr marL="68580" marR="68580" marT="0" marB="0"/>
                </a:tc>
                <a:tc>
                  <a:txBody>
                    <a:bodyPr/>
                    <a:lstStyle/>
                    <a:p>
                      <a:pPr algn="ctr">
                        <a:spcAft>
                          <a:spcPts val="1620"/>
                        </a:spcAft>
                      </a:pPr>
                      <a:r>
                        <a:rPr lang="nl-BE" sz="1600" dirty="0" smtClean="0">
                          <a:effectLst/>
                        </a:rPr>
                        <a:t>167</a:t>
                      </a:r>
                      <a:endParaRPr lang="nl-B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208</a:t>
                      </a:r>
                      <a:endParaRPr lang="nl-BE" sz="1600" dirty="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188</a:t>
                      </a:r>
                      <a:endParaRPr lang="nl-BE" sz="1600" kern="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36650">
                <a:tc>
                  <a:txBody>
                    <a:bodyPr/>
                    <a:lstStyle/>
                    <a:p>
                      <a:pPr>
                        <a:spcAft>
                          <a:spcPts val="0"/>
                        </a:spcAft>
                      </a:pPr>
                      <a:r>
                        <a:rPr lang="nl-NL" sz="1800" dirty="0">
                          <a:effectLst/>
                        </a:rPr>
                        <a:t>Gem. </a:t>
                      </a:r>
                      <a:r>
                        <a:rPr lang="nl-NL" sz="1800" dirty="0" smtClean="0">
                          <a:effectLst/>
                        </a:rPr>
                        <a:t>(</a:t>
                      </a:r>
                      <a:r>
                        <a:rPr lang="nl-NL" sz="1800" dirty="0" err="1">
                          <a:effectLst/>
                        </a:rPr>
                        <a:t>sd</a:t>
                      </a:r>
                      <a:r>
                        <a:rPr lang="nl-NL" sz="1800" dirty="0">
                          <a:effectLst/>
                        </a:rPr>
                        <a:t>) </a:t>
                      </a:r>
                      <a:r>
                        <a:rPr lang="nl-NL" sz="1600" dirty="0" smtClean="0">
                          <a:effectLst/>
                        </a:rPr>
                        <a:t>uw </a:t>
                      </a:r>
                      <a:r>
                        <a:rPr lang="nl-NL" sz="1600" dirty="0">
                          <a:effectLst/>
                        </a:rPr>
                        <a:t>school</a:t>
                      </a:r>
                      <a:endParaRPr lang="nl-BE" sz="1600" b="1" dirty="0">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4.26</a:t>
                      </a:r>
                      <a:r>
                        <a:rPr lang="nl-NL" sz="2000" kern="1200" dirty="0" smtClean="0">
                          <a:solidFill>
                            <a:schemeClr val="dk1"/>
                          </a:solidFill>
                          <a:effectLst/>
                          <a:latin typeface="+mn-lt"/>
                          <a:ea typeface="+mn-ea"/>
                          <a:cs typeface="+mn-cs"/>
                        </a:rPr>
                        <a:t>   (1.86)</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5.27 </a:t>
                      </a:r>
                      <a:r>
                        <a:rPr lang="nl-BE" sz="2000" kern="1200" dirty="0" smtClean="0">
                          <a:solidFill>
                            <a:schemeClr val="dk1"/>
                          </a:solidFill>
                          <a:effectLst/>
                          <a:latin typeface="+mn-lt"/>
                          <a:ea typeface="+mn-ea"/>
                          <a:cs typeface="+mn-cs"/>
                        </a:rPr>
                        <a:t>   (2.15)</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6.71</a:t>
                      </a:r>
                    </a:p>
                    <a:p>
                      <a:pPr marL="0" algn="ctr" defTabSz="914400" rtl="0" eaLnBrk="1" latinLnBrk="0" hangingPunct="1">
                        <a:spcAft>
                          <a:spcPts val="0"/>
                        </a:spcAft>
                      </a:pPr>
                      <a:r>
                        <a:rPr lang="nl-NL" sz="2000" kern="1200" dirty="0" smtClean="0">
                          <a:solidFill>
                            <a:schemeClr val="dk1"/>
                          </a:solidFill>
                          <a:effectLst/>
                          <a:latin typeface="+mn-lt"/>
                          <a:ea typeface="+mn-ea"/>
                          <a:cs typeface="+mn-cs"/>
                        </a:rPr>
                        <a:t>(2.35)</a:t>
                      </a:r>
                      <a:endParaRPr lang="nl-BE" sz="2000" kern="1200" dirty="0">
                        <a:solidFill>
                          <a:schemeClr val="dk1"/>
                        </a:solidFill>
                        <a:effectLst/>
                        <a:latin typeface="+mn-lt"/>
                        <a:ea typeface="+mn-ea"/>
                        <a:cs typeface="+mn-cs"/>
                      </a:endParaRPr>
                    </a:p>
                  </a:txBody>
                  <a:tcPr marL="68580" marR="68580" marT="0" marB="0"/>
                </a:tc>
                <a:tc>
                  <a:txBody>
                    <a:bodyPr/>
                    <a:lstStyle/>
                    <a:p>
                      <a:pPr algn="ctr">
                        <a:spcAft>
                          <a:spcPts val="0"/>
                        </a:spcAft>
                      </a:pPr>
                      <a:r>
                        <a:rPr lang="nl-NL" sz="2000" b="1" kern="1200" dirty="0" smtClean="0">
                          <a:solidFill>
                            <a:srgbClr val="00B050"/>
                          </a:solidFill>
                          <a:effectLst/>
                          <a:latin typeface="+mn-lt"/>
                          <a:ea typeface="+mn-ea"/>
                          <a:cs typeface="+mn-cs"/>
                        </a:rPr>
                        <a:t>7.56</a:t>
                      </a:r>
                    </a:p>
                    <a:p>
                      <a:pPr algn="ctr">
                        <a:spcAft>
                          <a:spcPts val="0"/>
                        </a:spcAft>
                      </a:pPr>
                      <a:r>
                        <a:rPr lang="nl-NL" sz="1800" dirty="0" smtClean="0">
                          <a:effectLst/>
                        </a:rPr>
                        <a:t>(2.31)</a:t>
                      </a:r>
                      <a:endParaRPr lang="nl-BE" sz="1800" dirty="0">
                        <a:effectLst/>
                        <a:latin typeface="+mn-lt"/>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9.00 </a:t>
                      </a:r>
                    </a:p>
                    <a:p>
                      <a:pPr marL="0" algn="ctr" defTabSz="914400" rtl="0" eaLnBrk="1" latinLnBrk="0" hangingPunct="1">
                        <a:spcAft>
                          <a:spcPts val="0"/>
                        </a:spcAft>
                      </a:pPr>
                      <a:r>
                        <a:rPr lang="nl-NL" sz="2000" kern="1200" dirty="0" smtClean="0">
                          <a:solidFill>
                            <a:schemeClr val="dk1"/>
                          </a:solidFill>
                          <a:effectLst/>
                          <a:latin typeface="+mn-lt"/>
                          <a:ea typeface="+mn-ea"/>
                          <a:cs typeface="+mn-cs"/>
                        </a:rPr>
                        <a:t>(1.95)</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9.45</a:t>
                      </a:r>
                      <a:r>
                        <a:rPr lang="nl-BE" sz="2000" kern="1200" dirty="0" smtClean="0">
                          <a:solidFill>
                            <a:schemeClr val="dk1"/>
                          </a:solidFill>
                          <a:effectLst/>
                          <a:latin typeface="+mn-lt"/>
                          <a:ea typeface="+mn-ea"/>
                          <a:cs typeface="+mn-cs"/>
                        </a:rPr>
                        <a:t>   </a:t>
                      </a:r>
                    </a:p>
                    <a:p>
                      <a:pPr marL="0" algn="ctr" defTabSz="914400" rtl="0" eaLnBrk="1" latinLnBrk="0" hangingPunct="1">
                        <a:spcAft>
                          <a:spcPts val="0"/>
                        </a:spcAft>
                      </a:pPr>
                      <a:r>
                        <a:rPr lang="nl-BE" sz="2000" kern="1200" dirty="0" smtClean="0">
                          <a:solidFill>
                            <a:schemeClr val="dk1"/>
                          </a:solidFill>
                          <a:effectLst/>
                          <a:latin typeface="+mn-lt"/>
                          <a:ea typeface="+mn-ea"/>
                          <a:cs typeface="+mn-cs"/>
                        </a:rPr>
                        <a:t>(1.84)</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438676">
                <a:tc>
                  <a:txBody>
                    <a:bodyPr/>
                    <a:lstStyle/>
                    <a:p>
                      <a:pPr>
                        <a:spcAft>
                          <a:spcPts val="0"/>
                        </a:spcAft>
                      </a:pPr>
                      <a:r>
                        <a:rPr lang="nl-NL" sz="1800" dirty="0">
                          <a:effectLst/>
                        </a:rPr>
                        <a:t>% </a:t>
                      </a:r>
                      <a:r>
                        <a:rPr lang="nl-NL" sz="1800" dirty="0" smtClean="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b="1" dirty="0" smtClean="0">
                          <a:solidFill>
                            <a:srgbClr val="00B050"/>
                          </a:solidFill>
                          <a:effectLst/>
                        </a:rPr>
                        <a:t>83.1%</a:t>
                      </a:r>
                      <a:endParaRPr lang="nl-BE" sz="1800" b="1" dirty="0">
                        <a:solidFill>
                          <a:srgbClr val="00B050"/>
                        </a:solidFill>
                        <a:effectLst/>
                        <a:latin typeface="+mn-lt"/>
                        <a:ea typeface="Calibri"/>
                      </a:endParaRPr>
                    </a:p>
                  </a:txBody>
                  <a:tcPr marL="68580" marR="68580" marT="0" marB="0"/>
                </a:tc>
                <a:tc>
                  <a:txBody>
                    <a:bodyPr/>
                    <a:lstStyle/>
                    <a:p>
                      <a:pPr algn="ctr">
                        <a:spcAft>
                          <a:spcPts val="1620"/>
                        </a:spcAft>
                      </a:pPr>
                      <a:r>
                        <a:rPr lang="nl-BE" sz="1800" b="1" dirty="0" smtClean="0">
                          <a:solidFill>
                            <a:srgbClr val="00B050"/>
                          </a:solidFill>
                          <a:effectLst/>
                        </a:rPr>
                        <a:t>84.6%</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dirty="0">
                          <a:solidFill>
                            <a:srgbClr val="00B050"/>
                          </a:solidFill>
                          <a:effectLst/>
                        </a:rPr>
                        <a:t>82.6%</a:t>
                      </a:r>
                      <a:endParaRPr lang="nl-BE" sz="1800" b="1" dirty="0">
                        <a:solidFill>
                          <a:srgbClr val="00B050"/>
                        </a:solidFill>
                        <a:effectLst/>
                        <a:latin typeface="+mn-lt"/>
                        <a:ea typeface="Calibri"/>
                      </a:endParaRPr>
                    </a:p>
                  </a:txBody>
                  <a:tcPr marL="68580" marR="68580" marT="0" marB="0"/>
                </a:tc>
                <a:tc>
                  <a:txBody>
                    <a:bodyPr/>
                    <a:lstStyle/>
                    <a:p>
                      <a:pPr algn="ctr">
                        <a:spcAft>
                          <a:spcPts val="1620"/>
                        </a:spcAft>
                      </a:pPr>
                      <a:r>
                        <a:rPr lang="nl-BE" sz="1800" b="1" dirty="0" smtClean="0">
                          <a:solidFill>
                            <a:srgbClr val="00B050"/>
                          </a:solidFill>
                          <a:effectLst/>
                        </a:rPr>
                        <a:t>83.2%</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NL" sz="1800" b="1" kern="1200" dirty="0" smtClean="0">
                          <a:solidFill>
                            <a:srgbClr val="00B050"/>
                          </a:solidFill>
                          <a:effectLst/>
                        </a:rPr>
                        <a:t>88%</a:t>
                      </a:r>
                      <a:endParaRPr lang="nl-BE" sz="1800" b="1" kern="12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BE" sz="1800" b="1" kern="1200" dirty="0" smtClean="0">
                          <a:solidFill>
                            <a:srgbClr val="00B050"/>
                          </a:solidFill>
                          <a:effectLst/>
                        </a:rPr>
                        <a:t>83.5%</a:t>
                      </a:r>
                      <a:endParaRPr lang="nl-BE" sz="1800" b="1" kern="12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502546293"/>
              </p:ext>
            </p:extLst>
          </p:nvPr>
        </p:nvGraphicFramePr>
        <p:xfrm>
          <a:off x="431470" y="4064733"/>
          <a:ext cx="7452898" cy="2316595"/>
        </p:xfrm>
        <a:graphic>
          <a:graphicData uri="http://schemas.openxmlformats.org/drawingml/2006/table">
            <a:tbl>
              <a:tblPr firstCol="1" bandRow="1">
                <a:tableStyleId>{073A0DAA-6AF3-43AB-8588-CEC1D06C72B9}</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50986">
                  <a:extLst>
                    <a:ext uri="{9D8B030D-6E8A-4147-A177-3AD203B41FA5}">
                      <a16:colId xmlns:a16="http://schemas.microsoft.com/office/drawing/2014/main" val="20004"/>
                    </a:ext>
                  </a:extLst>
                </a:gridCol>
              </a:tblGrid>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gridSpan="2">
                  <a:txBody>
                    <a:bodyPr/>
                    <a:lstStyle/>
                    <a:p>
                      <a:pPr marL="0" algn="ctr" defTabSz="914400" rtl="0" eaLnBrk="1" latinLnBrk="0" hangingPunct="1">
                        <a:spcAft>
                          <a:spcPts val="0"/>
                        </a:spcAft>
                      </a:pPr>
                      <a:r>
                        <a:rPr lang="nl-NL" sz="1600" b="1" kern="1200" dirty="0">
                          <a:effectLst/>
                        </a:rPr>
                        <a:t>Groep </a:t>
                      </a:r>
                      <a:r>
                        <a:rPr lang="nl-NL" sz="1600" b="1" kern="1200" dirty="0" smtClean="0">
                          <a:effectLst/>
                        </a:rPr>
                        <a:t>7 (5</a:t>
                      </a:r>
                      <a:r>
                        <a:rPr lang="nl-NL" sz="1600" b="1" kern="1200" baseline="30000" dirty="0" smtClean="0">
                          <a:effectLst/>
                        </a:rPr>
                        <a:t>e</a:t>
                      </a:r>
                      <a:r>
                        <a:rPr lang="nl-NL" sz="1600" b="1" kern="1200" dirty="0" smtClean="0">
                          <a:effectLst/>
                        </a:rPr>
                        <a:t>)</a:t>
                      </a:r>
                      <a:endParaRPr lang="nl-BE" sz="1600" b="1" kern="1200" dirty="0">
                        <a:solidFill>
                          <a:schemeClr val="dk1"/>
                        </a:solidFill>
                        <a:effectLst/>
                        <a:latin typeface="+mn-lt"/>
                        <a:ea typeface="+mn-ea"/>
                        <a:cs typeface="+mn-cs"/>
                      </a:endParaRPr>
                    </a:p>
                  </a:txBody>
                  <a:tcPr marL="68580" marR="68580" marT="0" marB="0"/>
                </a:tc>
                <a:tc hMerge="1">
                  <a:txBody>
                    <a:bodyPr/>
                    <a:lstStyle/>
                    <a:p>
                      <a:endParaRPr lang="nl-BE"/>
                    </a:p>
                  </a:txBody>
                  <a:tcPr/>
                </a:tc>
                <a:tc gridSpan="2">
                  <a:txBody>
                    <a:bodyPr/>
                    <a:lstStyle/>
                    <a:p>
                      <a:pPr marL="0" algn="ctr" defTabSz="914400" rtl="0" eaLnBrk="1" latinLnBrk="0" hangingPunct="1">
                        <a:spcAft>
                          <a:spcPts val="0"/>
                        </a:spcAft>
                      </a:pPr>
                      <a:r>
                        <a:rPr lang="nl-NL" sz="1600" b="1" kern="1200" dirty="0">
                          <a:effectLst/>
                        </a:rPr>
                        <a:t>Groep </a:t>
                      </a:r>
                      <a:r>
                        <a:rPr lang="nl-NL" sz="1600" b="1" kern="1200" dirty="0" smtClean="0">
                          <a:effectLst/>
                        </a:rPr>
                        <a:t>8 (6</a:t>
                      </a:r>
                      <a:r>
                        <a:rPr lang="nl-NL" sz="1600" b="1" kern="1200" baseline="30000" dirty="0" smtClean="0">
                          <a:effectLst/>
                        </a:rPr>
                        <a:t>e</a:t>
                      </a:r>
                      <a:r>
                        <a:rPr lang="nl-NL" sz="1600" b="1" kern="1200" dirty="0" smtClean="0">
                          <a:effectLst/>
                        </a:rPr>
                        <a:t>)</a:t>
                      </a:r>
                      <a:endParaRPr lang="nl-BE" sz="1600" b="1" kern="1200" dirty="0">
                        <a:solidFill>
                          <a:schemeClr val="dk1"/>
                        </a:solidFill>
                        <a:effectLst/>
                        <a:latin typeface="+mn-lt"/>
                        <a:ea typeface="+mn-ea"/>
                        <a:cs typeface="+mn-cs"/>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tc>
                  <a:txBody>
                    <a:bodyPr/>
                    <a:lstStyle/>
                    <a:p>
                      <a:pPr algn="ctr">
                        <a:spcAft>
                          <a:spcPts val="0"/>
                        </a:spcAft>
                      </a:pPr>
                      <a:r>
                        <a:rPr lang="nl-NL" sz="1600" dirty="0" smtClean="0">
                          <a:effectLst/>
                        </a:rPr>
                        <a:t>Jan. ‘12</a:t>
                      </a:r>
                      <a:endParaRPr lang="nl-BE" sz="1600" dirty="0">
                        <a:effectLst/>
                        <a:latin typeface="+mn-lt"/>
                        <a:ea typeface="Calibri"/>
                      </a:endParaRPr>
                    </a:p>
                  </a:txBody>
                  <a:tcPr marL="68580" marR="68580" marT="0" marB="0"/>
                </a:tc>
                <a:tc>
                  <a:txBody>
                    <a:bodyPr/>
                    <a:lstStyle/>
                    <a:p>
                      <a:pPr algn="ctr">
                        <a:spcAft>
                          <a:spcPts val="0"/>
                        </a:spcAft>
                      </a:pPr>
                      <a:r>
                        <a:rPr lang="nl-NL" sz="1600" dirty="0">
                          <a:effectLst/>
                        </a:rPr>
                        <a:t>Juni ‘</a:t>
                      </a:r>
                      <a:r>
                        <a:rPr lang="nl-NL" sz="1600" dirty="0" smtClean="0">
                          <a:effectLst/>
                        </a:rPr>
                        <a:t>12</a:t>
                      </a:r>
                      <a:endParaRPr lang="nl-BE" sz="1600" dirty="0">
                        <a:effectLst/>
                        <a:latin typeface="+mn-lt"/>
                        <a:ea typeface="Calibri"/>
                      </a:endParaRPr>
                    </a:p>
                  </a:txBody>
                  <a:tcPr marL="68580" marR="68580" marT="0" marB="0"/>
                </a:tc>
                <a:extLst>
                  <a:ext uri="{0D108BD9-81ED-4DB2-BD59-A6C34878D82A}">
                    <a16:rowId xmlns:a16="http://schemas.microsoft.com/office/drawing/2014/main" val="10001"/>
                  </a:ext>
                </a:extLst>
              </a:tr>
              <a:tr h="472829">
                <a:tc>
                  <a:txBody>
                    <a:bodyPr/>
                    <a:lstStyle/>
                    <a:p>
                      <a:pPr>
                        <a:spcAft>
                          <a:spcPts val="0"/>
                        </a:spcAft>
                      </a:pPr>
                      <a:r>
                        <a:rPr lang="nl-NL" sz="1800" dirty="0">
                          <a:effectLst/>
                        </a:rPr>
                        <a:t>Doel</a:t>
                      </a:r>
                      <a:endParaRPr lang="nl-BE" sz="1800" dirty="0">
                        <a:effectLst/>
                        <a:latin typeface="Times New Roman"/>
                        <a:ea typeface="Calibri"/>
                      </a:endParaRPr>
                    </a:p>
                  </a:txBody>
                  <a:tcPr marL="68580" marR="68580" marT="0" marB="0"/>
                </a:tc>
                <a:tc>
                  <a:txBody>
                    <a:bodyPr/>
                    <a:lstStyle/>
                    <a:p>
                      <a:pPr algn="ctr">
                        <a:spcAft>
                          <a:spcPts val="0"/>
                        </a:spcAft>
                      </a:pPr>
                      <a:r>
                        <a:rPr lang="nl-NL" sz="1600" dirty="0">
                          <a:effectLst/>
                        </a:rPr>
                        <a:t>AVI M7 </a:t>
                      </a:r>
                      <a:endParaRPr lang="nl-BE" sz="1600" dirty="0">
                        <a:effectLst/>
                      </a:endParaRPr>
                    </a:p>
                    <a:p>
                      <a:pPr algn="ctr">
                        <a:spcAft>
                          <a:spcPts val="0"/>
                        </a:spcAft>
                      </a:pPr>
                      <a:r>
                        <a:rPr lang="nl-NL" sz="1600" dirty="0">
                          <a:effectLst/>
                        </a:rPr>
                        <a:t>(9)</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E7</a:t>
                      </a:r>
                      <a:endParaRPr lang="nl-BE" sz="1600" dirty="0">
                        <a:effectLst/>
                      </a:endParaRPr>
                    </a:p>
                    <a:p>
                      <a:pPr algn="ctr">
                        <a:spcAft>
                          <a:spcPts val="0"/>
                        </a:spcAft>
                      </a:pPr>
                      <a:r>
                        <a:rPr lang="nl-NL" sz="1600" dirty="0">
                          <a:effectLst/>
                        </a:rPr>
                        <a:t>(10)</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Plus</a:t>
                      </a:r>
                      <a:endParaRPr lang="nl-BE" sz="1600" dirty="0">
                        <a:effectLst/>
                      </a:endParaRPr>
                    </a:p>
                    <a:p>
                      <a:pPr algn="ctr">
                        <a:spcAft>
                          <a:spcPts val="0"/>
                        </a:spcAft>
                      </a:pPr>
                      <a:r>
                        <a:rPr lang="nl-NL" sz="1600" dirty="0">
                          <a:effectLst/>
                        </a:rPr>
                        <a:t>(11)</a:t>
                      </a:r>
                      <a:endParaRPr lang="nl-BE" sz="1600" dirty="0">
                        <a:effectLst/>
                        <a:latin typeface="Times New Roman"/>
                        <a:ea typeface="Calibri"/>
                      </a:endParaRPr>
                    </a:p>
                  </a:txBody>
                  <a:tcPr marL="68580" marR="68580" marT="0" marB="0"/>
                </a:tc>
                <a:tc>
                  <a:txBody>
                    <a:bodyPr/>
                    <a:lstStyle/>
                    <a:p>
                      <a:pPr algn="ctr">
                        <a:spcAft>
                          <a:spcPts val="0"/>
                        </a:spcAft>
                      </a:pPr>
                      <a:r>
                        <a:rPr lang="nl-NL" sz="1600" dirty="0">
                          <a:effectLst/>
                        </a:rPr>
                        <a:t>AVI Plus (11)</a:t>
                      </a:r>
                      <a:endParaRPr lang="nl-BE" sz="1600" dirty="0">
                        <a:effectLst/>
                        <a:latin typeface="Times New Roman"/>
                        <a:ea typeface="Calibri"/>
                      </a:endParaRPr>
                    </a:p>
                  </a:txBody>
                  <a:tcPr marL="68580" marR="68580" marT="0" marB="0"/>
                </a:tc>
                <a:extLst>
                  <a:ext uri="{0D108BD9-81ED-4DB2-BD59-A6C34878D82A}">
                    <a16:rowId xmlns:a16="http://schemas.microsoft.com/office/drawing/2014/main" val="10002"/>
                  </a:ext>
                </a:extLst>
              </a:tr>
              <a:tr h="265967">
                <a:tc>
                  <a:txBody>
                    <a:bodyPr/>
                    <a:lstStyle/>
                    <a:p>
                      <a:pPr>
                        <a:spcAft>
                          <a:spcPts val="0"/>
                        </a:spcAft>
                      </a:pPr>
                      <a:r>
                        <a:rPr lang="nl-NL" sz="1800" dirty="0">
                          <a:effectLst/>
                        </a:rPr>
                        <a:t>Aantal </a:t>
                      </a:r>
                      <a:r>
                        <a:rPr lang="nl-NL" sz="1800" dirty="0" err="1">
                          <a:effectLst/>
                        </a:rPr>
                        <a:t>lln</a:t>
                      </a:r>
                      <a:endParaRPr lang="nl-BE" sz="1800" dirty="0">
                        <a:effectLst/>
                        <a:latin typeface="Times New Roman"/>
                        <a:ea typeface="Calibri"/>
                      </a:endParaRPr>
                    </a:p>
                  </a:txBody>
                  <a:tcPr marL="68580" marR="68580" marT="0" marB="0"/>
                </a:tc>
                <a:tc>
                  <a:txBody>
                    <a:bodyPr/>
                    <a:lstStyle/>
                    <a:p>
                      <a:pPr algn="ctr">
                        <a:spcAft>
                          <a:spcPts val="0"/>
                        </a:spcAft>
                      </a:pPr>
                      <a:r>
                        <a:rPr lang="nl-NL" sz="1600" dirty="0" smtClean="0">
                          <a:effectLst/>
                        </a:rPr>
                        <a:t>215</a:t>
                      </a:r>
                      <a:endParaRPr lang="nl-BE" sz="16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169</a:t>
                      </a:r>
                      <a:endParaRPr lang="nl-BE" sz="16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dirty="0" smtClean="0">
                          <a:effectLst/>
                        </a:rPr>
                        <a:t>204</a:t>
                      </a:r>
                      <a:endParaRPr lang="nl-BE" sz="16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600" kern="1200" dirty="0" smtClean="0">
                          <a:effectLst/>
                        </a:rPr>
                        <a:t>165</a:t>
                      </a:r>
                      <a:endParaRPr lang="nl-BE" sz="16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3308">
                <a:tc>
                  <a:txBody>
                    <a:bodyPr/>
                    <a:lstStyle/>
                    <a:p>
                      <a:pPr>
                        <a:spcAft>
                          <a:spcPts val="0"/>
                        </a:spcAft>
                      </a:pPr>
                      <a:r>
                        <a:rPr lang="nl-NL" sz="1800" dirty="0">
                          <a:effectLst/>
                        </a:rPr>
                        <a:t>Gem. (</a:t>
                      </a:r>
                      <a:r>
                        <a:rPr lang="nl-NL" sz="1800" dirty="0" err="1">
                          <a:effectLst/>
                        </a:rPr>
                        <a:t>sd</a:t>
                      </a:r>
                      <a:r>
                        <a:rPr lang="nl-NL" sz="1800" dirty="0">
                          <a:effectLst/>
                        </a:rPr>
                        <a:t>) </a:t>
                      </a:r>
                      <a:r>
                        <a:rPr lang="nl-NL" sz="1600" dirty="0" smtClean="0">
                          <a:effectLst/>
                        </a:rPr>
                        <a:t>uw</a:t>
                      </a:r>
                      <a:r>
                        <a:rPr lang="nl-NL" sz="1800" dirty="0" smtClean="0">
                          <a:effectLst/>
                        </a:rPr>
                        <a:t> </a:t>
                      </a:r>
                      <a:r>
                        <a:rPr lang="nl-NL" sz="16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NL" sz="2000" b="1" kern="1200" dirty="0" smtClean="0">
                          <a:solidFill>
                            <a:srgbClr val="00B050"/>
                          </a:solidFill>
                          <a:effectLst/>
                          <a:latin typeface="+mn-lt"/>
                          <a:ea typeface="+mn-ea"/>
                          <a:cs typeface="+mn-cs"/>
                        </a:rPr>
                        <a:t>10.40 </a:t>
                      </a:r>
                      <a:r>
                        <a:rPr lang="nl-NL" sz="2000" kern="1200" dirty="0" smtClean="0">
                          <a:solidFill>
                            <a:schemeClr val="dk1"/>
                          </a:solidFill>
                          <a:effectLst/>
                          <a:latin typeface="+mn-lt"/>
                          <a:ea typeface="+mn-ea"/>
                          <a:cs typeface="+mn-cs"/>
                        </a:rPr>
                        <a:t>              (1.10)</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b="1" kern="1200" dirty="0" smtClean="0">
                          <a:solidFill>
                            <a:srgbClr val="00B050"/>
                          </a:solidFill>
                          <a:effectLst/>
                          <a:latin typeface="+mn-lt"/>
                          <a:ea typeface="+mn-ea"/>
                          <a:cs typeface="+mn-cs"/>
                        </a:rPr>
                        <a:t>10.78  </a:t>
                      </a:r>
                      <a:r>
                        <a:rPr lang="nl-BE" sz="2000" kern="1200" dirty="0" smtClean="0">
                          <a:solidFill>
                            <a:schemeClr val="dk1"/>
                          </a:solidFill>
                          <a:effectLst/>
                          <a:latin typeface="+mn-lt"/>
                          <a:ea typeface="+mn-ea"/>
                          <a:cs typeface="+mn-cs"/>
                        </a:rPr>
                        <a:t>     (0.66)</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NL" sz="2000" kern="1200" dirty="0" smtClean="0">
                          <a:solidFill>
                            <a:srgbClr val="FF0000"/>
                          </a:solidFill>
                          <a:effectLst/>
                          <a:latin typeface="+mn-lt"/>
                          <a:ea typeface="+mn-ea"/>
                          <a:cs typeface="+mn-cs"/>
                        </a:rPr>
                        <a:t>10.80</a:t>
                      </a:r>
                      <a:r>
                        <a:rPr lang="nl-NL" sz="2000" kern="1200" dirty="0" smtClean="0">
                          <a:solidFill>
                            <a:schemeClr val="dk1"/>
                          </a:solidFill>
                          <a:effectLst/>
                          <a:latin typeface="+mn-lt"/>
                          <a:ea typeface="+mn-ea"/>
                          <a:cs typeface="+mn-cs"/>
                        </a:rPr>
                        <a:t>         (0.68)</a:t>
                      </a:r>
                      <a:endParaRPr lang="nl-BE" sz="20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nl-BE" sz="2000" kern="1200" dirty="0" smtClean="0">
                          <a:solidFill>
                            <a:srgbClr val="FF0000"/>
                          </a:solidFill>
                          <a:effectLst/>
                          <a:latin typeface="+mn-lt"/>
                          <a:ea typeface="+mn-ea"/>
                          <a:cs typeface="+mn-cs"/>
                        </a:rPr>
                        <a:t>10.92 </a:t>
                      </a:r>
                      <a:r>
                        <a:rPr lang="nl-BE" sz="2000" kern="1200" dirty="0" smtClean="0">
                          <a:solidFill>
                            <a:schemeClr val="dk1"/>
                          </a:solidFill>
                          <a:effectLst/>
                          <a:latin typeface="+mn-lt"/>
                          <a:ea typeface="+mn-ea"/>
                          <a:cs typeface="+mn-cs"/>
                        </a:rPr>
                        <a:t>       (0.37)</a:t>
                      </a:r>
                      <a:endParaRPr lang="nl-BE" sz="2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457315">
                <a:tc>
                  <a:txBody>
                    <a:bodyPr/>
                    <a:lstStyle/>
                    <a:p>
                      <a:pPr>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NL" sz="1800" b="1" kern="1200" dirty="0" smtClean="0">
                          <a:solidFill>
                            <a:srgbClr val="00B050"/>
                          </a:solidFill>
                          <a:effectLst/>
                        </a:rPr>
                        <a:t>91.2%</a:t>
                      </a:r>
                      <a:endParaRPr lang="nl-BE" sz="1800" b="1" kern="1200" dirty="0">
                        <a:solidFill>
                          <a:srgbClr val="00B05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0"/>
                        </a:spcAft>
                      </a:pPr>
                      <a:r>
                        <a:rPr lang="nl-BE" sz="1800" b="1" kern="1200" dirty="0" smtClean="0">
                          <a:solidFill>
                            <a:srgbClr val="00B050"/>
                          </a:solidFill>
                          <a:effectLst/>
                        </a:rPr>
                        <a:t>93.5%</a:t>
                      </a:r>
                      <a:endParaRPr lang="nl-BE" sz="1800" b="1" kern="1200" dirty="0">
                        <a:solidFill>
                          <a:srgbClr val="00B050"/>
                        </a:solidFill>
                        <a:effectLst/>
                        <a:latin typeface="+mn-lt"/>
                        <a:ea typeface="+mn-ea"/>
                        <a:cs typeface="+mn-cs"/>
                      </a:endParaRPr>
                    </a:p>
                  </a:txBody>
                  <a:tcPr marL="68580" marR="68580" marT="0" marB="0"/>
                </a:tc>
                <a:tc>
                  <a:txBody>
                    <a:bodyPr/>
                    <a:lstStyle/>
                    <a:p>
                      <a:pPr algn="ctr">
                        <a:spcAft>
                          <a:spcPts val="0"/>
                        </a:spcAft>
                      </a:pPr>
                      <a:r>
                        <a:rPr lang="nl-NL" sz="1800" b="1" dirty="0" smtClean="0">
                          <a:solidFill>
                            <a:srgbClr val="00B050"/>
                          </a:solidFill>
                          <a:effectLst/>
                        </a:rPr>
                        <a:t>90.2%</a:t>
                      </a:r>
                      <a:endParaRPr lang="nl-BE" sz="1800" b="1" dirty="0">
                        <a:solidFill>
                          <a:srgbClr val="00B050"/>
                        </a:solidFill>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BE" sz="1800" b="1" kern="1200" dirty="0" smtClean="0">
                          <a:solidFill>
                            <a:srgbClr val="00B050"/>
                          </a:solidFill>
                          <a:effectLst/>
                        </a:rPr>
                        <a:t>94.5%</a:t>
                      </a:r>
                      <a:endParaRPr lang="nl-BE" sz="1800" b="1" kern="1200" dirty="0">
                        <a:solidFill>
                          <a:srgbClr val="00B050"/>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32" y="980728"/>
            <a:ext cx="1109568" cy="1018120"/>
          </a:xfrm>
          <a:prstGeom prst="rect">
            <a:avLst/>
          </a:prstGeom>
        </p:spPr>
      </p:pic>
    </p:spTree>
    <p:extLst>
      <p:ext uri="{BB962C8B-B14F-4D97-AF65-F5344CB8AC3E}">
        <p14:creationId xmlns:p14="http://schemas.microsoft.com/office/powerpoint/2010/main" val="1322415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Opbrengstgericht werken </a:t>
            </a:r>
            <a:br>
              <a:rPr lang="nl-BE" dirty="0"/>
            </a:br>
            <a:r>
              <a:rPr lang="nl-BE" b="0" i="1" dirty="0" smtClean="0"/>
              <a:t>Resultaten GO! BS Europaschool Bredene</a:t>
            </a: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1844022047"/>
              </p:ext>
            </p:extLst>
          </p:nvPr>
        </p:nvGraphicFramePr>
        <p:xfrm>
          <a:off x="431470" y="1340768"/>
          <a:ext cx="8172979" cy="2770042"/>
        </p:xfrm>
        <a:graphic>
          <a:graphicData uri="http://schemas.openxmlformats.org/drawingml/2006/table">
            <a:tbl>
              <a:tblPr firstRow="1" firstCol="1" bandRow="1">
                <a:tableStyleId>{5C22544A-7EE6-4342-B048-85BDC9FD1C3A}</a:tableStyleId>
              </a:tblPr>
              <a:tblGrid>
                <a:gridCol w="1058733">
                  <a:extLst>
                    <a:ext uri="{9D8B030D-6E8A-4147-A177-3AD203B41FA5}">
                      <a16:colId xmlns:a16="http://schemas.microsoft.com/office/drawing/2014/main" val="20000"/>
                    </a:ext>
                  </a:extLst>
                </a:gridCol>
                <a:gridCol w="1184996">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185850">
                  <a:extLst>
                    <a:ext uri="{9D8B030D-6E8A-4147-A177-3AD203B41FA5}">
                      <a16:colId xmlns:a16="http://schemas.microsoft.com/office/drawing/2014/main" val="20003"/>
                    </a:ext>
                  </a:extLst>
                </a:gridCol>
                <a:gridCol w="1185850">
                  <a:extLst>
                    <a:ext uri="{9D8B030D-6E8A-4147-A177-3AD203B41FA5}">
                      <a16:colId xmlns:a16="http://schemas.microsoft.com/office/drawing/2014/main" val="20004"/>
                    </a:ext>
                  </a:extLst>
                </a:gridCol>
                <a:gridCol w="1185850">
                  <a:extLst>
                    <a:ext uri="{9D8B030D-6E8A-4147-A177-3AD203B41FA5}">
                      <a16:colId xmlns:a16="http://schemas.microsoft.com/office/drawing/2014/main" val="20005"/>
                    </a:ext>
                  </a:extLst>
                </a:gridCol>
                <a:gridCol w="1185850">
                  <a:extLst>
                    <a:ext uri="{9D8B030D-6E8A-4147-A177-3AD203B41FA5}">
                      <a16:colId xmlns:a16="http://schemas.microsoft.com/office/drawing/2014/main" val="20006"/>
                    </a:ext>
                  </a:extLst>
                </a:gridCol>
              </a:tblGrid>
              <a:tr h="254909">
                <a:tc gridSpan="7">
                  <a:txBody>
                    <a:bodyPr/>
                    <a:lstStyle/>
                    <a:p>
                      <a:pPr algn="just">
                        <a:lnSpc>
                          <a:spcPct val="110000"/>
                        </a:lnSpc>
                        <a:spcAft>
                          <a:spcPts val="0"/>
                        </a:spcAft>
                      </a:pPr>
                      <a:r>
                        <a:rPr lang="nl-NL" sz="1800" dirty="0" smtClean="0">
                          <a:effectLst/>
                        </a:rPr>
                        <a:t>Resultaten </a:t>
                      </a:r>
                      <a:r>
                        <a:rPr lang="nl-NL" sz="1800" dirty="0">
                          <a:effectLst/>
                        </a:rPr>
                        <a:t>op de AVI toets bij voortgezet lezen</a:t>
                      </a:r>
                      <a:endParaRPr lang="nl-BE" sz="18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spcAft>
                          <a:spcPts val="0"/>
                        </a:spcAft>
                      </a:pPr>
                      <a:r>
                        <a:rPr lang="nl-NL" sz="1800" b="1" dirty="0">
                          <a:effectLst/>
                          <a:latin typeface="+mn-lt"/>
                        </a:rPr>
                        <a:t>Groep </a:t>
                      </a:r>
                      <a:r>
                        <a:rPr lang="nl-NL" sz="1800" b="1" dirty="0" smtClean="0">
                          <a:effectLst/>
                          <a:latin typeface="+mn-lt"/>
                        </a:rPr>
                        <a:t>4 (2</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800" b="1" dirty="0">
                          <a:effectLst/>
                          <a:latin typeface="+mn-lt"/>
                        </a:rPr>
                        <a:t>Groep </a:t>
                      </a:r>
                      <a:r>
                        <a:rPr lang="nl-NL" sz="1800" b="1" dirty="0" smtClean="0">
                          <a:effectLst/>
                          <a:latin typeface="+mn-lt"/>
                        </a:rPr>
                        <a:t>5 (3</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tc gridSpan="2">
                  <a:txBody>
                    <a:bodyPr/>
                    <a:lstStyle/>
                    <a:p>
                      <a:pPr algn="ctr">
                        <a:spcAft>
                          <a:spcPts val="0"/>
                        </a:spcAft>
                      </a:pPr>
                      <a:r>
                        <a:rPr lang="nl-NL" sz="1800" b="1" dirty="0">
                          <a:effectLst/>
                          <a:latin typeface="+mn-lt"/>
                        </a:rPr>
                        <a:t>Groep </a:t>
                      </a:r>
                      <a:r>
                        <a:rPr lang="nl-NL" sz="1800" b="1" dirty="0" smtClean="0">
                          <a:effectLst/>
                          <a:latin typeface="+mn-lt"/>
                        </a:rPr>
                        <a:t>6 (4</a:t>
                      </a:r>
                      <a:r>
                        <a:rPr lang="nl-NL" sz="1800" b="1" baseline="30000" dirty="0" smtClean="0">
                          <a:effectLst/>
                          <a:latin typeface="+mn-lt"/>
                        </a:rPr>
                        <a:t>e</a:t>
                      </a:r>
                      <a:r>
                        <a:rPr lang="nl-NL" sz="1800" b="1" dirty="0" smtClean="0">
                          <a:effectLst/>
                          <a:latin typeface="+mn-lt"/>
                        </a:rPr>
                        <a:t>)</a:t>
                      </a:r>
                      <a:endParaRPr lang="nl-BE" sz="1800" b="1" dirty="0">
                        <a:effectLst/>
                        <a:latin typeface="+mn-lt"/>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260703">
                <a:tc>
                  <a:txBody>
                    <a:bodyPr/>
                    <a:lstStyle/>
                    <a:p>
                      <a:pPr>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Feb. ‘16</a:t>
                      </a:r>
                      <a:endParaRPr lang="nl-BE" sz="1800" dirty="0">
                        <a:effectLst/>
                        <a:latin typeface="+mn-lt"/>
                        <a:ea typeface="Calibri"/>
                      </a:endParaRPr>
                    </a:p>
                  </a:txBody>
                  <a:tcPr marL="68580" marR="68580" marT="0" marB="0"/>
                </a:tc>
                <a:tc>
                  <a:txBody>
                    <a:bodyPr/>
                    <a:lstStyle/>
                    <a:p>
                      <a:pPr algn="ctr">
                        <a:spcAft>
                          <a:spcPts val="0"/>
                        </a:spcAft>
                      </a:pPr>
                      <a:r>
                        <a:rPr lang="nl-NL" sz="1800">
                          <a:effectLst/>
                          <a:latin typeface="+mn-lt"/>
                        </a:rPr>
                        <a:t>Juni ‘16</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Feb. ‘16</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Juni ‘16</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Feb. ‘16</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Juni ‘16</a:t>
                      </a:r>
                      <a:endParaRPr lang="nl-BE" sz="1800">
                        <a:effectLst/>
                        <a:latin typeface="+mn-lt"/>
                        <a:ea typeface="Calibri"/>
                      </a:endParaRPr>
                    </a:p>
                  </a:txBody>
                  <a:tcPr marL="68580" marR="68580" marT="0" marB="0"/>
                </a:tc>
                <a:extLst>
                  <a:ext uri="{0D108BD9-81ED-4DB2-BD59-A6C34878D82A}">
                    <a16:rowId xmlns:a16="http://schemas.microsoft.com/office/drawing/2014/main" val="10002"/>
                  </a:ext>
                </a:extLst>
              </a:tr>
              <a:tr h="463472">
                <a:tc>
                  <a:txBody>
                    <a:bodyPr/>
                    <a:lstStyle/>
                    <a:p>
                      <a:pPr>
                        <a:spcAft>
                          <a:spcPts val="0"/>
                        </a:spcAft>
                      </a:pPr>
                      <a:r>
                        <a:rPr lang="nl-NL" sz="1800" b="1" dirty="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AVI M4 </a:t>
                      </a:r>
                      <a:endParaRPr lang="nl-BE" sz="1800" dirty="0">
                        <a:effectLst/>
                        <a:latin typeface="+mn-lt"/>
                      </a:endParaRPr>
                    </a:p>
                    <a:p>
                      <a:pPr algn="ctr">
                        <a:spcAft>
                          <a:spcPts val="0"/>
                        </a:spcAft>
                      </a:pPr>
                      <a:r>
                        <a:rPr lang="nl-NL" sz="1800" dirty="0">
                          <a:effectLst/>
                          <a:latin typeface="+mn-lt"/>
                        </a:rPr>
                        <a:t>(3)</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latin typeface="+mn-lt"/>
                        </a:rPr>
                        <a:t>AVI E4</a:t>
                      </a:r>
                      <a:endParaRPr lang="nl-BE" sz="1800" dirty="0">
                        <a:effectLst/>
                        <a:latin typeface="+mn-lt"/>
                      </a:endParaRPr>
                    </a:p>
                    <a:p>
                      <a:pPr algn="ctr">
                        <a:spcAft>
                          <a:spcPts val="0"/>
                        </a:spcAft>
                      </a:pPr>
                      <a:r>
                        <a:rPr lang="nl-NL" sz="1800" dirty="0">
                          <a:effectLst/>
                          <a:latin typeface="+mn-lt"/>
                        </a:rPr>
                        <a:t>(4)</a:t>
                      </a:r>
                      <a:endParaRPr lang="nl-BE" sz="1800" dirty="0">
                        <a:effectLst/>
                        <a:latin typeface="+mn-lt"/>
                        <a:ea typeface="Calibri"/>
                      </a:endParaRPr>
                    </a:p>
                  </a:txBody>
                  <a:tcPr marL="68580" marR="68580" marT="0" marB="0"/>
                </a:tc>
                <a:tc>
                  <a:txBody>
                    <a:bodyPr/>
                    <a:lstStyle/>
                    <a:p>
                      <a:pPr algn="ctr">
                        <a:spcAft>
                          <a:spcPts val="0"/>
                        </a:spcAft>
                      </a:pPr>
                      <a:r>
                        <a:rPr lang="nl-NL" sz="1800">
                          <a:effectLst/>
                          <a:latin typeface="+mn-lt"/>
                        </a:rPr>
                        <a:t>AVI M5 </a:t>
                      </a:r>
                      <a:endParaRPr lang="nl-BE" sz="1800">
                        <a:effectLst/>
                        <a:latin typeface="+mn-lt"/>
                      </a:endParaRPr>
                    </a:p>
                    <a:p>
                      <a:pPr algn="ctr">
                        <a:spcAft>
                          <a:spcPts val="0"/>
                        </a:spcAft>
                      </a:pPr>
                      <a:r>
                        <a:rPr lang="nl-NL" sz="1800">
                          <a:effectLst/>
                          <a:latin typeface="+mn-lt"/>
                        </a:rPr>
                        <a:t>(5)</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AVI E5 </a:t>
                      </a:r>
                      <a:endParaRPr lang="nl-BE" sz="1800">
                        <a:effectLst/>
                        <a:latin typeface="+mn-lt"/>
                      </a:endParaRPr>
                    </a:p>
                    <a:p>
                      <a:pPr algn="ctr">
                        <a:spcAft>
                          <a:spcPts val="0"/>
                        </a:spcAft>
                      </a:pPr>
                      <a:r>
                        <a:rPr lang="nl-NL" sz="1800">
                          <a:effectLst/>
                          <a:latin typeface="+mn-lt"/>
                        </a:rPr>
                        <a:t>(6)</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AVI M6 </a:t>
                      </a:r>
                      <a:endParaRPr lang="nl-BE" sz="1800">
                        <a:effectLst/>
                        <a:latin typeface="+mn-lt"/>
                      </a:endParaRPr>
                    </a:p>
                    <a:p>
                      <a:pPr algn="ctr">
                        <a:spcAft>
                          <a:spcPts val="0"/>
                        </a:spcAft>
                      </a:pPr>
                      <a:r>
                        <a:rPr lang="nl-NL" sz="1800">
                          <a:effectLst/>
                          <a:latin typeface="+mn-lt"/>
                        </a:rPr>
                        <a:t>(7)</a:t>
                      </a:r>
                      <a:endParaRPr lang="nl-BE" sz="1800">
                        <a:effectLst/>
                        <a:latin typeface="+mn-lt"/>
                        <a:ea typeface="Calibri"/>
                      </a:endParaRPr>
                    </a:p>
                  </a:txBody>
                  <a:tcPr marL="68580" marR="68580" marT="0" marB="0"/>
                </a:tc>
                <a:tc>
                  <a:txBody>
                    <a:bodyPr/>
                    <a:lstStyle/>
                    <a:p>
                      <a:pPr algn="ctr">
                        <a:spcAft>
                          <a:spcPts val="0"/>
                        </a:spcAft>
                      </a:pPr>
                      <a:r>
                        <a:rPr lang="nl-NL" sz="1800">
                          <a:effectLst/>
                          <a:latin typeface="+mn-lt"/>
                        </a:rPr>
                        <a:t>AVI E6 </a:t>
                      </a:r>
                      <a:endParaRPr lang="nl-BE" sz="1800">
                        <a:effectLst/>
                        <a:latin typeface="+mn-lt"/>
                      </a:endParaRPr>
                    </a:p>
                    <a:p>
                      <a:pPr algn="ctr">
                        <a:spcAft>
                          <a:spcPts val="0"/>
                        </a:spcAft>
                      </a:pPr>
                      <a:r>
                        <a:rPr lang="nl-NL" sz="1800">
                          <a:effectLst/>
                          <a:latin typeface="+mn-lt"/>
                        </a:rPr>
                        <a:t>(8)</a:t>
                      </a:r>
                      <a:endParaRPr lang="nl-BE" sz="1800">
                        <a:effectLst/>
                        <a:latin typeface="+mn-lt"/>
                        <a:ea typeface="Calibri"/>
                      </a:endParaRPr>
                    </a:p>
                  </a:txBody>
                  <a:tcPr marL="68580" marR="68580" marT="0" marB="0"/>
                </a:tc>
                <a:extLst>
                  <a:ext uri="{0D108BD9-81ED-4DB2-BD59-A6C34878D82A}">
                    <a16:rowId xmlns:a16="http://schemas.microsoft.com/office/drawing/2014/main" val="10003"/>
                  </a:ext>
                </a:extLst>
              </a:tr>
              <a:tr h="260703">
                <a:tc>
                  <a:txBody>
                    <a:bodyPr/>
                    <a:lstStyle/>
                    <a:p>
                      <a:pPr>
                        <a:spcAft>
                          <a:spcPts val="0"/>
                        </a:spcAft>
                      </a:pPr>
                      <a:r>
                        <a:rPr lang="nl-NL" sz="1800" b="1" dirty="0">
                          <a:effectLst/>
                        </a:rPr>
                        <a:t>Aantal </a:t>
                      </a:r>
                      <a:r>
                        <a:rPr lang="nl-NL" sz="1800" b="1" dirty="0" err="1">
                          <a:effectLst/>
                        </a:rPr>
                        <a:t>lln</a:t>
                      </a:r>
                      <a:endParaRPr lang="nl-BE" sz="1800" b="1" dirty="0">
                        <a:effectLst/>
                        <a:latin typeface="Times New Roman"/>
                        <a:ea typeface="Calibri"/>
                      </a:endParaRPr>
                    </a:p>
                  </a:txBody>
                  <a:tcPr marL="68580" marR="68580" marT="0" marB="0"/>
                </a:tc>
                <a:tc>
                  <a:txBody>
                    <a:bodyPr/>
                    <a:lstStyle/>
                    <a:p>
                      <a:pPr algn="ctr">
                        <a:spcAft>
                          <a:spcPts val="0"/>
                        </a:spcAft>
                      </a:pPr>
                      <a:r>
                        <a:rPr lang="nl-NL" sz="1800" dirty="0">
                          <a:effectLst/>
                          <a:latin typeface="+mn-lt"/>
                        </a:rPr>
                        <a:t>27</a:t>
                      </a:r>
                      <a:endParaRPr lang="nl-BE" sz="1800" dirty="0">
                        <a:effectLst/>
                        <a:latin typeface="+mn-lt"/>
                        <a:ea typeface="Calibri"/>
                      </a:endParaRPr>
                    </a:p>
                  </a:txBody>
                  <a:tcPr marL="68580" marR="68580" marT="0" marB="0"/>
                </a:tc>
                <a:tc>
                  <a:txBody>
                    <a:bodyPr/>
                    <a:lstStyle/>
                    <a:p>
                      <a:pPr algn="ctr">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29</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dirty="0">
                          <a:effectLst/>
                          <a:latin typeface="+mn-lt"/>
                        </a:rPr>
                        <a:t>23</a:t>
                      </a:r>
                      <a:endParaRPr lang="nl-BE" sz="1800" dirty="0">
                        <a:effectLst/>
                        <a:latin typeface="+mn-lt"/>
                        <a:ea typeface="Calibri"/>
                      </a:endParaRPr>
                    </a:p>
                  </a:txBody>
                  <a:tcPr marL="68580" marR="68580" marT="0" marB="0"/>
                </a:tc>
                <a:tc>
                  <a:txBody>
                    <a:bodyPr/>
                    <a:lstStyle/>
                    <a:p>
                      <a:pPr algn="ctr">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23</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a:effectLst/>
                          <a:latin typeface="+mn-lt"/>
                        </a:rPr>
                        <a:t>28</a:t>
                      </a:r>
                      <a:endParaRPr lang="nl-BE" sz="180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mn-lt"/>
                          <a:ea typeface="Times New Roman" panose="02020603050405020304" pitchFamily="18" charset="0"/>
                          <a:cs typeface="Times New Roman" panose="02020603050405020304" pitchFamily="18" charset="0"/>
                        </a:rPr>
                        <a:t>28</a:t>
                      </a:r>
                    </a:p>
                  </a:txBody>
                  <a:tcPr marL="68580" marR="68580" marT="0" marB="0"/>
                </a:tc>
                <a:extLst>
                  <a:ext uri="{0D108BD9-81ED-4DB2-BD59-A6C34878D82A}">
                    <a16:rowId xmlns:a16="http://schemas.microsoft.com/office/drawing/2014/main" val="10004"/>
                  </a:ext>
                </a:extLst>
              </a:tr>
              <a:tr h="658014">
                <a:tc>
                  <a:txBody>
                    <a:bodyPr/>
                    <a:lstStyle/>
                    <a:p>
                      <a:pPr>
                        <a:spcAft>
                          <a:spcPts val="0"/>
                        </a:spcAft>
                      </a:pPr>
                      <a:r>
                        <a:rPr lang="nl-NL" sz="1800" b="1" dirty="0">
                          <a:effectLst/>
                        </a:rPr>
                        <a:t>Gem. </a:t>
                      </a:r>
                      <a:r>
                        <a:rPr lang="nl-NL" sz="1800" b="1" dirty="0" smtClean="0">
                          <a:effectLst/>
                        </a:rPr>
                        <a:t>(</a:t>
                      </a:r>
                      <a:r>
                        <a:rPr lang="nl-NL" sz="1800" b="1" dirty="0" err="1">
                          <a:effectLst/>
                        </a:rPr>
                        <a:t>sd</a:t>
                      </a:r>
                      <a:r>
                        <a:rPr lang="nl-NL" sz="1800" b="1" dirty="0">
                          <a:effectLst/>
                        </a:rPr>
                        <a:t>) </a:t>
                      </a:r>
                      <a:r>
                        <a:rPr lang="nl-NL" sz="1600" b="1" dirty="0" smtClean="0">
                          <a:effectLst/>
                        </a:rPr>
                        <a:t>uw </a:t>
                      </a:r>
                      <a:r>
                        <a:rPr lang="nl-NL" sz="1600" b="1" dirty="0">
                          <a:effectLst/>
                        </a:rPr>
                        <a:t>school</a:t>
                      </a:r>
                      <a:endParaRPr lang="nl-BE" sz="1600" b="1" dirty="0">
                        <a:effectLst/>
                        <a:latin typeface="Times New Roman"/>
                        <a:ea typeface="Calibri"/>
                      </a:endParaRPr>
                    </a:p>
                  </a:txBody>
                  <a:tcPr marL="68580" marR="68580" marT="0" marB="0"/>
                </a:tc>
                <a:tc>
                  <a:txBody>
                    <a:bodyPr/>
                    <a:lstStyle/>
                    <a:p>
                      <a:pPr algn="ctr">
                        <a:spcAft>
                          <a:spcPts val="0"/>
                        </a:spcAft>
                      </a:pPr>
                      <a:r>
                        <a:rPr lang="nl-NL" sz="1800" b="1" dirty="0">
                          <a:solidFill>
                            <a:srgbClr val="00B050"/>
                          </a:solidFill>
                          <a:effectLst/>
                          <a:latin typeface="+mn-lt"/>
                        </a:rPr>
                        <a:t>3.44</a:t>
                      </a:r>
                      <a:r>
                        <a:rPr lang="nl-NL" sz="1800" dirty="0">
                          <a:effectLst/>
                          <a:latin typeface="+mn-lt"/>
                        </a:rPr>
                        <a:t> </a:t>
                      </a:r>
                      <a:r>
                        <a:rPr lang="nl-NL" sz="1800" dirty="0" smtClean="0">
                          <a:effectLst/>
                          <a:latin typeface="+mn-lt"/>
                        </a:rPr>
                        <a:t>   (</a:t>
                      </a:r>
                      <a:r>
                        <a:rPr lang="nl-NL" sz="1800" dirty="0">
                          <a:effectLst/>
                          <a:latin typeface="+mn-lt"/>
                        </a:rPr>
                        <a:t>1.69)</a:t>
                      </a:r>
                      <a:endParaRPr lang="nl-BE" sz="1800" dirty="0">
                        <a:effectLst/>
                        <a:latin typeface="+mn-lt"/>
                        <a:ea typeface="Calibri"/>
                      </a:endParaRPr>
                    </a:p>
                  </a:txBody>
                  <a:tcPr marL="68580" marR="68580" marT="0" marB="0"/>
                </a:tc>
                <a:tc>
                  <a:txBody>
                    <a:bodyPr/>
                    <a:lstStyle/>
                    <a:p>
                      <a:pPr algn="ctr">
                        <a:spcAft>
                          <a:spcPts val="1620"/>
                        </a:spcAft>
                      </a:pPr>
                      <a:r>
                        <a:rPr lang="nl-BE" sz="1800" b="1" kern="1200" dirty="0">
                          <a:solidFill>
                            <a:srgbClr val="00B050"/>
                          </a:solidFill>
                          <a:effectLst/>
                          <a:latin typeface="+mn-lt"/>
                          <a:ea typeface="+mn-ea"/>
                          <a:cs typeface="+mn-cs"/>
                        </a:rPr>
                        <a:t>4.17</a:t>
                      </a:r>
                      <a:r>
                        <a:rPr lang="nl-BE" sz="1800" dirty="0">
                          <a:solidFill>
                            <a:srgbClr val="000000"/>
                          </a:solidFill>
                          <a:effectLst/>
                          <a:latin typeface="+mn-lt"/>
                          <a:ea typeface="Times New Roman" panose="02020603050405020304" pitchFamily="18" charset="0"/>
                          <a:cs typeface="Times New Roman" panose="02020603050405020304" pitchFamily="18" charset="0"/>
                        </a:rPr>
                        <a:t> </a:t>
                      </a:r>
                      <a:r>
                        <a:rPr lang="nl-BE"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nl-BE" sz="1800" dirty="0" smtClean="0">
                          <a:solidFill>
                            <a:srgbClr val="000000"/>
                          </a:solidFill>
                          <a:effectLst/>
                          <a:latin typeface="+mn-lt"/>
                          <a:ea typeface="Times New Roman" panose="02020603050405020304" pitchFamily="18" charset="0"/>
                          <a:cs typeface="Times New Roman" panose="02020603050405020304" pitchFamily="18" charset="0"/>
                        </a:rPr>
                        <a:t>(</a:t>
                      </a:r>
                      <a:r>
                        <a:rPr lang="nl-BE" sz="1800" dirty="0">
                          <a:solidFill>
                            <a:srgbClr val="000000"/>
                          </a:solidFill>
                          <a:effectLst/>
                          <a:latin typeface="+mn-lt"/>
                          <a:ea typeface="Times New Roman" panose="02020603050405020304" pitchFamily="18" charset="0"/>
                          <a:cs typeface="Times New Roman" panose="02020603050405020304" pitchFamily="18" charset="0"/>
                        </a:rPr>
                        <a:t>1.89)</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kern="1200" dirty="0">
                          <a:solidFill>
                            <a:srgbClr val="00B050"/>
                          </a:solidFill>
                          <a:effectLst/>
                          <a:latin typeface="+mn-lt"/>
                          <a:ea typeface="+mn-ea"/>
                          <a:cs typeface="+mn-cs"/>
                        </a:rPr>
                        <a:t>6.52</a:t>
                      </a:r>
                      <a:r>
                        <a:rPr lang="nl-NL" sz="1800" dirty="0">
                          <a:effectLst/>
                          <a:latin typeface="+mn-lt"/>
                        </a:rPr>
                        <a:t> </a:t>
                      </a:r>
                      <a:endParaRPr lang="nl-NL" sz="1800" dirty="0" smtClean="0">
                        <a:effectLst/>
                        <a:latin typeface="+mn-lt"/>
                      </a:endParaRPr>
                    </a:p>
                    <a:p>
                      <a:pPr algn="ctr">
                        <a:spcAft>
                          <a:spcPts val="0"/>
                        </a:spcAft>
                      </a:pPr>
                      <a:r>
                        <a:rPr lang="nl-NL" sz="1800" dirty="0" smtClean="0">
                          <a:effectLst/>
                          <a:latin typeface="+mn-lt"/>
                        </a:rPr>
                        <a:t>(</a:t>
                      </a:r>
                      <a:r>
                        <a:rPr lang="nl-NL" sz="1800" dirty="0">
                          <a:effectLst/>
                          <a:latin typeface="+mn-lt"/>
                        </a:rPr>
                        <a:t>2.00)</a:t>
                      </a:r>
                      <a:endParaRPr lang="nl-BE" sz="1800" dirty="0">
                        <a:effectLst/>
                        <a:latin typeface="+mn-lt"/>
                        <a:ea typeface="Calibri"/>
                      </a:endParaRPr>
                    </a:p>
                  </a:txBody>
                  <a:tcPr marL="68580" marR="68580" marT="0" marB="0"/>
                </a:tc>
                <a:tc>
                  <a:txBody>
                    <a:bodyPr/>
                    <a:lstStyle/>
                    <a:p>
                      <a:pPr algn="ctr">
                        <a:spcAft>
                          <a:spcPts val="1620"/>
                        </a:spcAft>
                      </a:pPr>
                      <a:r>
                        <a:rPr lang="nl-BE" sz="1800" b="1" kern="1200" dirty="0">
                          <a:solidFill>
                            <a:srgbClr val="00B050"/>
                          </a:solidFill>
                          <a:effectLst/>
                          <a:latin typeface="+mn-lt"/>
                          <a:ea typeface="+mn-ea"/>
                          <a:cs typeface="+mn-cs"/>
                        </a:rPr>
                        <a:t>7.43</a:t>
                      </a:r>
                      <a:r>
                        <a:rPr lang="nl-BE" sz="1800" dirty="0">
                          <a:solidFill>
                            <a:srgbClr val="000000"/>
                          </a:solidFill>
                          <a:effectLst/>
                          <a:latin typeface="+mn-lt"/>
                          <a:ea typeface="Times New Roman" panose="02020603050405020304" pitchFamily="18" charset="0"/>
                          <a:cs typeface="Times New Roman" panose="02020603050405020304" pitchFamily="18" charset="0"/>
                        </a:rPr>
                        <a:t> </a:t>
                      </a:r>
                      <a:r>
                        <a:rPr lang="nl-BE" sz="1800" dirty="0" smtClean="0">
                          <a:solidFill>
                            <a:srgbClr val="000000"/>
                          </a:solidFill>
                          <a:effectLst/>
                          <a:latin typeface="+mn-lt"/>
                          <a:ea typeface="Times New Roman" panose="02020603050405020304" pitchFamily="18" charset="0"/>
                          <a:cs typeface="Times New Roman" panose="02020603050405020304" pitchFamily="18" charset="0"/>
                        </a:rPr>
                        <a:t>   (</a:t>
                      </a:r>
                      <a:r>
                        <a:rPr lang="nl-BE" sz="1800" dirty="0">
                          <a:solidFill>
                            <a:srgbClr val="000000"/>
                          </a:solidFill>
                          <a:effectLst/>
                          <a:latin typeface="+mn-lt"/>
                          <a:ea typeface="Times New Roman" panose="02020603050405020304" pitchFamily="18" charset="0"/>
                          <a:cs typeface="Times New Roman" panose="02020603050405020304" pitchFamily="18" charset="0"/>
                        </a:rPr>
                        <a:t>1.83)</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kern="1200" dirty="0">
                          <a:solidFill>
                            <a:srgbClr val="00B050"/>
                          </a:solidFill>
                          <a:effectLst/>
                          <a:latin typeface="+mn-lt"/>
                          <a:ea typeface="+mn-ea"/>
                          <a:cs typeface="+mn-cs"/>
                        </a:rPr>
                        <a:t>8.64</a:t>
                      </a:r>
                      <a:r>
                        <a:rPr lang="nl-NL" sz="1800" dirty="0">
                          <a:effectLst/>
                          <a:latin typeface="+mn-lt"/>
                        </a:rPr>
                        <a:t> </a:t>
                      </a:r>
                      <a:endParaRPr lang="nl-NL" sz="1800" dirty="0" smtClean="0">
                        <a:effectLst/>
                        <a:latin typeface="+mn-lt"/>
                      </a:endParaRPr>
                    </a:p>
                    <a:p>
                      <a:pPr algn="ctr">
                        <a:spcAft>
                          <a:spcPts val="0"/>
                        </a:spcAft>
                      </a:pPr>
                      <a:r>
                        <a:rPr lang="nl-NL" sz="1800" dirty="0" smtClean="0">
                          <a:effectLst/>
                          <a:latin typeface="+mn-lt"/>
                        </a:rPr>
                        <a:t>(</a:t>
                      </a:r>
                      <a:r>
                        <a:rPr lang="nl-NL" sz="1800" dirty="0">
                          <a:effectLst/>
                          <a:latin typeface="+mn-lt"/>
                        </a:rPr>
                        <a:t>2.11)</a:t>
                      </a:r>
                      <a:endParaRPr lang="nl-BE" sz="1800" dirty="0">
                        <a:effectLst/>
                        <a:latin typeface="+mn-lt"/>
                        <a:ea typeface="Calibri"/>
                      </a:endParaRPr>
                    </a:p>
                  </a:txBody>
                  <a:tcPr marL="68580" marR="68580" marT="0" marB="0"/>
                </a:tc>
                <a:tc>
                  <a:txBody>
                    <a:bodyPr/>
                    <a:lstStyle/>
                    <a:p>
                      <a:pPr marL="0" algn="ctr" defTabSz="914400" rtl="0" eaLnBrk="1" latinLnBrk="0" hangingPunct="1">
                        <a:spcAft>
                          <a:spcPts val="1620"/>
                        </a:spcAft>
                      </a:pPr>
                      <a:r>
                        <a:rPr lang="nl-BE" sz="1800" b="1" kern="1200" dirty="0">
                          <a:solidFill>
                            <a:srgbClr val="00B050"/>
                          </a:solidFill>
                          <a:effectLst/>
                          <a:latin typeface="+mn-lt"/>
                          <a:ea typeface="+mn-ea"/>
                          <a:cs typeface="+mn-cs"/>
                        </a:rPr>
                        <a:t>9.11 </a:t>
                      </a:r>
                      <a:r>
                        <a:rPr lang="nl-BE" sz="1800" b="1" kern="1200" dirty="0" smtClean="0">
                          <a:solidFill>
                            <a:srgbClr val="00B050"/>
                          </a:solidFill>
                          <a:effectLst/>
                          <a:latin typeface="+mn-lt"/>
                          <a:ea typeface="+mn-ea"/>
                          <a:cs typeface="+mn-cs"/>
                        </a:rPr>
                        <a:t>  </a:t>
                      </a:r>
                      <a:r>
                        <a:rPr lang="nl-BE" sz="1800" kern="1200" dirty="0" smtClean="0">
                          <a:solidFill>
                            <a:srgbClr val="000000"/>
                          </a:solidFill>
                          <a:effectLst/>
                          <a:latin typeface="+mn-lt"/>
                          <a:ea typeface="Times New Roman" panose="02020603050405020304" pitchFamily="18" charset="0"/>
                          <a:cs typeface="Times New Roman" panose="02020603050405020304" pitchFamily="18" charset="0"/>
                        </a:rPr>
                        <a:t>(</a:t>
                      </a:r>
                      <a:r>
                        <a:rPr lang="nl-BE" sz="1800" kern="1200" dirty="0">
                          <a:solidFill>
                            <a:srgbClr val="000000"/>
                          </a:solidFill>
                          <a:effectLst/>
                          <a:latin typeface="+mn-lt"/>
                          <a:ea typeface="Times New Roman" panose="02020603050405020304" pitchFamily="18" charset="0"/>
                          <a:cs typeface="Times New Roman" panose="02020603050405020304" pitchFamily="18" charset="0"/>
                        </a:rPr>
                        <a:t>1.91)</a:t>
                      </a:r>
                    </a:p>
                  </a:txBody>
                  <a:tcPr marL="68580" marR="68580" marT="0" marB="0"/>
                </a:tc>
                <a:extLst>
                  <a:ext uri="{0D108BD9-81ED-4DB2-BD59-A6C34878D82A}">
                    <a16:rowId xmlns:a16="http://schemas.microsoft.com/office/drawing/2014/main" val="10005"/>
                  </a:ext>
                </a:extLst>
              </a:tr>
              <a:tr h="438676">
                <a:tc>
                  <a:txBody>
                    <a:bodyPr/>
                    <a:lstStyle/>
                    <a:p>
                      <a:pPr>
                        <a:spcAft>
                          <a:spcPts val="0"/>
                        </a:spcAft>
                      </a:pPr>
                      <a:r>
                        <a:rPr lang="nl-NL" sz="1800" b="1" dirty="0">
                          <a:effectLst/>
                        </a:rPr>
                        <a:t>% </a:t>
                      </a:r>
                      <a:r>
                        <a:rPr lang="nl-NL" sz="1800" b="1" dirty="0" smtClean="0">
                          <a:effectLst/>
                        </a:rPr>
                        <a:t>doel</a:t>
                      </a:r>
                      <a:endParaRPr lang="nl-BE" sz="1800" b="1" dirty="0">
                        <a:effectLst/>
                        <a:latin typeface="Times New Roman"/>
                        <a:ea typeface="Calibri"/>
                      </a:endParaRPr>
                    </a:p>
                  </a:txBody>
                  <a:tcPr marL="68580" marR="68580" marT="0" marB="0"/>
                </a:tc>
                <a:tc>
                  <a:txBody>
                    <a:bodyPr/>
                    <a:lstStyle/>
                    <a:p>
                      <a:pPr algn="ctr">
                        <a:spcAft>
                          <a:spcPts val="0"/>
                        </a:spcAft>
                      </a:pPr>
                      <a:r>
                        <a:rPr lang="nl-NL" sz="1800" b="1" dirty="0">
                          <a:solidFill>
                            <a:srgbClr val="FF0000"/>
                          </a:solidFill>
                          <a:effectLst/>
                          <a:latin typeface="+mn-lt"/>
                        </a:rPr>
                        <a:t>70.4%</a:t>
                      </a:r>
                      <a:endParaRPr lang="nl-BE" sz="1800" b="1" dirty="0">
                        <a:solidFill>
                          <a:srgbClr val="FF0000"/>
                        </a:solidFill>
                        <a:effectLst/>
                        <a:latin typeface="+mn-lt"/>
                        <a:ea typeface="Calibri"/>
                      </a:endParaRPr>
                    </a:p>
                  </a:txBody>
                  <a:tcPr marL="68580" marR="68580" marT="0" marB="0"/>
                </a:tc>
                <a:tc>
                  <a:txBody>
                    <a:bodyPr/>
                    <a:lstStyle/>
                    <a:p>
                      <a:pPr algn="ctr">
                        <a:spcAft>
                          <a:spcPts val="1620"/>
                        </a:spcAft>
                      </a:pPr>
                      <a:r>
                        <a:rPr lang="nl-BE" sz="1800" b="1" dirty="0">
                          <a:solidFill>
                            <a:srgbClr val="FF0000"/>
                          </a:solidFill>
                          <a:effectLst/>
                          <a:latin typeface="+mn-lt"/>
                          <a:ea typeface="Times New Roman" panose="02020603050405020304" pitchFamily="18" charset="0"/>
                          <a:cs typeface="Times New Roman" panose="02020603050405020304" pitchFamily="18" charset="0"/>
                        </a:rPr>
                        <a:t>65.5%</a:t>
                      </a:r>
                      <a:endParaRPr lang="nl-BE" sz="18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dirty="0">
                          <a:solidFill>
                            <a:srgbClr val="00B050"/>
                          </a:solidFill>
                          <a:effectLst/>
                          <a:latin typeface="+mn-lt"/>
                        </a:rPr>
                        <a:t>82.6%</a:t>
                      </a:r>
                      <a:endParaRPr lang="nl-BE" sz="1800" b="1" dirty="0">
                        <a:solidFill>
                          <a:srgbClr val="00B050"/>
                        </a:solidFill>
                        <a:effectLst/>
                        <a:latin typeface="+mn-lt"/>
                        <a:ea typeface="Calibri"/>
                      </a:endParaRPr>
                    </a:p>
                  </a:txBody>
                  <a:tcPr marL="68580" marR="68580" marT="0" marB="0"/>
                </a:tc>
                <a:tc>
                  <a:txBody>
                    <a:bodyPr/>
                    <a:lstStyle/>
                    <a:p>
                      <a:pPr algn="ctr">
                        <a:spcAft>
                          <a:spcPts val="1620"/>
                        </a:spcAft>
                      </a:pPr>
                      <a:r>
                        <a:rPr lang="nl-BE" sz="1800" b="1" dirty="0">
                          <a:solidFill>
                            <a:srgbClr val="00B050"/>
                          </a:solidFill>
                          <a:effectLst/>
                          <a:latin typeface="+mn-lt"/>
                          <a:ea typeface="Times New Roman" panose="02020603050405020304" pitchFamily="18" charset="0"/>
                          <a:cs typeface="Times New Roman" panose="02020603050405020304" pitchFamily="18" charset="0"/>
                        </a:rPr>
                        <a:t>87%</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NL" sz="1800" b="1" kern="1200" dirty="0">
                          <a:solidFill>
                            <a:srgbClr val="00B050"/>
                          </a:solidFill>
                          <a:effectLst/>
                          <a:latin typeface="+mn-lt"/>
                          <a:ea typeface="Times New Roman" panose="02020603050405020304" pitchFamily="18" charset="0"/>
                          <a:cs typeface="Times New Roman" panose="02020603050405020304" pitchFamily="18" charset="0"/>
                        </a:rPr>
                        <a:t>85.7%</a:t>
                      </a:r>
                      <a:endParaRPr lang="nl-BE" sz="1800" b="1" kern="12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1620"/>
                        </a:spcAft>
                      </a:pPr>
                      <a:r>
                        <a:rPr lang="nl-BE" sz="1800" b="1" kern="1200" dirty="0">
                          <a:solidFill>
                            <a:srgbClr val="FF0000"/>
                          </a:solidFill>
                          <a:effectLst/>
                          <a:latin typeface="+mn-lt"/>
                          <a:ea typeface="Times New Roman" panose="02020603050405020304" pitchFamily="18" charset="0"/>
                          <a:cs typeface="Times New Roman" panose="02020603050405020304" pitchFamily="18" charset="0"/>
                        </a:rPr>
                        <a:t>78.6%</a:t>
                      </a: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66509919"/>
              </p:ext>
            </p:extLst>
          </p:nvPr>
        </p:nvGraphicFramePr>
        <p:xfrm>
          <a:off x="431470" y="4077072"/>
          <a:ext cx="7416823" cy="2392223"/>
        </p:xfrm>
        <a:graphic>
          <a:graphicData uri="http://schemas.openxmlformats.org/drawingml/2006/table">
            <a:tbl>
              <a:tblPr firstCol="1" bandRow="1">
                <a:tableStyleId>{5C22544A-7EE6-4342-B048-85BDC9FD1C3A}</a:tableStyleId>
              </a:tblPr>
              <a:tblGrid>
                <a:gridCol w="1116194">
                  <a:extLst>
                    <a:ext uri="{9D8B030D-6E8A-4147-A177-3AD203B41FA5}">
                      <a16:colId xmlns:a16="http://schemas.microsoft.com/office/drawing/2014/main" val="20000"/>
                    </a:ext>
                  </a:extLst>
                </a:gridCol>
                <a:gridCol w="1756990">
                  <a:extLst>
                    <a:ext uri="{9D8B030D-6E8A-4147-A177-3AD203B41FA5}">
                      <a16:colId xmlns:a16="http://schemas.microsoft.com/office/drawing/2014/main" val="20001"/>
                    </a:ext>
                  </a:extLst>
                </a:gridCol>
                <a:gridCol w="1514911">
                  <a:extLst>
                    <a:ext uri="{9D8B030D-6E8A-4147-A177-3AD203B41FA5}">
                      <a16:colId xmlns:a16="http://schemas.microsoft.com/office/drawing/2014/main" val="20002"/>
                    </a:ext>
                  </a:extLst>
                </a:gridCol>
                <a:gridCol w="1513817">
                  <a:extLst>
                    <a:ext uri="{9D8B030D-6E8A-4147-A177-3AD203B41FA5}">
                      <a16:colId xmlns:a16="http://schemas.microsoft.com/office/drawing/2014/main" val="20003"/>
                    </a:ext>
                  </a:extLst>
                </a:gridCol>
                <a:gridCol w="1514911">
                  <a:extLst>
                    <a:ext uri="{9D8B030D-6E8A-4147-A177-3AD203B41FA5}">
                      <a16:colId xmlns:a16="http://schemas.microsoft.com/office/drawing/2014/main" val="20004"/>
                    </a:ext>
                  </a:extLst>
                </a:gridCol>
              </a:tblGrid>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gridSpan="2">
                  <a:txBody>
                    <a:bodyPr/>
                    <a:lstStyle/>
                    <a:p>
                      <a:pPr marL="0" algn="ctr" defTabSz="914400" rtl="0" eaLnBrk="1" latinLnBrk="0" hangingPunct="1">
                        <a:spcAft>
                          <a:spcPts val="0"/>
                        </a:spcAft>
                      </a:pPr>
                      <a:r>
                        <a:rPr lang="nl-NL" sz="1800" b="1" kern="1200" dirty="0">
                          <a:solidFill>
                            <a:schemeClr val="dk1"/>
                          </a:solidFill>
                          <a:effectLst/>
                          <a:latin typeface="+mn-lt"/>
                          <a:ea typeface="+mn-ea"/>
                          <a:cs typeface="+mn-cs"/>
                        </a:rPr>
                        <a:t>Groep </a:t>
                      </a:r>
                      <a:r>
                        <a:rPr lang="nl-NL" sz="1800" b="1" kern="1200" dirty="0" smtClean="0">
                          <a:solidFill>
                            <a:schemeClr val="dk1"/>
                          </a:solidFill>
                          <a:effectLst/>
                          <a:latin typeface="+mn-lt"/>
                          <a:ea typeface="+mn-ea"/>
                          <a:cs typeface="+mn-cs"/>
                        </a:rPr>
                        <a:t>7 (5</a:t>
                      </a:r>
                      <a:r>
                        <a:rPr lang="nl-NL" sz="1800" b="1" kern="1200" baseline="30000" dirty="0" smtClean="0">
                          <a:solidFill>
                            <a:schemeClr val="dk1"/>
                          </a:solidFill>
                          <a:effectLst/>
                          <a:latin typeface="+mn-lt"/>
                          <a:ea typeface="+mn-ea"/>
                          <a:cs typeface="+mn-cs"/>
                        </a:rPr>
                        <a:t>e</a:t>
                      </a:r>
                      <a:r>
                        <a:rPr lang="nl-NL" sz="1800" b="1" kern="1200" dirty="0" smtClean="0">
                          <a:solidFill>
                            <a:schemeClr val="dk1"/>
                          </a:solidFill>
                          <a:effectLst/>
                          <a:latin typeface="+mn-lt"/>
                          <a:ea typeface="+mn-ea"/>
                          <a:cs typeface="+mn-cs"/>
                        </a:rPr>
                        <a:t>)</a:t>
                      </a:r>
                      <a:endParaRPr lang="nl-BE" sz="1800" b="1" kern="1200" dirty="0">
                        <a:solidFill>
                          <a:schemeClr val="dk1"/>
                        </a:solidFill>
                        <a:effectLst/>
                        <a:latin typeface="+mn-lt"/>
                        <a:ea typeface="+mn-ea"/>
                        <a:cs typeface="+mn-cs"/>
                      </a:endParaRPr>
                    </a:p>
                  </a:txBody>
                  <a:tcPr marL="68580" marR="68580" marT="0" marB="0"/>
                </a:tc>
                <a:tc hMerge="1">
                  <a:txBody>
                    <a:bodyPr/>
                    <a:lstStyle/>
                    <a:p>
                      <a:endParaRPr lang="nl-BE"/>
                    </a:p>
                  </a:txBody>
                  <a:tcPr/>
                </a:tc>
                <a:tc gridSpan="2">
                  <a:txBody>
                    <a:bodyPr/>
                    <a:lstStyle/>
                    <a:p>
                      <a:pPr marL="0" algn="ctr" defTabSz="914400" rtl="0" eaLnBrk="1" latinLnBrk="0" hangingPunct="1">
                        <a:spcAft>
                          <a:spcPts val="0"/>
                        </a:spcAft>
                      </a:pPr>
                      <a:r>
                        <a:rPr lang="nl-NL" sz="1800" b="1" kern="1200" dirty="0">
                          <a:solidFill>
                            <a:schemeClr val="dk1"/>
                          </a:solidFill>
                          <a:effectLst/>
                          <a:latin typeface="+mn-lt"/>
                          <a:ea typeface="+mn-ea"/>
                          <a:cs typeface="+mn-cs"/>
                        </a:rPr>
                        <a:t>Groep </a:t>
                      </a:r>
                      <a:r>
                        <a:rPr lang="nl-NL" sz="1800" b="1" kern="1200" dirty="0" smtClean="0">
                          <a:solidFill>
                            <a:schemeClr val="dk1"/>
                          </a:solidFill>
                          <a:effectLst/>
                          <a:latin typeface="+mn-lt"/>
                          <a:ea typeface="+mn-ea"/>
                          <a:cs typeface="+mn-cs"/>
                        </a:rPr>
                        <a:t>8 (6</a:t>
                      </a:r>
                      <a:r>
                        <a:rPr lang="nl-NL" sz="1800" b="1" kern="1200" baseline="30000" dirty="0" smtClean="0">
                          <a:solidFill>
                            <a:schemeClr val="dk1"/>
                          </a:solidFill>
                          <a:effectLst/>
                          <a:latin typeface="+mn-lt"/>
                          <a:ea typeface="+mn-ea"/>
                          <a:cs typeface="+mn-cs"/>
                        </a:rPr>
                        <a:t>e</a:t>
                      </a:r>
                      <a:r>
                        <a:rPr lang="nl-NL" sz="1800" b="1" kern="1200" dirty="0" smtClean="0">
                          <a:solidFill>
                            <a:schemeClr val="dk1"/>
                          </a:solidFill>
                          <a:effectLst/>
                          <a:latin typeface="+mn-lt"/>
                          <a:ea typeface="+mn-ea"/>
                          <a:cs typeface="+mn-cs"/>
                        </a:rPr>
                        <a:t>)</a:t>
                      </a:r>
                      <a:endParaRPr lang="nl-BE" sz="1800" b="1" kern="1200" dirty="0">
                        <a:solidFill>
                          <a:schemeClr val="dk1"/>
                        </a:solidFill>
                        <a:effectLst/>
                        <a:latin typeface="+mn-lt"/>
                        <a:ea typeface="+mn-ea"/>
                        <a:cs typeface="+mn-cs"/>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236415">
                <a:tc>
                  <a:txBody>
                    <a:bodyPr/>
                    <a:lstStyle/>
                    <a:p>
                      <a:pPr>
                        <a:spcAft>
                          <a:spcPts val="0"/>
                        </a:spcAft>
                      </a:pPr>
                      <a:r>
                        <a:rPr lang="nl-NL" sz="1600" dirty="0">
                          <a:effectLst/>
                        </a:rPr>
                        <a:t> </a:t>
                      </a:r>
                      <a:endParaRPr lang="nl-BE" sz="1600" dirty="0">
                        <a:effectLst/>
                        <a:latin typeface="Times New Roman"/>
                        <a:ea typeface="Calibri"/>
                      </a:endParaRPr>
                    </a:p>
                  </a:txBody>
                  <a:tcPr marL="68580" marR="68580" marT="0" marB="0"/>
                </a:tc>
                <a:tc>
                  <a:txBody>
                    <a:bodyPr/>
                    <a:lstStyle/>
                    <a:p>
                      <a:pPr algn="ctr">
                        <a:spcAft>
                          <a:spcPts val="0"/>
                        </a:spcAft>
                      </a:pPr>
                      <a:r>
                        <a:rPr lang="nl-NL" sz="1800">
                          <a:effectLst/>
                        </a:rPr>
                        <a:t>Feb.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Juni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Feb. ‘16</a:t>
                      </a:r>
                      <a:endParaRPr lang="nl-BE" sz="1800">
                        <a:effectLst/>
                        <a:latin typeface="Times New Roman"/>
                        <a:ea typeface="Calibri"/>
                      </a:endParaRPr>
                    </a:p>
                  </a:txBody>
                  <a:tcPr marL="68580" marR="68580" marT="0" marB="0"/>
                </a:tc>
                <a:tc>
                  <a:txBody>
                    <a:bodyPr/>
                    <a:lstStyle/>
                    <a:p>
                      <a:pPr algn="ctr">
                        <a:spcAft>
                          <a:spcPts val="0"/>
                        </a:spcAft>
                      </a:pPr>
                      <a:r>
                        <a:rPr lang="nl-NL" sz="1800">
                          <a:effectLst/>
                        </a:rPr>
                        <a:t>Juni ‘16</a:t>
                      </a:r>
                      <a:endParaRPr lang="nl-BE" sz="1800">
                        <a:effectLst/>
                        <a:latin typeface="Times New Roman"/>
                        <a:ea typeface="Calibri"/>
                      </a:endParaRPr>
                    </a:p>
                  </a:txBody>
                  <a:tcPr marL="68580" marR="68580" marT="0" marB="0"/>
                </a:tc>
                <a:extLst>
                  <a:ext uri="{0D108BD9-81ED-4DB2-BD59-A6C34878D82A}">
                    <a16:rowId xmlns:a16="http://schemas.microsoft.com/office/drawing/2014/main" val="10001"/>
                  </a:ext>
                </a:extLst>
              </a:tr>
              <a:tr h="472829">
                <a:tc>
                  <a:txBody>
                    <a:bodyPr/>
                    <a:lstStyle/>
                    <a:p>
                      <a:pPr>
                        <a:spcAft>
                          <a:spcPts val="0"/>
                        </a:spcAft>
                      </a:pPr>
                      <a:r>
                        <a:rPr lang="nl-NL" sz="1800" dirty="0">
                          <a:effectLst/>
                        </a:rPr>
                        <a:t>Doel</a:t>
                      </a:r>
                      <a:endParaRPr lang="nl-BE" sz="1800" dirty="0">
                        <a:effectLst/>
                        <a:latin typeface="Times New Roman"/>
                        <a:ea typeface="Calibri"/>
                      </a:endParaRPr>
                    </a:p>
                  </a:txBody>
                  <a:tcPr marL="68580" marR="68580" marT="0" marB="0"/>
                </a:tc>
                <a:tc>
                  <a:txBody>
                    <a:bodyPr/>
                    <a:lstStyle/>
                    <a:p>
                      <a:pPr algn="ctr">
                        <a:spcAft>
                          <a:spcPts val="0"/>
                        </a:spcAft>
                      </a:pPr>
                      <a:r>
                        <a:rPr lang="nl-NL" sz="1800">
                          <a:effectLst/>
                        </a:rPr>
                        <a:t>AVI M7 </a:t>
                      </a:r>
                      <a:endParaRPr lang="nl-BE" sz="1800">
                        <a:effectLst/>
                      </a:endParaRPr>
                    </a:p>
                    <a:p>
                      <a:pPr algn="ctr">
                        <a:spcAft>
                          <a:spcPts val="0"/>
                        </a:spcAft>
                      </a:pPr>
                      <a:r>
                        <a:rPr lang="nl-NL" sz="1800">
                          <a:effectLst/>
                        </a:rPr>
                        <a:t>(9)</a:t>
                      </a:r>
                      <a:endParaRPr lang="nl-BE" sz="1800">
                        <a:effectLst/>
                        <a:latin typeface="Times New Roman"/>
                        <a:ea typeface="Calibri"/>
                      </a:endParaRPr>
                    </a:p>
                  </a:txBody>
                  <a:tcPr marL="68580" marR="68580" marT="0" marB="0"/>
                </a:tc>
                <a:tc>
                  <a:txBody>
                    <a:bodyPr/>
                    <a:lstStyle/>
                    <a:p>
                      <a:pPr algn="ctr">
                        <a:spcAft>
                          <a:spcPts val="0"/>
                        </a:spcAft>
                      </a:pPr>
                      <a:r>
                        <a:rPr lang="nl-NL" sz="1800" dirty="0">
                          <a:effectLst/>
                        </a:rPr>
                        <a:t>AVI E7</a:t>
                      </a:r>
                      <a:endParaRPr lang="nl-BE" sz="1800" dirty="0">
                        <a:effectLst/>
                      </a:endParaRPr>
                    </a:p>
                    <a:p>
                      <a:pPr algn="ctr">
                        <a:spcAft>
                          <a:spcPts val="0"/>
                        </a:spcAft>
                      </a:pPr>
                      <a:r>
                        <a:rPr lang="nl-NL" sz="1800" dirty="0">
                          <a:effectLst/>
                        </a:rPr>
                        <a:t>(10)</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Plus</a:t>
                      </a:r>
                      <a:endParaRPr lang="nl-BE" sz="1800" dirty="0">
                        <a:effectLst/>
                      </a:endParaRPr>
                    </a:p>
                    <a:p>
                      <a:pPr algn="ctr">
                        <a:spcAft>
                          <a:spcPts val="0"/>
                        </a:spcAft>
                      </a:pPr>
                      <a:r>
                        <a:rPr lang="nl-NL" sz="1800" dirty="0">
                          <a:effectLst/>
                        </a:rPr>
                        <a:t>(11)</a:t>
                      </a:r>
                      <a:endParaRPr lang="nl-BE" sz="1800" dirty="0">
                        <a:effectLst/>
                        <a:latin typeface="Times New Roman"/>
                        <a:ea typeface="Calibri"/>
                      </a:endParaRPr>
                    </a:p>
                  </a:txBody>
                  <a:tcPr marL="68580" marR="68580" marT="0" marB="0"/>
                </a:tc>
                <a:tc>
                  <a:txBody>
                    <a:bodyPr/>
                    <a:lstStyle/>
                    <a:p>
                      <a:pPr algn="ctr">
                        <a:spcAft>
                          <a:spcPts val="0"/>
                        </a:spcAft>
                      </a:pPr>
                      <a:r>
                        <a:rPr lang="nl-NL" sz="1800" dirty="0">
                          <a:effectLst/>
                        </a:rPr>
                        <a:t>AVI Plus (11)</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2"/>
                  </a:ext>
                </a:extLst>
              </a:tr>
              <a:tr h="265967">
                <a:tc>
                  <a:txBody>
                    <a:bodyPr/>
                    <a:lstStyle/>
                    <a:p>
                      <a:pPr>
                        <a:spcAft>
                          <a:spcPts val="0"/>
                        </a:spcAft>
                      </a:pPr>
                      <a:r>
                        <a:rPr lang="nl-NL" sz="1800" dirty="0">
                          <a:effectLst/>
                        </a:rPr>
                        <a:t>Aantal </a:t>
                      </a:r>
                      <a:r>
                        <a:rPr lang="nl-NL" sz="1800" dirty="0" err="1">
                          <a:effectLst/>
                        </a:rPr>
                        <a:t>lln</a:t>
                      </a:r>
                      <a:endParaRPr lang="nl-BE" sz="1800" dirty="0">
                        <a:effectLst/>
                        <a:latin typeface="Times New Roman"/>
                        <a:ea typeface="Calibri"/>
                      </a:endParaRPr>
                    </a:p>
                  </a:txBody>
                  <a:tcPr marL="68580" marR="68580" marT="0" marB="0"/>
                </a:tc>
                <a:tc>
                  <a:txBody>
                    <a:bodyPr/>
                    <a:lstStyle/>
                    <a:p>
                      <a:pPr algn="ctr">
                        <a:spcAft>
                          <a:spcPts val="0"/>
                        </a:spcAft>
                      </a:pPr>
                      <a:r>
                        <a:rPr lang="nl-NL" sz="1800">
                          <a:effectLst/>
                        </a:rPr>
                        <a:t>26</a:t>
                      </a:r>
                      <a:endParaRPr lang="nl-BE" sz="180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24</a:t>
                      </a:r>
                    </a:p>
                  </a:txBody>
                  <a:tcPr marL="68580" marR="68580" marT="0" marB="0"/>
                </a:tc>
                <a:tc>
                  <a:txBody>
                    <a:bodyPr/>
                    <a:lstStyle/>
                    <a:p>
                      <a:pPr algn="ctr">
                        <a:spcAft>
                          <a:spcPts val="0"/>
                        </a:spcAft>
                      </a:pPr>
                      <a:r>
                        <a:rPr lang="nl-NL" sz="1800">
                          <a:effectLst/>
                        </a:rPr>
                        <a:t>22</a:t>
                      </a:r>
                      <a:endParaRPr lang="nl-BE" sz="180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23</a:t>
                      </a:r>
                    </a:p>
                  </a:txBody>
                  <a:tcPr marL="68580" marR="68580" marT="0" marB="0"/>
                </a:tc>
                <a:extLst>
                  <a:ext uri="{0D108BD9-81ED-4DB2-BD59-A6C34878D82A}">
                    <a16:rowId xmlns:a16="http://schemas.microsoft.com/office/drawing/2014/main" val="10003"/>
                  </a:ext>
                </a:extLst>
              </a:tr>
              <a:tr h="563308">
                <a:tc>
                  <a:txBody>
                    <a:bodyPr/>
                    <a:lstStyle/>
                    <a:p>
                      <a:pPr>
                        <a:spcAft>
                          <a:spcPts val="0"/>
                        </a:spcAft>
                      </a:pPr>
                      <a:r>
                        <a:rPr lang="nl-NL" sz="1800" dirty="0">
                          <a:effectLst/>
                        </a:rPr>
                        <a:t>Gem. (</a:t>
                      </a:r>
                      <a:r>
                        <a:rPr lang="nl-NL" sz="1800" dirty="0" err="1">
                          <a:effectLst/>
                        </a:rPr>
                        <a:t>sd</a:t>
                      </a:r>
                      <a:r>
                        <a:rPr lang="nl-NL" sz="1800" dirty="0">
                          <a:effectLst/>
                        </a:rPr>
                        <a:t>) </a:t>
                      </a:r>
                      <a:r>
                        <a:rPr lang="nl-NL" sz="1600" dirty="0" smtClean="0">
                          <a:effectLst/>
                        </a:rPr>
                        <a:t>uw</a:t>
                      </a:r>
                      <a:r>
                        <a:rPr lang="nl-NL" sz="1800" dirty="0" smtClean="0">
                          <a:effectLst/>
                        </a:rPr>
                        <a:t> </a:t>
                      </a:r>
                      <a:r>
                        <a:rPr lang="nl-NL" sz="1600" dirty="0">
                          <a:effectLst/>
                        </a:rPr>
                        <a:t>school</a:t>
                      </a:r>
                      <a:endParaRPr lang="nl-BE" sz="1800" dirty="0">
                        <a:effectLst/>
                        <a:latin typeface="Times New Roman"/>
                        <a:ea typeface="Calibri"/>
                      </a:endParaRPr>
                    </a:p>
                  </a:txBody>
                  <a:tcPr marL="68580" marR="68580" marT="0" marB="0"/>
                </a:tc>
                <a:tc>
                  <a:txBody>
                    <a:bodyPr/>
                    <a:lstStyle/>
                    <a:p>
                      <a:pPr algn="ctr">
                        <a:spcAft>
                          <a:spcPts val="0"/>
                        </a:spcAft>
                      </a:pPr>
                      <a:r>
                        <a:rPr lang="nl-NL" sz="1800" b="1" kern="1200" dirty="0">
                          <a:solidFill>
                            <a:srgbClr val="00B050"/>
                          </a:solidFill>
                          <a:effectLst/>
                          <a:latin typeface="+mn-lt"/>
                          <a:ea typeface="+mn-ea"/>
                          <a:cs typeface="+mn-cs"/>
                        </a:rPr>
                        <a:t>10.00</a:t>
                      </a:r>
                      <a:r>
                        <a:rPr lang="nl-NL" sz="1800" dirty="0">
                          <a:effectLst/>
                        </a:rPr>
                        <a:t> </a:t>
                      </a:r>
                      <a:r>
                        <a:rPr lang="nl-NL" sz="1800" dirty="0" smtClean="0">
                          <a:effectLst/>
                        </a:rPr>
                        <a:t>              (</a:t>
                      </a:r>
                      <a:r>
                        <a:rPr lang="nl-NL" sz="1800" dirty="0">
                          <a:effectLst/>
                        </a:rPr>
                        <a:t>1.81)</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b="1" kern="1200" dirty="0">
                          <a:solidFill>
                            <a:srgbClr val="00B050"/>
                          </a:solidFill>
                          <a:effectLst/>
                          <a:latin typeface="+mn-lt"/>
                          <a:ea typeface="+mn-ea"/>
                          <a:cs typeface="+mn-cs"/>
                        </a:rPr>
                        <a:t>10.21 </a:t>
                      </a:r>
                      <a:r>
                        <a:rPr lang="nl-BE" sz="1800" b="1" kern="1200" dirty="0" smtClean="0">
                          <a:solidFill>
                            <a:srgbClr val="00B050"/>
                          </a:solidFill>
                          <a:effectLst/>
                          <a:latin typeface="+mn-lt"/>
                          <a:ea typeface="+mn-ea"/>
                          <a:cs typeface="+mn-cs"/>
                        </a:rPr>
                        <a:t>      </a:t>
                      </a:r>
                      <a:r>
                        <a:rPr lang="nl-BE" sz="1800" kern="1200"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1.77)</a:t>
                      </a:r>
                    </a:p>
                  </a:txBody>
                  <a:tcPr marL="68580" marR="68580" marT="0" marB="0"/>
                </a:tc>
                <a:tc>
                  <a:txBody>
                    <a:bodyPr/>
                    <a:lstStyle/>
                    <a:p>
                      <a:pPr algn="ctr">
                        <a:spcAft>
                          <a:spcPts val="0"/>
                        </a:spcAft>
                      </a:pPr>
                      <a:r>
                        <a:rPr lang="nl-NL" sz="1800" b="1" dirty="0">
                          <a:solidFill>
                            <a:srgbClr val="FF0000"/>
                          </a:solidFill>
                          <a:effectLst/>
                        </a:rPr>
                        <a:t>10.36</a:t>
                      </a:r>
                      <a:r>
                        <a:rPr lang="nl-NL" sz="1800" dirty="0">
                          <a:effectLst/>
                        </a:rPr>
                        <a:t> </a:t>
                      </a:r>
                      <a:r>
                        <a:rPr lang="nl-NL" sz="1800" dirty="0" smtClean="0">
                          <a:effectLst/>
                        </a:rPr>
                        <a:t>        (</a:t>
                      </a:r>
                      <a:r>
                        <a:rPr lang="nl-NL" sz="1800" dirty="0">
                          <a:effectLst/>
                        </a:rPr>
                        <a:t>1.40)</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BE" sz="1800" b="1" kern="1200" dirty="0">
                          <a:solidFill>
                            <a:srgbClr val="FF0000"/>
                          </a:solidFill>
                          <a:effectLst/>
                          <a:latin typeface="+mn-lt"/>
                          <a:ea typeface="+mn-ea"/>
                          <a:cs typeface="+mn-cs"/>
                        </a:rPr>
                        <a:t>10.57</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nl-BE" sz="1800" kern="1200"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nl-BE" sz="1800" kern="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0.99)</a:t>
                      </a:r>
                    </a:p>
                  </a:txBody>
                  <a:tcPr marL="68580" marR="68580" marT="0" marB="0"/>
                </a:tc>
                <a:extLst>
                  <a:ext uri="{0D108BD9-81ED-4DB2-BD59-A6C34878D82A}">
                    <a16:rowId xmlns:a16="http://schemas.microsoft.com/office/drawing/2014/main" val="10004"/>
                  </a:ext>
                </a:extLst>
              </a:tr>
              <a:tr h="457315">
                <a:tc>
                  <a:txBody>
                    <a:bodyPr/>
                    <a:lstStyle/>
                    <a:p>
                      <a:pPr>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marL="0" algn="ctr" defTabSz="914400" rtl="0" eaLnBrk="1" latinLnBrk="0" hangingPunct="1">
                        <a:spcAft>
                          <a:spcPts val="1620"/>
                        </a:spcAft>
                      </a:pPr>
                      <a:r>
                        <a:rPr lang="nl-NL" sz="1800" b="1" kern="1200" dirty="0">
                          <a:solidFill>
                            <a:srgbClr val="00B050"/>
                          </a:solidFill>
                          <a:effectLst/>
                          <a:latin typeface="+mj-lt"/>
                          <a:ea typeface="Times New Roman" panose="02020603050405020304" pitchFamily="18" charset="0"/>
                          <a:cs typeface="Times New Roman" panose="02020603050405020304" pitchFamily="18" charset="0"/>
                        </a:rPr>
                        <a:t>84.6%</a:t>
                      </a:r>
                      <a:endParaRPr lang="nl-BE" sz="1800" b="1" kern="1200" dirty="0">
                        <a:solidFill>
                          <a:srgbClr val="00B05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spcAft>
                          <a:spcPts val="0"/>
                        </a:spcAft>
                      </a:pPr>
                      <a:r>
                        <a:rPr lang="nl-BE" sz="1800" b="1" kern="1200" dirty="0">
                          <a:solidFill>
                            <a:srgbClr val="FF0000"/>
                          </a:solidFill>
                          <a:effectLst/>
                          <a:latin typeface="+mn-lt"/>
                          <a:ea typeface="+mn-ea"/>
                          <a:cs typeface="+mn-cs"/>
                        </a:rPr>
                        <a:t>79.2%</a:t>
                      </a:r>
                    </a:p>
                  </a:txBody>
                  <a:tcPr marL="68580" marR="68580" marT="0" marB="0"/>
                </a:tc>
                <a:tc>
                  <a:txBody>
                    <a:bodyPr/>
                    <a:lstStyle/>
                    <a:p>
                      <a:pPr algn="ctr">
                        <a:spcAft>
                          <a:spcPts val="0"/>
                        </a:spcAft>
                      </a:pPr>
                      <a:r>
                        <a:rPr lang="nl-NL" sz="1800" b="1" dirty="0">
                          <a:solidFill>
                            <a:srgbClr val="FF0000"/>
                          </a:solidFill>
                          <a:effectLst/>
                        </a:rPr>
                        <a:t>77.3%</a:t>
                      </a:r>
                      <a:endParaRPr lang="nl-BE" sz="1800" b="1" dirty="0">
                        <a:solidFill>
                          <a:srgbClr val="FF0000"/>
                        </a:solidFill>
                        <a:effectLst/>
                        <a:latin typeface="Times New Roman"/>
                        <a:ea typeface="Calibri"/>
                      </a:endParaRPr>
                    </a:p>
                  </a:txBody>
                  <a:tcPr marL="68580" marR="68580" marT="0" marB="0"/>
                </a:tc>
                <a:tc>
                  <a:txBody>
                    <a:bodyPr/>
                    <a:lstStyle/>
                    <a:p>
                      <a:pPr marL="0" algn="ctr" defTabSz="914400" rtl="0" eaLnBrk="1" latinLnBrk="0" hangingPunct="1">
                        <a:spcAft>
                          <a:spcPts val="0"/>
                        </a:spcAft>
                      </a:pPr>
                      <a:r>
                        <a:rPr lang="nl-BE" sz="1800" b="1" kern="1200" dirty="0">
                          <a:solidFill>
                            <a:srgbClr val="FF0000"/>
                          </a:solidFill>
                          <a:effectLst/>
                          <a:latin typeface="+mn-lt"/>
                          <a:ea typeface="+mn-ea"/>
                          <a:cs typeface="+mn-cs"/>
                        </a:rPr>
                        <a:t>78.3%</a:t>
                      </a:r>
                    </a:p>
                  </a:txBody>
                  <a:tcPr marL="68580" marR="68580" marT="0" marB="0"/>
                </a:tc>
                <a:extLst>
                  <a:ext uri="{0D108BD9-81ED-4DB2-BD59-A6C34878D82A}">
                    <a16:rowId xmlns:a16="http://schemas.microsoft.com/office/drawing/2014/main" val="10005"/>
                  </a:ext>
                </a:extLst>
              </a:tr>
            </a:tbl>
          </a:graphicData>
        </a:graphic>
      </p:graphicFrame>
      <p:sp>
        <p:nvSpPr>
          <p:cNvPr id="6" name="Ovaal 5"/>
          <p:cNvSpPr/>
          <p:nvPr/>
        </p:nvSpPr>
        <p:spPr>
          <a:xfrm>
            <a:off x="8063880" y="980728"/>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Tree>
    <p:extLst>
      <p:ext uri="{BB962C8B-B14F-4D97-AF65-F5344CB8AC3E}">
        <p14:creationId xmlns:p14="http://schemas.microsoft.com/office/powerpoint/2010/main" val="33077221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Opbrengstgericht werken </a:t>
            </a:r>
            <a:br>
              <a:rPr lang="nl-BE" dirty="0"/>
            </a:br>
            <a:r>
              <a:rPr lang="nl-BE" dirty="0"/>
              <a:t>– </a:t>
            </a:r>
            <a:r>
              <a:rPr lang="nl-BE" b="0" i="1" dirty="0"/>
              <a:t>Resultaten NL-VL? – 3</a:t>
            </a:r>
            <a:r>
              <a:rPr lang="nl-BE" b="0" i="1" baseline="30000" dirty="0"/>
              <a:t>e</a:t>
            </a:r>
            <a:r>
              <a:rPr lang="nl-BE" b="0" i="1" dirty="0"/>
              <a:t> tranche – VL - Stillezen</a:t>
            </a:r>
            <a:endParaRPr lang="nl-BE" dirty="0"/>
          </a:p>
        </p:txBody>
      </p:sp>
      <p:graphicFrame>
        <p:nvGraphicFramePr>
          <p:cNvPr id="11" name="Tijdelijke aanduiding voor inhoud 3"/>
          <p:cNvGraphicFramePr>
            <a:graphicFrameLocks/>
          </p:cNvGraphicFramePr>
          <p:nvPr>
            <p:extLst>
              <p:ext uri="{D42A27DB-BD31-4B8C-83A1-F6EECF244321}">
                <p14:modId xmlns:p14="http://schemas.microsoft.com/office/powerpoint/2010/main" val="1453191840"/>
              </p:ext>
            </p:extLst>
          </p:nvPr>
        </p:nvGraphicFramePr>
        <p:xfrm>
          <a:off x="404052" y="1310133"/>
          <a:ext cx="7776865" cy="2910954"/>
        </p:xfrm>
        <a:graphic>
          <a:graphicData uri="http://schemas.openxmlformats.org/drawingml/2006/table">
            <a:tbl>
              <a:tblPr firstRow="1" firstCol="1" bandRow="1">
                <a:tableStyleId>{073A0DAA-6AF3-43AB-8588-CEC1D06C72B9}</a:tableStyleId>
              </a:tblPr>
              <a:tblGrid>
                <a:gridCol w="1236522">
                  <a:extLst>
                    <a:ext uri="{9D8B030D-6E8A-4147-A177-3AD203B41FA5}">
                      <a16:colId xmlns:a16="http://schemas.microsoft.com/office/drawing/2014/main" val="20000"/>
                    </a:ext>
                  </a:extLst>
                </a:gridCol>
                <a:gridCol w="1091872">
                  <a:extLst>
                    <a:ext uri="{9D8B030D-6E8A-4147-A177-3AD203B41FA5}">
                      <a16:colId xmlns:a16="http://schemas.microsoft.com/office/drawing/2014/main" val="20001"/>
                    </a:ext>
                  </a:extLst>
                </a:gridCol>
                <a:gridCol w="1090316">
                  <a:extLst>
                    <a:ext uri="{9D8B030D-6E8A-4147-A177-3AD203B41FA5}">
                      <a16:colId xmlns:a16="http://schemas.microsoft.com/office/drawing/2014/main" val="20002"/>
                    </a:ext>
                  </a:extLst>
                </a:gridCol>
                <a:gridCol w="1091872">
                  <a:extLst>
                    <a:ext uri="{9D8B030D-6E8A-4147-A177-3AD203B41FA5}">
                      <a16:colId xmlns:a16="http://schemas.microsoft.com/office/drawing/2014/main" val="20003"/>
                    </a:ext>
                  </a:extLst>
                </a:gridCol>
                <a:gridCol w="1098093">
                  <a:extLst>
                    <a:ext uri="{9D8B030D-6E8A-4147-A177-3AD203B41FA5}">
                      <a16:colId xmlns:a16="http://schemas.microsoft.com/office/drawing/2014/main" val="20004"/>
                    </a:ext>
                  </a:extLst>
                </a:gridCol>
                <a:gridCol w="1098093">
                  <a:extLst>
                    <a:ext uri="{9D8B030D-6E8A-4147-A177-3AD203B41FA5}">
                      <a16:colId xmlns:a16="http://schemas.microsoft.com/office/drawing/2014/main" val="20005"/>
                    </a:ext>
                  </a:extLst>
                </a:gridCol>
                <a:gridCol w="1070097">
                  <a:extLst>
                    <a:ext uri="{9D8B030D-6E8A-4147-A177-3AD203B41FA5}">
                      <a16:colId xmlns:a16="http://schemas.microsoft.com/office/drawing/2014/main" val="20006"/>
                    </a:ext>
                  </a:extLst>
                </a:gridCol>
              </a:tblGrid>
              <a:tr h="700087">
                <a:tc gridSpan="7">
                  <a:txBody>
                    <a:bodyPr/>
                    <a:lstStyle/>
                    <a:p>
                      <a:pPr algn="l">
                        <a:lnSpc>
                          <a:spcPct val="110000"/>
                        </a:lnSpc>
                        <a:spcAft>
                          <a:spcPts val="0"/>
                        </a:spcAft>
                      </a:pPr>
                      <a:r>
                        <a:rPr lang="nl-NL" sz="1800" dirty="0" smtClean="0">
                          <a:effectLst/>
                        </a:rPr>
                        <a:t>Stillezen - Alleen leerlingen </a:t>
                      </a:r>
                      <a:r>
                        <a:rPr lang="nl-NL" sz="1800" dirty="0">
                          <a:effectLst/>
                        </a:rPr>
                        <a:t>die (volgens de </a:t>
                      </a:r>
                      <a:r>
                        <a:rPr lang="nl-NL" sz="1800" dirty="0" smtClean="0">
                          <a:effectLst/>
                        </a:rPr>
                        <a:t>leraar) </a:t>
                      </a:r>
                      <a:r>
                        <a:rPr lang="nl-NL" sz="1800" dirty="0">
                          <a:effectLst/>
                        </a:rPr>
                        <a:t>de tekst begrepen hebben &amp; het op dat moment gestelde doel op AVI-niveau halen &amp; in </a:t>
                      </a:r>
                      <a:r>
                        <a:rPr lang="nl-NL" sz="1800" dirty="0" err="1" smtClean="0">
                          <a:effectLst/>
                        </a:rPr>
                        <a:t>stillees</a:t>
                      </a:r>
                      <a:r>
                        <a:rPr lang="nl-NL" sz="1800" dirty="0" smtClean="0">
                          <a:effectLst/>
                        </a:rPr>
                        <a:t>-aanpak </a:t>
                      </a:r>
                      <a:r>
                        <a:rPr lang="nl-NL" sz="1800" dirty="0">
                          <a:effectLst/>
                        </a:rPr>
                        <a:t>zitten</a:t>
                      </a:r>
                      <a:endParaRPr lang="nl-BE" sz="16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38244">
                <a:tc>
                  <a:txBody>
                    <a:bodyPr/>
                    <a:lstStyle/>
                    <a:p>
                      <a:pP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12104">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extLst>
                  <a:ext uri="{0D108BD9-81ED-4DB2-BD59-A6C34878D82A}">
                    <a16:rowId xmlns:a16="http://schemas.microsoft.com/office/drawing/2014/main" val="10002"/>
                  </a:ext>
                </a:extLst>
              </a:tr>
              <a:tr h="312104">
                <a:tc>
                  <a:txBody>
                    <a:bodyPr/>
                    <a:lstStyle/>
                    <a:p>
                      <a:pPr algn="just">
                        <a:lnSpc>
                          <a:spcPct val="110000"/>
                        </a:lnSpc>
                        <a:spcAft>
                          <a:spcPts val="0"/>
                        </a:spcAft>
                      </a:pPr>
                      <a:r>
                        <a:rPr lang="nl-NL" sz="1800" dirty="0">
                          <a:effectLst/>
                        </a:rPr>
                        <a:t>Doel </a:t>
                      </a:r>
                      <a:r>
                        <a:rPr lang="nl-NL" sz="1800" dirty="0" err="1" smtClean="0">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M5/110</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E5/120</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M6/125</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E6/130</a:t>
                      </a:r>
                      <a:endParaRPr lang="nl-BE" sz="1800">
                        <a:effectLst/>
                        <a:latin typeface="Times New Roman"/>
                        <a:ea typeface="Calibri"/>
                      </a:endParaRPr>
                    </a:p>
                  </a:txBody>
                  <a:tcPr marL="68580" marR="68580" marT="0" marB="0"/>
                </a:tc>
                <a:extLst>
                  <a:ext uri="{0D108BD9-81ED-4DB2-BD59-A6C34878D82A}">
                    <a16:rowId xmlns:a16="http://schemas.microsoft.com/office/drawing/2014/main" val="10003"/>
                  </a:ext>
                </a:extLst>
              </a:tr>
              <a:tr h="312104">
                <a:tc>
                  <a:txBody>
                    <a:bodyPr/>
                    <a:lstStyle/>
                    <a:p>
                      <a:pPr algn="just">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effectLst/>
                          <a:latin typeface="Times New Roman"/>
                          <a:ea typeface="Calibri"/>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effectLst/>
                          <a:latin typeface="Times New Roman"/>
                          <a:ea typeface="Calibri"/>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136</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133</a:t>
                      </a: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latin typeface="+mn-lt"/>
                          <a:ea typeface="+mn-ea"/>
                        </a:rPr>
                        <a:t>156</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 </a:t>
                      </a:r>
                      <a:r>
                        <a:rPr lang="nl-NL" sz="1800" dirty="0" smtClean="0">
                          <a:effectLst/>
                        </a:rPr>
                        <a:t>154</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4"/>
                  </a:ext>
                </a:extLst>
              </a:tr>
              <a:tr h="624207">
                <a:tc>
                  <a:txBody>
                    <a:bodyPr/>
                    <a:lstStyle/>
                    <a:p>
                      <a:pPr algn="just">
                        <a:lnSpc>
                          <a:spcPct val="110000"/>
                        </a:lnSpc>
                        <a:spcAft>
                          <a:spcPts val="0"/>
                        </a:spcAft>
                      </a:pPr>
                      <a:r>
                        <a:rPr lang="nl-NL" sz="1800" dirty="0">
                          <a:effectLst/>
                        </a:rPr>
                        <a:t>Gem. (</a:t>
                      </a:r>
                      <a:r>
                        <a:rPr lang="nl-NL" sz="1800" dirty="0" err="1">
                          <a:effectLst/>
                        </a:rPr>
                        <a:t>sd</a:t>
                      </a:r>
                      <a:r>
                        <a:rPr lang="nl-NL" sz="1800" dirty="0">
                          <a:effectLst/>
                        </a:rPr>
                        <a:t>)</a:t>
                      </a:r>
                      <a:endParaRPr lang="nl-BE" sz="1800" dirty="0">
                        <a:effectLst/>
                      </a:endParaRPr>
                    </a:p>
                    <a:p>
                      <a:pPr algn="just">
                        <a:lnSpc>
                          <a:spcPct val="110000"/>
                        </a:lnSpc>
                        <a:spcAft>
                          <a:spcPts val="0"/>
                        </a:spcAft>
                      </a:pPr>
                      <a:r>
                        <a:rPr lang="nl-NL" sz="1800" dirty="0" smtClean="0">
                          <a:effectLst/>
                        </a:rPr>
                        <a:t>uw </a:t>
                      </a:r>
                      <a:r>
                        <a:rPr lang="nl-NL" sz="18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NL" sz="1800" b="1" kern="1200" dirty="0" smtClean="0">
                          <a:solidFill>
                            <a:srgbClr val="00B050"/>
                          </a:solidFill>
                          <a:effectLst/>
                        </a:rPr>
                        <a:t>160</a:t>
                      </a:r>
                      <a:r>
                        <a:rPr lang="nl-NL" sz="1800" b="0" kern="1200" dirty="0" smtClean="0">
                          <a:solidFill>
                            <a:srgbClr val="00B050"/>
                          </a:solidFill>
                          <a:effectLst/>
                        </a:rPr>
                        <a:t> </a:t>
                      </a:r>
                    </a:p>
                    <a:p>
                      <a:pPr marL="0" algn="ctr" defTabSz="914400" rtl="0" eaLnBrk="1" latinLnBrk="0" hangingPunct="1">
                        <a:lnSpc>
                          <a:spcPct val="110000"/>
                        </a:lnSpc>
                        <a:spcAft>
                          <a:spcPts val="0"/>
                        </a:spcAft>
                      </a:pPr>
                      <a:r>
                        <a:rPr lang="nl-NL" sz="1800" kern="1200" dirty="0" smtClean="0">
                          <a:effectLst/>
                        </a:rPr>
                        <a:t>(49)</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0" kern="1200" dirty="0" smtClean="0">
                          <a:solidFill>
                            <a:srgbClr val="00B050"/>
                          </a:solidFill>
                          <a:effectLst/>
                        </a:rPr>
                        <a:t>175</a:t>
                      </a:r>
                      <a:r>
                        <a:rPr lang="nl-BE" sz="1800" kern="1200" dirty="0" smtClean="0">
                          <a:effectLst/>
                        </a:rPr>
                        <a:t> </a:t>
                      </a:r>
                    </a:p>
                    <a:p>
                      <a:pPr marL="0" algn="ctr" defTabSz="914400" rtl="0" eaLnBrk="1" latinLnBrk="0" hangingPunct="1">
                        <a:lnSpc>
                          <a:spcPct val="110000"/>
                        </a:lnSpc>
                        <a:spcAft>
                          <a:spcPts val="0"/>
                        </a:spcAft>
                      </a:pPr>
                      <a:r>
                        <a:rPr lang="nl-BE" sz="1800" kern="1200" dirty="0" smtClean="0">
                          <a:effectLst/>
                        </a:rPr>
                        <a:t>(59)</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NL" sz="1800" b="1" kern="1200" dirty="0" smtClean="0">
                          <a:solidFill>
                            <a:srgbClr val="00B050"/>
                          </a:solidFill>
                          <a:effectLst/>
                          <a:latin typeface="+mn-lt"/>
                          <a:ea typeface="+mn-ea"/>
                          <a:cs typeface="+mn-cs"/>
                        </a:rPr>
                        <a:t>209</a:t>
                      </a:r>
                    </a:p>
                    <a:p>
                      <a:pPr marL="0" algn="ctr" defTabSz="914400" rtl="0" eaLnBrk="1" latinLnBrk="0" hangingPunct="1">
                        <a:lnSpc>
                          <a:spcPct val="110000"/>
                        </a:lnSpc>
                        <a:spcAft>
                          <a:spcPts val="0"/>
                        </a:spcAft>
                      </a:pPr>
                      <a:r>
                        <a:rPr lang="nl-NL" sz="1800" kern="1200" dirty="0" smtClean="0">
                          <a:effectLst/>
                        </a:rPr>
                        <a:t>(76)</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smtClean="0">
                          <a:solidFill>
                            <a:srgbClr val="00B050"/>
                          </a:solidFill>
                          <a:effectLst/>
                          <a:latin typeface="+mn-lt"/>
                          <a:ea typeface="+mn-ea"/>
                          <a:cs typeface="+mn-cs"/>
                        </a:rPr>
                        <a:t>230</a:t>
                      </a:r>
                    </a:p>
                    <a:p>
                      <a:pPr marL="0" algn="ctr" defTabSz="914400" rtl="0" eaLnBrk="1" latinLnBrk="0" hangingPunct="1">
                        <a:lnSpc>
                          <a:spcPct val="110000"/>
                        </a:lnSpc>
                        <a:spcAft>
                          <a:spcPts val="0"/>
                        </a:spcAft>
                      </a:pPr>
                      <a:r>
                        <a:rPr lang="nl-BE" sz="1800" kern="1200" dirty="0" smtClean="0">
                          <a:effectLst/>
                        </a:rPr>
                        <a:t>(79)</a:t>
                      </a:r>
                      <a:endParaRPr lang="nl-BE"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312104">
                <a:tc>
                  <a:txBody>
                    <a:bodyPr/>
                    <a:lstStyle/>
                    <a:p>
                      <a:pPr algn="just">
                        <a:lnSpc>
                          <a:spcPct val="110000"/>
                        </a:lnSpc>
                        <a:spcAft>
                          <a:spcPts val="0"/>
                        </a:spcAft>
                      </a:pPr>
                      <a:r>
                        <a:rPr lang="nl-NL" sz="1800" dirty="0">
                          <a:effectLst/>
                        </a:rPr>
                        <a:t>% doel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solidFill>
                            <a:schemeClr val="tx1"/>
                          </a:solidFill>
                          <a:effectLst/>
                          <a:latin typeface="+mn-lt"/>
                          <a:ea typeface="Calibri"/>
                        </a:rPr>
                        <a:t>-</a:t>
                      </a:r>
                      <a:endParaRPr lang="nl-BE" sz="1800" dirty="0">
                        <a:solidFill>
                          <a:schemeClr val="tx1"/>
                        </a:solidFill>
                        <a:effectLst/>
                        <a:latin typeface="+mn-lt"/>
                        <a:ea typeface="Calibri"/>
                      </a:endParaRPr>
                    </a:p>
                  </a:txBody>
                  <a:tcPr marL="68580" marR="68580" marT="0" marB="0"/>
                </a:tc>
                <a:tc>
                  <a:txBody>
                    <a:bodyPr/>
                    <a:lstStyle/>
                    <a:p>
                      <a:pPr algn="ctr">
                        <a:lnSpc>
                          <a:spcPct val="110000"/>
                        </a:lnSpc>
                        <a:spcAft>
                          <a:spcPts val="1620"/>
                        </a:spcAft>
                      </a:pPr>
                      <a:r>
                        <a:rPr lang="nl-BE" sz="1800" dirty="0" smtClean="0">
                          <a:solidFill>
                            <a:schemeClr val="tx1"/>
                          </a:solidFill>
                          <a:effectLst/>
                          <a:latin typeface="+mn-lt"/>
                          <a:ea typeface="Calibri" panose="020F0502020204030204" pitchFamily="34" charset="0"/>
                          <a:cs typeface="Times New Roman" panose="02020603050405020304" pitchFamily="18" charset="0"/>
                        </a:rPr>
                        <a:t>-</a:t>
                      </a:r>
                      <a:endParaRPr lang="nl-BE"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chemeClr val="tx1"/>
                          </a:solidFill>
                          <a:effectLst/>
                        </a:rPr>
                        <a:t>86%</a:t>
                      </a:r>
                      <a:endParaRPr lang="nl-BE" sz="1800" b="1" dirty="0">
                        <a:solidFill>
                          <a:schemeClr val="tx1"/>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chemeClr val="tx1"/>
                          </a:solidFill>
                          <a:effectLst/>
                        </a:rPr>
                        <a:t>84.9%</a:t>
                      </a:r>
                      <a:endParaRPr lang="nl-BE"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chemeClr val="tx1"/>
                          </a:solidFill>
                          <a:effectLst/>
                        </a:rPr>
                        <a:t>91.7%</a:t>
                      </a:r>
                      <a:endParaRPr lang="nl-BE" sz="1800" b="1" dirty="0">
                        <a:solidFill>
                          <a:schemeClr val="tx1"/>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chemeClr val="tx1"/>
                          </a:solidFill>
                          <a:effectLst/>
                        </a:rPr>
                        <a:t>96.1%</a:t>
                      </a:r>
                      <a:endParaRPr lang="nl-BE"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3760142774"/>
              </p:ext>
            </p:extLst>
          </p:nvPr>
        </p:nvGraphicFramePr>
        <p:xfrm>
          <a:off x="402447" y="4221088"/>
          <a:ext cx="5968148" cy="2597516"/>
        </p:xfrm>
        <a:graphic>
          <a:graphicData uri="http://schemas.openxmlformats.org/drawingml/2006/table">
            <a:tbl>
              <a:tblPr firstCol="1" bandRow="1">
                <a:tableStyleId>{073A0DAA-6AF3-43AB-8588-CEC1D06C72B9}</a:tableStyleId>
              </a:tblPr>
              <a:tblGrid>
                <a:gridCol w="1287628">
                  <a:extLst>
                    <a:ext uri="{9D8B030D-6E8A-4147-A177-3AD203B41FA5}">
                      <a16:colId xmlns:a16="http://schemas.microsoft.com/office/drawing/2014/main" val="20000"/>
                    </a:ext>
                  </a:extLst>
                </a:gridCol>
                <a:gridCol w="1191524">
                  <a:extLst>
                    <a:ext uri="{9D8B030D-6E8A-4147-A177-3AD203B41FA5}">
                      <a16:colId xmlns:a16="http://schemas.microsoft.com/office/drawing/2014/main" val="20001"/>
                    </a:ext>
                  </a:extLst>
                </a:gridCol>
                <a:gridCol w="1167536">
                  <a:extLst>
                    <a:ext uri="{9D8B030D-6E8A-4147-A177-3AD203B41FA5}">
                      <a16:colId xmlns:a16="http://schemas.microsoft.com/office/drawing/2014/main" val="20002"/>
                    </a:ext>
                  </a:extLst>
                </a:gridCol>
                <a:gridCol w="1162568">
                  <a:extLst>
                    <a:ext uri="{9D8B030D-6E8A-4147-A177-3AD203B41FA5}">
                      <a16:colId xmlns:a16="http://schemas.microsoft.com/office/drawing/2014/main" val="20003"/>
                    </a:ext>
                  </a:extLst>
                </a:gridCol>
                <a:gridCol w="1158892">
                  <a:extLst>
                    <a:ext uri="{9D8B030D-6E8A-4147-A177-3AD203B41FA5}">
                      <a16:colId xmlns:a16="http://schemas.microsoft.com/office/drawing/2014/main" val="20004"/>
                    </a:ext>
                  </a:extLst>
                </a:gridCol>
              </a:tblGrid>
              <a:tr h="371074">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7 (5</a:t>
                      </a:r>
                      <a:r>
                        <a:rPr lang="nl-NL" sz="1800" b="1" baseline="30000" dirty="0" smtClean="0">
                          <a:effectLst/>
                        </a:rPr>
                        <a:t>e</a:t>
                      </a:r>
                      <a:r>
                        <a:rPr lang="nl-NL" sz="1800" b="1" baseline="0"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8 (6</a:t>
                      </a:r>
                      <a:r>
                        <a:rPr lang="nl-NL" sz="1800" b="1" baseline="30000" dirty="0" smtClean="0">
                          <a:effectLst/>
                        </a:rPr>
                        <a:t>e</a:t>
                      </a:r>
                      <a:r>
                        <a:rPr lang="nl-NL" sz="1800" b="1"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371074">
                <a:tc>
                  <a:txBody>
                    <a:bodyPr/>
                    <a:lstStyle/>
                    <a:p>
                      <a:pPr algn="l">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extLst>
                  <a:ext uri="{0D108BD9-81ED-4DB2-BD59-A6C34878D82A}">
                    <a16:rowId xmlns:a16="http://schemas.microsoft.com/office/drawing/2014/main" val="10001"/>
                  </a:ext>
                </a:extLst>
              </a:tr>
              <a:tr h="371074">
                <a:tc>
                  <a:txBody>
                    <a:bodyPr/>
                    <a:lstStyle/>
                    <a:p>
                      <a:pPr algn="l">
                        <a:lnSpc>
                          <a:spcPct val="110000"/>
                        </a:lnSpc>
                        <a:spcAft>
                          <a:spcPts val="0"/>
                        </a:spcAft>
                      </a:pPr>
                      <a:r>
                        <a:rPr lang="nl-NL" sz="1800" dirty="0">
                          <a:effectLst/>
                        </a:rPr>
                        <a:t>Doel (</a:t>
                      </a:r>
                      <a:r>
                        <a:rPr lang="nl-NL" sz="1800" dirty="0" err="1">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M7/138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rPr>
                        <a:t>E7/148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rPr>
                        <a:t>Plus/168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rPr>
                        <a:t>Plus/187</a:t>
                      </a:r>
                      <a:endParaRPr lang="nl-BE" sz="1800">
                        <a:effectLst/>
                        <a:latin typeface="+mn-lt"/>
                        <a:ea typeface="Calibri"/>
                      </a:endParaRPr>
                    </a:p>
                  </a:txBody>
                  <a:tcPr marL="68580" marR="68580" marT="0" marB="0"/>
                </a:tc>
                <a:extLst>
                  <a:ext uri="{0D108BD9-81ED-4DB2-BD59-A6C34878D82A}">
                    <a16:rowId xmlns:a16="http://schemas.microsoft.com/office/drawing/2014/main" val="10002"/>
                  </a:ext>
                </a:extLst>
              </a:tr>
              <a:tr h="371074">
                <a:tc>
                  <a:txBody>
                    <a:bodyPr/>
                    <a:lstStyle/>
                    <a:p>
                      <a:pPr algn="l">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kern="1200" dirty="0" smtClean="0">
                          <a:solidFill>
                            <a:schemeClr val="dk1"/>
                          </a:solidFill>
                          <a:effectLst/>
                          <a:latin typeface="+mn-lt"/>
                          <a:ea typeface="+mn-ea"/>
                          <a:cs typeface="+mn-cs"/>
                        </a:rPr>
                        <a:t>170</a:t>
                      </a:r>
                      <a:endParaRPr lang="nl-BE" sz="1800" kern="1200" dirty="0">
                        <a:solidFill>
                          <a:schemeClr val="dk1"/>
                        </a:solidFill>
                        <a:effectLst/>
                        <a:latin typeface="+mn-lt"/>
                        <a:ea typeface="+mn-ea"/>
                        <a:cs typeface="+mn-cs"/>
                      </a:endParaRPr>
                    </a:p>
                  </a:txBody>
                  <a:tcPr marL="68580" marR="68580" marT="0" marB="0"/>
                </a:tc>
                <a:tc>
                  <a:txBody>
                    <a:bodyPr/>
                    <a:lstStyle/>
                    <a:p>
                      <a:pPr algn="ctr">
                        <a:lnSpc>
                          <a:spcPct val="110000"/>
                        </a:lnSpc>
                        <a:spcAft>
                          <a:spcPts val="0"/>
                        </a:spcAft>
                      </a:pPr>
                      <a:r>
                        <a:rPr lang="nl-NL" sz="1800" kern="1200" dirty="0">
                          <a:solidFill>
                            <a:schemeClr val="dk1"/>
                          </a:solidFill>
                          <a:effectLst/>
                          <a:latin typeface="+mn-lt"/>
                          <a:ea typeface="+mn-ea"/>
                          <a:cs typeface="+mn-cs"/>
                        </a:rPr>
                        <a:t> </a:t>
                      </a:r>
                      <a:r>
                        <a:rPr lang="nl-NL" sz="1800" kern="1200" dirty="0" smtClean="0">
                          <a:solidFill>
                            <a:schemeClr val="dk1"/>
                          </a:solidFill>
                          <a:effectLst/>
                          <a:latin typeface="+mn-lt"/>
                          <a:ea typeface="+mn-ea"/>
                          <a:cs typeface="+mn-cs"/>
                        </a:rPr>
                        <a:t>156</a:t>
                      </a:r>
                      <a:endParaRPr lang="nl-BE" sz="1800" kern="1200" dirty="0">
                        <a:solidFill>
                          <a:schemeClr val="dk1"/>
                        </a:solidFill>
                        <a:effectLst/>
                        <a:latin typeface="+mn-lt"/>
                        <a:ea typeface="+mn-ea"/>
                        <a:cs typeface="+mn-cs"/>
                      </a:endParaRPr>
                    </a:p>
                  </a:txBody>
                  <a:tcPr marL="68580" marR="68580" marT="0" marB="0"/>
                </a:tc>
                <a:tc>
                  <a:txBody>
                    <a:bodyPr/>
                    <a:lstStyle/>
                    <a:p>
                      <a:pPr algn="ctr">
                        <a:lnSpc>
                          <a:spcPct val="110000"/>
                        </a:lnSpc>
                        <a:spcAft>
                          <a:spcPts val="0"/>
                        </a:spcAft>
                      </a:pPr>
                      <a:r>
                        <a:rPr lang="nl-NL" sz="1800" kern="1200" dirty="0" smtClean="0">
                          <a:solidFill>
                            <a:schemeClr val="dk1"/>
                          </a:solidFill>
                          <a:effectLst/>
                          <a:latin typeface="+mn-lt"/>
                          <a:ea typeface="+mn-ea"/>
                          <a:cs typeface="+mn-cs"/>
                        </a:rPr>
                        <a:t>168</a:t>
                      </a:r>
                      <a:endParaRPr lang="nl-BE" sz="1800" kern="1200" dirty="0">
                        <a:solidFill>
                          <a:schemeClr val="dk1"/>
                        </a:solidFill>
                        <a:effectLst/>
                        <a:latin typeface="+mn-lt"/>
                        <a:ea typeface="+mn-ea"/>
                        <a:cs typeface="+mn-cs"/>
                      </a:endParaRPr>
                    </a:p>
                  </a:txBody>
                  <a:tcPr marL="68580" marR="68580" marT="0" marB="0"/>
                </a:tc>
                <a:tc>
                  <a:txBody>
                    <a:bodyPr/>
                    <a:lstStyle/>
                    <a:p>
                      <a:pPr algn="ctr">
                        <a:lnSpc>
                          <a:spcPct val="110000"/>
                        </a:lnSpc>
                        <a:spcAft>
                          <a:spcPts val="0"/>
                        </a:spcAft>
                      </a:pPr>
                      <a:r>
                        <a:rPr lang="nl-NL" sz="1800" dirty="0" smtClean="0">
                          <a:effectLst/>
                        </a:rPr>
                        <a:t>154</a:t>
                      </a:r>
                      <a:r>
                        <a:rPr lang="nl-NL" sz="1800" dirty="0">
                          <a:effectLst/>
                        </a:rPr>
                        <a:t> </a:t>
                      </a:r>
                      <a:endParaRPr lang="nl-BE" sz="1800" dirty="0">
                        <a:effectLst/>
                        <a:latin typeface="+mn-lt"/>
                        <a:ea typeface="Calibri"/>
                      </a:endParaRPr>
                    </a:p>
                  </a:txBody>
                  <a:tcPr marL="68580" marR="68580" marT="0" marB="0"/>
                </a:tc>
                <a:extLst>
                  <a:ext uri="{0D108BD9-81ED-4DB2-BD59-A6C34878D82A}">
                    <a16:rowId xmlns:a16="http://schemas.microsoft.com/office/drawing/2014/main" val="10003"/>
                  </a:ext>
                </a:extLst>
              </a:tr>
              <a:tr h="742146">
                <a:tc>
                  <a:txBody>
                    <a:bodyPr/>
                    <a:lstStyle/>
                    <a:p>
                      <a:pPr algn="l">
                        <a:lnSpc>
                          <a:spcPct val="110000"/>
                        </a:lnSpc>
                        <a:spcAft>
                          <a:spcPts val="0"/>
                        </a:spcAft>
                      </a:pPr>
                      <a:r>
                        <a:rPr lang="nl-NL" sz="1800" dirty="0">
                          <a:effectLst/>
                        </a:rPr>
                        <a:t>Gem. (</a:t>
                      </a:r>
                      <a:r>
                        <a:rPr lang="nl-NL" sz="1800" dirty="0" err="1">
                          <a:effectLst/>
                        </a:rPr>
                        <a:t>sd</a:t>
                      </a:r>
                      <a:r>
                        <a:rPr lang="nl-NL" sz="1800" dirty="0" smtClean="0">
                          <a:effectLst/>
                        </a:rPr>
                        <a:t>) </a:t>
                      </a:r>
                      <a:r>
                        <a:rPr lang="nl-NL" sz="1800" dirty="0">
                          <a:effectLst/>
                        </a:rPr>
                        <a:t>uw school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kern="1200" dirty="0" smtClean="0">
                          <a:solidFill>
                            <a:srgbClr val="00B050"/>
                          </a:solidFill>
                          <a:effectLst/>
                        </a:rPr>
                        <a:t>217</a:t>
                      </a:r>
                    </a:p>
                    <a:p>
                      <a:pPr algn="ctr">
                        <a:lnSpc>
                          <a:spcPct val="110000"/>
                        </a:lnSpc>
                        <a:spcAft>
                          <a:spcPts val="0"/>
                        </a:spcAft>
                      </a:pPr>
                      <a:r>
                        <a:rPr lang="nl-NL" sz="1800" dirty="0" smtClean="0">
                          <a:effectLst/>
                        </a:rPr>
                        <a:t>(61)</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smtClean="0">
                          <a:solidFill>
                            <a:srgbClr val="00B050"/>
                          </a:solidFill>
                          <a:effectLst/>
                          <a:latin typeface="+mn-lt"/>
                          <a:ea typeface="+mn-ea"/>
                          <a:cs typeface="+mn-cs"/>
                        </a:rPr>
                        <a:t>236</a:t>
                      </a:r>
                      <a:r>
                        <a:rPr lang="nl-BE" sz="1800" kern="1200" dirty="0" smtClean="0">
                          <a:effectLst/>
                        </a:rPr>
                        <a:t> </a:t>
                      </a:r>
                    </a:p>
                    <a:p>
                      <a:pPr marL="0" algn="ctr" defTabSz="914400" rtl="0" eaLnBrk="1" latinLnBrk="0" hangingPunct="1">
                        <a:lnSpc>
                          <a:spcPct val="110000"/>
                        </a:lnSpc>
                        <a:spcAft>
                          <a:spcPts val="0"/>
                        </a:spcAft>
                      </a:pPr>
                      <a:r>
                        <a:rPr lang="nl-BE" sz="1800" kern="1200" dirty="0" smtClean="0">
                          <a:effectLst/>
                        </a:rPr>
                        <a:t>(73)</a:t>
                      </a:r>
                      <a:endParaRPr lang="nl-BE" sz="1800" kern="1200" dirty="0">
                        <a:solidFill>
                          <a:schemeClr val="dk1"/>
                        </a:solidFill>
                        <a:effectLst/>
                        <a:latin typeface="+mn-lt"/>
                        <a:ea typeface="+mn-ea"/>
                        <a:cs typeface="+mn-cs"/>
                      </a:endParaRPr>
                    </a:p>
                  </a:txBody>
                  <a:tcPr marL="68580" marR="68580" marT="0" marB="0"/>
                </a:tc>
                <a:tc>
                  <a:txBody>
                    <a:bodyPr/>
                    <a:lstStyle/>
                    <a:p>
                      <a:pPr algn="ctr">
                        <a:lnSpc>
                          <a:spcPct val="110000"/>
                        </a:lnSpc>
                        <a:spcAft>
                          <a:spcPts val="0"/>
                        </a:spcAft>
                      </a:pPr>
                      <a:r>
                        <a:rPr lang="nl-NL" sz="1800" b="1" kern="1200" dirty="0" smtClean="0">
                          <a:solidFill>
                            <a:srgbClr val="00B050"/>
                          </a:solidFill>
                          <a:effectLst/>
                          <a:latin typeface="+mn-lt"/>
                          <a:ea typeface="+mn-ea"/>
                          <a:cs typeface="+mn-cs"/>
                        </a:rPr>
                        <a:t>231</a:t>
                      </a:r>
                      <a:r>
                        <a:rPr lang="nl-NL" sz="1800" kern="1200" dirty="0" smtClean="0">
                          <a:effectLst/>
                        </a:rPr>
                        <a:t> </a:t>
                      </a:r>
                    </a:p>
                    <a:p>
                      <a:pPr algn="ctr">
                        <a:lnSpc>
                          <a:spcPct val="110000"/>
                        </a:lnSpc>
                        <a:spcAft>
                          <a:spcPts val="0"/>
                        </a:spcAft>
                      </a:pPr>
                      <a:r>
                        <a:rPr lang="nl-NL" sz="1800" dirty="0" smtClean="0">
                          <a:effectLst/>
                        </a:rPr>
                        <a:t>(77)</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smtClean="0">
                          <a:solidFill>
                            <a:srgbClr val="00B050"/>
                          </a:solidFill>
                          <a:effectLst/>
                          <a:latin typeface="+mn-lt"/>
                          <a:ea typeface="+mn-ea"/>
                          <a:cs typeface="+mn-cs"/>
                        </a:rPr>
                        <a:t>262</a:t>
                      </a:r>
                      <a:r>
                        <a:rPr lang="nl-BE" sz="1800" kern="1200" dirty="0" smtClean="0">
                          <a:effectLst/>
                        </a:rPr>
                        <a:t>  </a:t>
                      </a:r>
                    </a:p>
                    <a:p>
                      <a:pPr marL="0" algn="ctr" defTabSz="914400" rtl="0" eaLnBrk="1" latinLnBrk="0" hangingPunct="1">
                        <a:lnSpc>
                          <a:spcPct val="110000"/>
                        </a:lnSpc>
                        <a:spcAft>
                          <a:spcPts val="0"/>
                        </a:spcAft>
                      </a:pPr>
                      <a:r>
                        <a:rPr lang="nl-BE" sz="1800" kern="1200" dirty="0" smtClean="0">
                          <a:effectLst/>
                        </a:rPr>
                        <a:t>(84)</a:t>
                      </a:r>
                      <a:endParaRPr lang="nl-BE"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371074">
                <a:tc>
                  <a:txBody>
                    <a:bodyPr/>
                    <a:lstStyle/>
                    <a:p>
                      <a:pPr algn="l">
                        <a:lnSpc>
                          <a:spcPct val="110000"/>
                        </a:lnSpc>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dirty="0" smtClean="0">
                          <a:solidFill>
                            <a:schemeClr val="tx1"/>
                          </a:solidFill>
                          <a:effectLst/>
                        </a:rPr>
                        <a:t>94.7%</a:t>
                      </a:r>
                      <a:endParaRPr lang="nl-BE" sz="1800" b="1" dirty="0">
                        <a:solidFill>
                          <a:schemeClr val="tx1"/>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chemeClr val="tx1"/>
                          </a:solidFill>
                          <a:effectLst/>
                        </a:rPr>
                        <a:t>91.6%</a:t>
                      </a:r>
                      <a:endParaRPr lang="nl-BE"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chemeClr val="tx1"/>
                          </a:solidFill>
                          <a:effectLst/>
                        </a:rPr>
                        <a:t>82.7%</a:t>
                      </a:r>
                      <a:endParaRPr lang="nl-BE" sz="1800" b="1" dirty="0">
                        <a:solidFill>
                          <a:schemeClr val="tx1"/>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chemeClr val="tx1"/>
                          </a:solidFill>
                          <a:effectLst/>
                        </a:rPr>
                        <a:t>77.9% </a:t>
                      </a:r>
                      <a:endParaRPr lang="nl-BE"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Ovaal 4"/>
          <p:cNvSpPr/>
          <p:nvPr/>
        </p:nvSpPr>
        <p:spPr>
          <a:xfrm>
            <a:off x="8062283" y="112474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Tree>
    <p:extLst>
      <p:ext uri="{BB962C8B-B14F-4D97-AF65-F5344CB8AC3E}">
        <p14:creationId xmlns:p14="http://schemas.microsoft.com/office/powerpoint/2010/main" val="4934154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grpSp>
        <p:nvGrpSpPr>
          <p:cNvPr id="4" name="Groep 3"/>
          <p:cNvGrpSpPr/>
          <p:nvPr/>
        </p:nvGrpSpPr>
        <p:grpSpPr>
          <a:xfrm>
            <a:off x="2105395" y="2573939"/>
            <a:ext cx="5328591" cy="700232"/>
            <a:chOff x="2103080" y="1470924"/>
            <a:chExt cx="3330000" cy="700232"/>
          </a:xfrm>
        </p:grpSpPr>
        <p:sp>
          <p:nvSpPr>
            <p:cNvPr id="5" name="Rechthoek 4"/>
            <p:cNvSpPr/>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6" name="Tekstvak 5"/>
            <p:cNvSpPr txBox="1"/>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Kern van het leesonderwijs</a:t>
              </a:r>
              <a:endParaRPr lang="nl-BE" sz="2400" kern="1200" dirty="0"/>
            </a:p>
          </p:txBody>
        </p:sp>
      </p:grpSp>
      <p:sp>
        <p:nvSpPr>
          <p:cNvPr id="9" name="Tekstvak 8"/>
          <p:cNvSpPr txBox="1"/>
          <p:nvPr/>
        </p:nvSpPr>
        <p:spPr>
          <a:xfrm>
            <a:off x="2303190" y="3299396"/>
            <a:ext cx="4933003" cy="700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Convergente differentiatie</a:t>
            </a:r>
            <a:endParaRPr lang="nl-BE" sz="2400" kern="1200" dirty="0"/>
          </a:p>
        </p:txBody>
      </p:sp>
      <p:sp>
        <p:nvSpPr>
          <p:cNvPr id="12" name="Tekstvak 11"/>
          <p:cNvSpPr txBox="1"/>
          <p:nvPr/>
        </p:nvSpPr>
        <p:spPr>
          <a:xfrm>
            <a:off x="3059833" y="4025166"/>
            <a:ext cx="3766966" cy="7002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Opbrengstgericht werken    &amp; gebruik van data</a:t>
            </a:r>
            <a:endParaRPr lang="nl-BE" sz="2400" kern="1200" dirty="0"/>
          </a:p>
        </p:txBody>
      </p:sp>
      <p:sp>
        <p:nvSpPr>
          <p:cNvPr id="15" name="Tekstvak 14"/>
          <p:cNvSpPr txBox="1"/>
          <p:nvPr/>
        </p:nvSpPr>
        <p:spPr>
          <a:xfrm>
            <a:off x="2537903" y="4739280"/>
            <a:ext cx="4752528" cy="735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solidFill>
                  <a:schemeClr val="tx1"/>
                </a:solidFill>
              </a:rPr>
              <a:t>Systematisch vernieuwen</a:t>
            </a:r>
            <a:endParaRPr lang="nl-BE" sz="2400" kern="1200" dirty="0">
              <a:solidFill>
                <a:schemeClr val="tx1"/>
              </a:solidFill>
            </a:endParaRPr>
          </a:p>
        </p:txBody>
      </p:sp>
      <p:sp>
        <p:nvSpPr>
          <p:cNvPr id="18" name="Tekstvak 17"/>
          <p:cNvSpPr txBox="1"/>
          <p:nvPr/>
        </p:nvSpPr>
        <p:spPr>
          <a:xfrm>
            <a:off x="2230119" y="5475164"/>
            <a:ext cx="5364335" cy="6721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Effectieve schoolbegeleiding</a:t>
            </a:r>
            <a:endParaRPr lang="nl-BE" sz="2400" kern="1200" dirty="0"/>
          </a:p>
        </p:txBody>
      </p:sp>
      <p:grpSp>
        <p:nvGrpSpPr>
          <p:cNvPr id="19" name="Groep 18"/>
          <p:cNvGrpSpPr/>
          <p:nvPr/>
        </p:nvGrpSpPr>
        <p:grpSpPr>
          <a:xfrm>
            <a:off x="2461875" y="1135939"/>
            <a:ext cx="4896544" cy="700232"/>
            <a:chOff x="1635048" y="436"/>
            <a:chExt cx="4896544" cy="700232"/>
          </a:xfrm>
        </p:grpSpPr>
        <p:sp>
          <p:nvSpPr>
            <p:cNvPr id="20" name="Rechthoek 19"/>
            <p:cNvSpPr/>
            <p:nvPr/>
          </p:nvSpPr>
          <p:spPr>
            <a:xfrm>
              <a:off x="1923080" y="436"/>
              <a:ext cx="3690000" cy="700232"/>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Tekstvak 20"/>
            <p:cNvSpPr txBox="1"/>
            <p:nvPr/>
          </p:nvSpPr>
          <p:spPr>
            <a:xfrm>
              <a:off x="1635048" y="436"/>
              <a:ext cx="4896544" cy="7002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Effectief lerarengedrag</a:t>
              </a:r>
              <a:endParaRPr lang="nl-BE" sz="2400" kern="1200" dirty="0"/>
            </a:p>
          </p:txBody>
        </p:sp>
      </p:grpSp>
      <p:grpSp>
        <p:nvGrpSpPr>
          <p:cNvPr id="22" name="Groep 21"/>
          <p:cNvGrpSpPr/>
          <p:nvPr/>
        </p:nvGrpSpPr>
        <p:grpSpPr>
          <a:xfrm>
            <a:off x="2785958" y="1857549"/>
            <a:ext cx="4248378" cy="716390"/>
            <a:chOff x="168079" y="735680"/>
            <a:chExt cx="7200000" cy="700232"/>
          </a:xfrm>
        </p:grpSpPr>
        <p:sp>
          <p:nvSpPr>
            <p:cNvPr id="23" name="Rechthoek 22"/>
            <p:cNvSpPr/>
            <p:nvPr/>
          </p:nvSpPr>
          <p:spPr>
            <a:xfrm>
              <a:off x="168079" y="735680"/>
              <a:ext cx="7200000" cy="700232"/>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24" name="Tekstvak 23"/>
            <p:cNvSpPr txBox="1"/>
            <p:nvPr/>
          </p:nvSpPr>
          <p:spPr>
            <a:xfrm>
              <a:off x="168079" y="735680"/>
              <a:ext cx="7200000" cy="7002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Geletterd zijn</a:t>
              </a:r>
              <a:endParaRPr lang="nl-BE" sz="2400" kern="1200" dirty="0"/>
            </a:p>
          </p:txBody>
        </p:sp>
      </p:grpSp>
    </p:spTree>
    <p:extLst>
      <p:ext uri="{BB962C8B-B14F-4D97-AF65-F5344CB8AC3E}">
        <p14:creationId xmlns:p14="http://schemas.microsoft.com/office/powerpoint/2010/main" val="380030435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Opbrengstgericht werken </a:t>
            </a:r>
            <a:br>
              <a:rPr lang="nl-BE" dirty="0"/>
            </a:br>
            <a:r>
              <a:rPr lang="nl-BE" dirty="0"/>
              <a:t>– </a:t>
            </a:r>
            <a:r>
              <a:rPr lang="nl-BE" b="0" i="1" dirty="0"/>
              <a:t>Resultaten GO! BS </a:t>
            </a:r>
            <a:r>
              <a:rPr lang="nl-BE" b="0" i="1" dirty="0" smtClean="0"/>
              <a:t>Europaschool </a:t>
            </a:r>
            <a:r>
              <a:rPr lang="nl-BE" b="0" i="1" dirty="0"/>
              <a:t>Bredene</a:t>
            </a:r>
            <a:endParaRPr lang="nl-BE" dirty="0"/>
          </a:p>
        </p:txBody>
      </p:sp>
      <p:graphicFrame>
        <p:nvGraphicFramePr>
          <p:cNvPr id="11" name="Tijdelijke aanduiding voor inhoud 3"/>
          <p:cNvGraphicFramePr>
            <a:graphicFrameLocks/>
          </p:cNvGraphicFramePr>
          <p:nvPr>
            <p:extLst>
              <p:ext uri="{D42A27DB-BD31-4B8C-83A1-F6EECF244321}">
                <p14:modId xmlns:p14="http://schemas.microsoft.com/office/powerpoint/2010/main" val="1180708856"/>
              </p:ext>
            </p:extLst>
          </p:nvPr>
        </p:nvGraphicFramePr>
        <p:xfrm>
          <a:off x="425034" y="1340768"/>
          <a:ext cx="7776865" cy="2814406"/>
        </p:xfrm>
        <a:graphic>
          <a:graphicData uri="http://schemas.openxmlformats.org/drawingml/2006/table">
            <a:tbl>
              <a:tblPr firstRow="1" firstCol="1" bandRow="1">
                <a:tableStyleId>{5C22544A-7EE6-4342-B048-85BDC9FD1C3A}</a:tableStyleId>
              </a:tblPr>
              <a:tblGrid>
                <a:gridCol w="1236522">
                  <a:extLst>
                    <a:ext uri="{9D8B030D-6E8A-4147-A177-3AD203B41FA5}">
                      <a16:colId xmlns:a16="http://schemas.microsoft.com/office/drawing/2014/main" val="20000"/>
                    </a:ext>
                  </a:extLst>
                </a:gridCol>
                <a:gridCol w="1091872">
                  <a:extLst>
                    <a:ext uri="{9D8B030D-6E8A-4147-A177-3AD203B41FA5}">
                      <a16:colId xmlns:a16="http://schemas.microsoft.com/office/drawing/2014/main" val="20001"/>
                    </a:ext>
                  </a:extLst>
                </a:gridCol>
                <a:gridCol w="1090316">
                  <a:extLst>
                    <a:ext uri="{9D8B030D-6E8A-4147-A177-3AD203B41FA5}">
                      <a16:colId xmlns:a16="http://schemas.microsoft.com/office/drawing/2014/main" val="20002"/>
                    </a:ext>
                  </a:extLst>
                </a:gridCol>
                <a:gridCol w="1091872">
                  <a:extLst>
                    <a:ext uri="{9D8B030D-6E8A-4147-A177-3AD203B41FA5}">
                      <a16:colId xmlns:a16="http://schemas.microsoft.com/office/drawing/2014/main" val="20003"/>
                    </a:ext>
                  </a:extLst>
                </a:gridCol>
                <a:gridCol w="1098093">
                  <a:extLst>
                    <a:ext uri="{9D8B030D-6E8A-4147-A177-3AD203B41FA5}">
                      <a16:colId xmlns:a16="http://schemas.microsoft.com/office/drawing/2014/main" val="20004"/>
                    </a:ext>
                  </a:extLst>
                </a:gridCol>
                <a:gridCol w="1098093">
                  <a:extLst>
                    <a:ext uri="{9D8B030D-6E8A-4147-A177-3AD203B41FA5}">
                      <a16:colId xmlns:a16="http://schemas.microsoft.com/office/drawing/2014/main" val="20005"/>
                    </a:ext>
                  </a:extLst>
                </a:gridCol>
                <a:gridCol w="1070097">
                  <a:extLst>
                    <a:ext uri="{9D8B030D-6E8A-4147-A177-3AD203B41FA5}">
                      <a16:colId xmlns:a16="http://schemas.microsoft.com/office/drawing/2014/main" val="20006"/>
                    </a:ext>
                  </a:extLst>
                </a:gridCol>
              </a:tblGrid>
              <a:tr h="676868">
                <a:tc gridSpan="7">
                  <a:txBody>
                    <a:bodyPr/>
                    <a:lstStyle/>
                    <a:p>
                      <a:pPr algn="l">
                        <a:lnSpc>
                          <a:spcPct val="110000"/>
                        </a:lnSpc>
                        <a:spcAft>
                          <a:spcPts val="0"/>
                        </a:spcAft>
                      </a:pPr>
                      <a:r>
                        <a:rPr lang="nl-NL" sz="1800" dirty="0" smtClean="0">
                          <a:effectLst/>
                        </a:rPr>
                        <a:t>Stillezen - Alleen leerlingen </a:t>
                      </a:r>
                      <a:r>
                        <a:rPr lang="nl-NL" sz="1800" dirty="0">
                          <a:effectLst/>
                        </a:rPr>
                        <a:t>die (volgens de </a:t>
                      </a:r>
                      <a:r>
                        <a:rPr lang="nl-NL" sz="1800" dirty="0" smtClean="0">
                          <a:effectLst/>
                        </a:rPr>
                        <a:t>leraar) </a:t>
                      </a:r>
                      <a:r>
                        <a:rPr lang="nl-NL" sz="1800" dirty="0">
                          <a:effectLst/>
                        </a:rPr>
                        <a:t>de tekst begrepen hebben &amp; het </a:t>
                      </a:r>
                      <a:r>
                        <a:rPr lang="nl-NL" sz="1800" b="0" dirty="0">
                          <a:effectLst/>
                        </a:rPr>
                        <a:t>op dat moment gestelde </a:t>
                      </a:r>
                      <a:r>
                        <a:rPr lang="nl-NL" sz="1800" dirty="0">
                          <a:effectLst/>
                        </a:rPr>
                        <a:t>doel op AVI-niveau halen &amp; in </a:t>
                      </a:r>
                      <a:r>
                        <a:rPr lang="nl-NL" sz="1800" dirty="0" err="1" smtClean="0">
                          <a:effectLst/>
                        </a:rPr>
                        <a:t>stillees</a:t>
                      </a:r>
                      <a:r>
                        <a:rPr lang="nl-NL" sz="1800" dirty="0" smtClean="0">
                          <a:effectLst/>
                        </a:rPr>
                        <a:t>-aanpak </a:t>
                      </a:r>
                      <a:r>
                        <a:rPr lang="nl-NL" sz="1800" dirty="0">
                          <a:effectLst/>
                        </a:rPr>
                        <a:t>zitten</a:t>
                      </a:r>
                      <a:endParaRPr lang="nl-BE" sz="16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27026">
                <a:tc>
                  <a:txBody>
                    <a:bodyPr/>
                    <a:lstStyle/>
                    <a:p>
                      <a:pP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solidFill>
                      <a:schemeClr val="accent5">
                        <a:lumMod val="40000"/>
                        <a:lumOff val="60000"/>
                      </a:schemeClr>
                    </a:solidFill>
                  </a:tcPr>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290690">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Feb. 2016</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Feb.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Feb.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tc>
                <a:extLst>
                  <a:ext uri="{0D108BD9-81ED-4DB2-BD59-A6C34878D82A}">
                    <a16:rowId xmlns:a16="http://schemas.microsoft.com/office/drawing/2014/main" val="10002"/>
                  </a:ext>
                </a:extLst>
              </a:tr>
              <a:tr h="290690">
                <a:tc>
                  <a:txBody>
                    <a:bodyPr/>
                    <a:lstStyle/>
                    <a:p>
                      <a:pPr algn="just">
                        <a:lnSpc>
                          <a:spcPct val="110000"/>
                        </a:lnSpc>
                        <a:spcAft>
                          <a:spcPts val="0"/>
                        </a:spcAft>
                      </a:pPr>
                      <a:r>
                        <a:rPr lang="nl-NL" sz="1800" dirty="0">
                          <a:effectLst/>
                        </a:rPr>
                        <a:t>Doel </a:t>
                      </a:r>
                      <a:r>
                        <a:rPr lang="nl-NL" sz="1800" dirty="0" err="1" smtClean="0">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a:t>
                      </a:r>
                      <a:endParaRPr lang="nl-BE" sz="180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dirty="0">
                          <a:effectLst/>
                        </a:rPr>
                        <a:t>M5/110</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E5/120</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M6/125</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E6/130</a:t>
                      </a:r>
                      <a:endParaRPr lang="nl-BE" sz="1800">
                        <a:effectLst/>
                        <a:latin typeface="Times New Roman"/>
                        <a:ea typeface="Calibri"/>
                      </a:endParaRPr>
                    </a:p>
                  </a:txBody>
                  <a:tcPr marL="68580" marR="68580" marT="0" marB="0"/>
                </a:tc>
                <a:extLst>
                  <a:ext uri="{0D108BD9-81ED-4DB2-BD59-A6C34878D82A}">
                    <a16:rowId xmlns:a16="http://schemas.microsoft.com/office/drawing/2014/main" val="10003"/>
                  </a:ext>
                </a:extLst>
              </a:tr>
              <a:tr h="290690">
                <a:tc>
                  <a:txBody>
                    <a:bodyPr/>
                    <a:lstStyle/>
                    <a:p>
                      <a:pPr algn="just">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1</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18</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a:t>
                      </a: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21</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 </a:t>
                      </a:r>
                      <a:r>
                        <a:rPr lang="nl-NL" sz="1800" dirty="0" smtClean="0">
                          <a:effectLst/>
                        </a:rPr>
                        <a:t>15</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4"/>
                  </a:ext>
                </a:extLst>
              </a:tr>
              <a:tr h="472371">
                <a:tc>
                  <a:txBody>
                    <a:bodyPr/>
                    <a:lstStyle/>
                    <a:p>
                      <a:pPr algn="just">
                        <a:lnSpc>
                          <a:spcPct val="110000"/>
                        </a:lnSpc>
                        <a:spcAft>
                          <a:spcPts val="0"/>
                        </a:spcAft>
                      </a:pPr>
                      <a:r>
                        <a:rPr lang="nl-NL" sz="1800" dirty="0">
                          <a:effectLst/>
                        </a:rPr>
                        <a:t>Gem. (</a:t>
                      </a:r>
                      <a:r>
                        <a:rPr lang="nl-NL" sz="1800" dirty="0" err="1">
                          <a:effectLst/>
                        </a:rPr>
                        <a:t>sd</a:t>
                      </a:r>
                      <a:r>
                        <a:rPr lang="nl-NL" sz="1800" dirty="0">
                          <a:effectLst/>
                        </a:rPr>
                        <a:t>)</a:t>
                      </a:r>
                      <a:endParaRPr lang="nl-BE" sz="1800" dirty="0">
                        <a:effectLst/>
                      </a:endParaRPr>
                    </a:p>
                    <a:p>
                      <a:pPr algn="just">
                        <a:lnSpc>
                          <a:spcPct val="110000"/>
                        </a:lnSpc>
                        <a:spcAft>
                          <a:spcPts val="0"/>
                        </a:spcAft>
                      </a:pPr>
                      <a:r>
                        <a:rPr lang="nl-NL" sz="1800" dirty="0" smtClean="0">
                          <a:effectLst/>
                        </a:rPr>
                        <a:t>uw </a:t>
                      </a:r>
                      <a:r>
                        <a:rPr lang="nl-NL" sz="18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lnSpc>
                          <a:spcPct val="110000"/>
                        </a:lnSpc>
                        <a:spcAft>
                          <a:spcPts val="0"/>
                        </a:spcAft>
                      </a:pPr>
                      <a:r>
                        <a:rPr lang="nl-NL" sz="1800" kern="1200" dirty="0">
                          <a:solidFill>
                            <a:schemeClr val="dk1"/>
                          </a:solidFill>
                          <a:effectLst/>
                          <a:latin typeface="+mn-lt"/>
                          <a:ea typeface="+mn-ea"/>
                          <a:cs typeface="+mn-cs"/>
                        </a:rPr>
                        <a:t>127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0"/>
                        </a:spcAft>
                      </a:pPr>
                      <a:r>
                        <a:rPr lang="nl-NL" sz="1800" kern="1200" dirty="0">
                          <a:solidFill>
                            <a:schemeClr val="dk1"/>
                          </a:solidFill>
                          <a:effectLst/>
                          <a:latin typeface="+mn-lt"/>
                          <a:ea typeface="+mn-ea"/>
                          <a:cs typeface="+mn-cs"/>
                        </a:rPr>
                        <a:t>166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45)</a:t>
                      </a:r>
                      <a:endParaRPr lang="nl-BE" sz="1800" kern="1200" dirty="0">
                        <a:solidFill>
                          <a:schemeClr val="dk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147</a:t>
                      </a:r>
                      <a:r>
                        <a:rPr lang="nl-NL" sz="1800" kern="1200" dirty="0">
                          <a:solidFill>
                            <a:schemeClr val="dk1"/>
                          </a:solidFill>
                          <a:effectLst/>
                          <a:latin typeface="+mn-lt"/>
                          <a:ea typeface="+mn-ea"/>
                          <a:cs typeface="+mn-cs"/>
                        </a:rPr>
                        <a:t>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40)</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129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21)</a:t>
                      </a:r>
                    </a:p>
                  </a:txBody>
                  <a:tcPr marL="68580" marR="68580" marT="0" marB="0"/>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169 </a:t>
                      </a:r>
                      <a:endParaRPr lang="nl-NL"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44)</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193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54)</a:t>
                      </a:r>
                    </a:p>
                  </a:txBody>
                  <a:tcPr marL="68580" marR="68580" marT="0" marB="0"/>
                </a:tc>
                <a:extLst>
                  <a:ext uri="{0D108BD9-81ED-4DB2-BD59-A6C34878D82A}">
                    <a16:rowId xmlns:a16="http://schemas.microsoft.com/office/drawing/2014/main" val="10005"/>
                  </a:ext>
                </a:extLst>
              </a:tr>
              <a:tr h="148520">
                <a:tc>
                  <a:txBody>
                    <a:bodyPr/>
                    <a:lstStyle/>
                    <a:p>
                      <a:pPr algn="just">
                        <a:lnSpc>
                          <a:spcPct val="110000"/>
                        </a:lnSpc>
                        <a:spcAft>
                          <a:spcPts val="0"/>
                        </a:spcAft>
                      </a:pPr>
                      <a:r>
                        <a:rPr lang="nl-NL" sz="1800" dirty="0">
                          <a:effectLst/>
                        </a:rPr>
                        <a:t>% doel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a:t>
                      </a:r>
                      <a:endParaRPr lang="nl-BE" sz="1800" dirty="0">
                        <a:effectLst/>
                        <a:latin typeface="+mn-lt"/>
                        <a:ea typeface="Calibri"/>
                      </a:endParaRPr>
                    </a:p>
                  </a:txBody>
                  <a:tcPr marL="68580" marR="68580" marT="0" marB="0">
                    <a:solidFill>
                      <a:schemeClr val="accent5">
                        <a:lumMod val="40000"/>
                        <a:lumOff val="60000"/>
                      </a:schemeClr>
                    </a:solidFill>
                  </a:tcPr>
                </a:tc>
                <a:tc>
                  <a:txBody>
                    <a:bodyPr/>
                    <a:lstStyle/>
                    <a:p>
                      <a:pPr algn="ctr">
                        <a:lnSpc>
                          <a:spcPct val="110000"/>
                        </a:lnSpc>
                        <a:spcAft>
                          <a:spcPts val="1620"/>
                        </a:spcAft>
                      </a:pPr>
                      <a:r>
                        <a:rPr lang="nl-NL" sz="1800" dirty="0">
                          <a:solidFill>
                            <a:srgbClr val="2A2A2A"/>
                          </a:solidFill>
                          <a:effectLst/>
                          <a:latin typeface="+mn-lt"/>
                          <a:ea typeface="Times New Roman" panose="02020603050405020304" pitchFamily="18" charset="0"/>
                          <a:cs typeface="Times New Roman" panose="02020603050405020304" pitchFamily="18" charset="0"/>
                        </a:rPr>
                        <a:t>63.2%</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dirty="0">
                          <a:effectLst/>
                          <a:latin typeface="+mn-lt"/>
                        </a:rPr>
                        <a:t>83.3%</a:t>
                      </a:r>
                      <a:endParaRPr lang="nl-BE" sz="1800" dirty="0">
                        <a:effectLst/>
                        <a:latin typeface="+mn-lt"/>
                        <a:ea typeface="Calibri"/>
                      </a:endParaRPr>
                    </a:p>
                  </a:txBody>
                  <a:tcPr marL="68580" marR="68580" marT="0" marB="0"/>
                </a:tc>
                <a:tc>
                  <a:txBody>
                    <a:bodyPr/>
                    <a:lstStyle/>
                    <a:p>
                      <a:pPr algn="ctr">
                        <a:lnSpc>
                          <a:spcPct val="110000"/>
                        </a:lnSpc>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69.2%</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dirty="0">
                          <a:effectLst/>
                          <a:latin typeface="+mn-lt"/>
                        </a:rPr>
                        <a:t>85.7%</a:t>
                      </a:r>
                      <a:endParaRPr lang="nl-BE" sz="1800" dirty="0">
                        <a:effectLst/>
                        <a:latin typeface="+mn-lt"/>
                        <a:ea typeface="Calibri"/>
                      </a:endParaRPr>
                    </a:p>
                  </a:txBody>
                  <a:tcPr marL="68580" marR="68580" marT="0" marB="0"/>
                </a:tc>
                <a:tc>
                  <a:txBody>
                    <a:bodyPr/>
                    <a:lstStyle/>
                    <a:p>
                      <a:pPr algn="ctr">
                        <a:lnSpc>
                          <a:spcPct val="110000"/>
                        </a:lnSpc>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93.3%</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539828144"/>
              </p:ext>
            </p:extLst>
          </p:nvPr>
        </p:nvGraphicFramePr>
        <p:xfrm>
          <a:off x="404052" y="4149080"/>
          <a:ext cx="5978448" cy="2112264"/>
        </p:xfrm>
        <a:graphic>
          <a:graphicData uri="http://schemas.openxmlformats.org/drawingml/2006/table">
            <a:tbl>
              <a:tblPr firstCol="1" bandRow="1">
                <a:tableStyleId>{5C22544A-7EE6-4342-B048-85BDC9FD1C3A}</a:tableStyleId>
              </a:tblPr>
              <a:tblGrid>
                <a:gridCol w="1287628">
                  <a:extLst>
                    <a:ext uri="{9D8B030D-6E8A-4147-A177-3AD203B41FA5}">
                      <a16:colId xmlns:a16="http://schemas.microsoft.com/office/drawing/2014/main" val="20000"/>
                    </a:ext>
                  </a:extLst>
                </a:gridCol>
                <a:gridCol w="1191524">
                  <a:extLst>
                    <a:ext uri="{9D8B030D-6E8A-4147-A177-3AD203B41FA5}">
                      <a16:colId xmlns:a16="http://schemas.microsoft.com/office/drawing/2014/main" val="20001"/>
                    </a:ext>
                  </a:extLst>
                </a:gridCol>
                <a:gridCol w="1167536">
                  <a:extLst>
                    <a:ext uri="{9D8B030D-6E8A-4147-A177-3AD203B41FA5}">
                      <a16:colId xmlns:a16="http://schemas.microsoft.com/office/drawing/2014/main" val="20002"/>
                    </a:ext>
                  </a:extLst>
                </a:gridCol>
                <a:gridCol w="1162568">
                  <a:extLst>
                    <a:ext uri="{9D8B030D-6E8A-4147-A177-3AD203B41FA5}">
                      <a16:colId xmlns:a16="http://schemas.microsoft.com/office/drawing/2014/main" val="20003"/>
                    </a:ext>
                  </a:extLst>
                </a:gridCol>
                <a:gridCol w="1169192">
                  <a:extLst>
                    <a:ext uri="{9D8B030D-6E8A-4147-A177-3AD203B41FA5}">
                      <a16:colId xmlns:a16="http://schemas.microsoft.com/office/drawing/2014/main" val="20004"/>
                    </a:ext>
                  </a:extLst>
                </a:gridCol>
              </a:tblGrid>
              <a:tr h="288032">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7 (5</a:t>
                      </a:r>
                      <a:r>
                        <a:rPr lang="nl-NL" sz="1800" b="1" baseline="30000" dirty="0" smtClean="0">
                          <a:effectLst/>
                        </a:rPr>
                        <a:t>e</a:t>
                      </a:r>
                      <a:r>
                        <a:rPr lang="nl-NL" sz="1800" b="1" baseline="0"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8 (6</a:t>
                      </a:r>
                      <a:r>
                        <a:rPr lang="nl-NL" sz="1800" b="1" baseline="30000" dirty="0" smtClean="0">
                          <a:effectLst/>
                        </a:rPr>
                        <a:t>e</a:t>
                      </a:r>
                      <a:r>
                        <a:rPr lang="nl-NL" sz="1800" b="1"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0">
                <a:tc>
                  <a:txBody>
                    <a:bodyPr/>
                    <a:lstStyle/>
                    <a:p>
                      <a:pPr algn="l">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Feb. 2016</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Juni 2016</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latin typeface="+mn-lt"/>
                        </a:rPr>
                        <a:t>Feb. 2016</a:t>
                      </a:r>
                      <a:endParaRPr lang="nl-BE" sz="180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Juni 2016</a:t>
                      </a:r>
                      <a:endParaRPr lang="nl-BE" sz="1800" dirty="0">
                        <a:effectLst/>
                        <a:latin typeface="+mn-lt"/>
                        <a:ea typeface="Calibri"/>
                      </a:endParaRPr>
                    </a:p>
                  </a:txBody>
                  <a:tcPr marL="68580" marR="68580" marT="0" marB="0"/>
                </a:tc>
                <a:extLst>
                  <a:ext uri="{0D108BD9-81ED-4DB2-BD59-A6C34878D82A}">
                    <a16:rowId xmlns:a16="http://schemas.microsoft.com/office/drawing/2014/main" val="10001"/>
                  </a:ext>
                </a:extLst>
              </a:tr>
              <a:tr h="0">
                <a:tc>
                  <a:txBody>
                    <a:bodyPr/>
                    <a:lstStyle/>
                    <a:p>
                      <a:pPr algn="l">
                        <a:lnSpc>
                          <a:spcPct val="110000"/>
                        </a:lnSpc>
                        <a:spcAft>
                          <a:spcPts val="0"/>
                        </a:spcAft>
                      </a:pPr>
                      <a:r>
                        <a:rPr lang="nl-NL" sz="1800" dirty="0">
                          <a:effectLst/>
                        </a:rPr>
                        <a:t>Doel (</a:t>
                      </a:r>
                      <a:r>
                        <a:rPr lang="nl-NL" sz="1800" dirty="0" err="1">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M7/138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E7/148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Plus/168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latin typeface="+mn-lt"/>
                        </a:rPr>
                        <a:t>Plus/187</a:t>
                      </a:r>
                      <a:endParaRPr lang="nl-BE" sz="1800">
                        <a:effectLst/>
                        <a:latin typeface="+mn-lt"/>
                        <a:ea typeface="Calibri"/>
                      </a:endParaRPr>
                    </a:p>
                  </a:txBody>
                  <a:tcPr marL="68580" marR="68580" marT="0" marB="0"/>
                </a:tc>
                <a:extLst>
                  <a:ext uri="{0D108BD9-81ED-4DB2-BD59-A6C34878D82A}">
                    <a16:rowId xmlns:a16="http://schemas.microsoft.com/office/drawing/2014/main" val="10002"/>
                  </a:ext>
                </a:extLst>
              </a:tr>
              <a:tr h="0">
                <a:tc>
                  <a:txBody>
                    <a:bodyPr/>
                    <a:lstStyle/>
                    <a:p>
                      <a:pPr algn="l">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22</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 </a:t>
                      </a:r>
                      <a:r>
                        <a:rPr lang="nl-NL" sz="1800" dirty="0" smtClean="0">
                          <a:effectLst/>
                          <a:latin typeface="+mn-lt"/>
                        </a:rPr>
                        <a:t>19</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17</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smtClean="0">
                          <a:effectLst/>
                          <a:latin typeface="+mn-lt"/>
                        </a:rPr>
                        <a:t>17</a:t>
                      </a:r>
                      <a:r>
                        <a:rPr lang="nl-NL" sz="1800" dirty="0">
                          <a:effectLst/>
                          <a:latin typeface="+mn-lt"/>
                        </a:rPr>
                        <a:t> </a:t>
                      </a:r>
                      <a:endParaRPr lang="nl-BE" sz="1800" dirty="0">
                        <a:effectLst/>
                        <a:latin typeface="+mn-lt"/>
                        <a:ea typeface="Calibri"/>
                      </a:endParaRPr>
                    </a:p>
                  </a:txBody>
                  <a:tcPr marL="68580" marR="68580" marT="0" marB="0"/>
                </a:tc>
                <a:extLst>
                  <a:ext uri="{0D108BD9-81ED-4DB2-BD59-A6C34878D82A}">
                    <a16:rowId xmlns:a16="http://schemas.microsoft.com/office/drawing/2014/main" val="10003"/>
                  </a:ext>
                </a:extLst>
              </a:tr>
              <a:tr h="0">
                <a:tc>
                  <a:txBody>
                    <a:bodyPr/>
                    <a:lstStyle/>
                    <a:p>
                      <a:pPr algn="l">
                        <a:lnSpc>
                          <a:spcPct val="110000"/>
                        </a:lnSpc>
                        <a:spcAft>
                          <a:spcPts val="0"/>
                        </a:spcAft>
                      </a:pPr>
                      <a:r>
                        <a:rPr lang="nl-NL" sz="1800" dirty="0">
                          <a:effectLst/>
                        </a:rPr>
                        <a:t>Gem. (</a:t>
                      </a:r>
                      <a:r>
                        <a:rPr lang="nl-NL" sz="1800" dirty="0" err="1">
                          <a:effectLst/>
                        </a:rPr>
                        <a:t>sd</a:t>
                      </a:r>
                      <a:r>
                        <a:rPr lang="nl-NL" sz="1800" dirty="0" smtClean="0">
                          <a:effectLst/>
                        </a:rPr>
                        <a:t>) </a:t>
                      </a:r>
                      <a:r>
                        <a:rPr lang="nl-NL" sz="1800" dirty="0">
                          <a:effectLst/>
                        </a:rPr>
                        <a:t>uw school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kern="1200" dirty="0">
                          <a:solidFill>
                            <a:srgbClr val="00B050"/>
                          </a:solidFill>
                          <a:effectLst/>
                          <a:latin typeface="+mn-lt"/>
                          <a:ea typeface="+mn-ea"/>
                          <a:cs typeface="+mn-cs"/>
                        </a:rPr>
                        <a:t>176 </a:t>
                      </a:r>
                      <a:endParaRPr lang="nl-NL" sz="1800" b="1" kern="1200" dirty="0" smtClean="0">
                        <a:solidFill>
                          <a:srgbClr val="00B050"/>
                        </a:solidFill>
                        <a:effectLst/>
                        <a:latin typeface="+mn-lt"/>
                        <a:ea typeface="+mn-ea"/>
                        <a:cs typeface="+mn-cs"/>
                      </a:endParaRPr>
                    </a:p>
                    <a:p>
                      <a:pPr algn="ctr">
                        <a:lnSpc>
                          <a:spcPct val="110000"/>
                        </a:lnSpc>
                        <a:spcAft>
                          <a:spcPts val="0"/>
                        </a:spcAft>
                      </a:pPr>
                      <a:r>
                        <a:rPr lang="nl-NL" sz="1800" dirty="0" smtClean="0">
                          <a:effectLst/>
                          <a:latin typeface="+mn-lt"/>
                        </a:rPr>
                        <a:t>(</a:t>
                      </a:r>
                      <a:r>
                        <a:rPr lang="nl-NL" sz="1800" dirty="0">
                          <a:effectLst/>
                          <a:latin typeface="+mn-lt"/>
                        </a:rPr>
                        <a:t>59)</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166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45)</a:t>
                      </a:r>
                    </a:p>
                  </a:txBody>
                  <a:tcPr marL="68580" marR="68580" marT="0" marB="0"/>
                </a:tc>
                <a:tc>
                  <a:txBody>
                    <a:bodyPr/>
                    <a:lstStyle/>
                    <a:p>
                      <a:pPr algn="ctr">
                        <a:lnSpc>
                          <a:spcPct val="110000"/>
                        </a:lnSpc>
                        <a:spcAft>
                          <a:spcPts val="0"/>
                        </a:spcAft>
                      </a:pPr>
                      <a:r>
                        <a:rPr lang="nl-NL" sz="1800" b="1" kern="1200" dirty="0">
                          <a:solidFill>
                            <a:srgbClr val="00B050"/>
                          </a:solidFill>
                          <a:effectLst/>
                          <a:latin typeface="+mn-lt"/>
                          <a:ea typeface="+mn-ea"/>
                          <a:cs typeface="+mn-cs"/>
                        </a:rPr>
                        <a:t>172 </a:t>
                      </a:r>
                      <a:endParaRPr lang="nl-NL" sz="1800" b="1" kern="1200" dirty="0" smtClean="0">
                        <a:solidFill>
                          <a:srgbClr val="00B050"/>
                        </a:solidFill>
                        <a:effectLst/>
                        <a:latin typeface="+mn-lt"/>
                        <a:ea typeface="+mn-ea"/>
                        <a:cs typeface="+mn-cs"/>
                      </a:endParaRPr>
                    </a:p>
                    <a:p>
                      <a:pPr algn="ctr">
                        <a:lnSpc>
                          <a:spcPct val="110000"/>
                        </a:lnSpc>
                        <a:spcAft>
                          <a:spcPts val="0"/>
                        </a:spcAft>
                      </a:pPr>
                      <a:r>
                        <a:rPr lang="nl-NL" sz="1800" dirty="0" smtClean="0">
                          <a:effectLst/>
                          <a:latin typeface="+mn-lt"/>
                        </a:rPr>
                        <a:t>(</a:t>
                      </a:r>
                      <a:r>
                        <a:rPr lang="nl-NL" sz="1800" dirty="0">
                          <a:effectLst/>
                          <a:latin typeface="+mn-lt"/>
                        </a:rPr>
                        <a:t>38)</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FF0000"/>
                          </a:solidFill>
                          <a:effectLst/>
                          <a:latin typeface="+mn-lt"/>
                          <a:ea typeface="+mn-ea"/>
                          <a:cs typeface="+mn-cs"/>
                        </a:rPr>
                        <a:t>181</a:t>
                      </a:r>
                      <a:r>
                        <a:rPr lang="nl-BE" sz="1800" kern="1200" dirty="0">
                          <a:solidFill>
                            <a:schemeClr val="dk1"/>
                          </a:solidFill>
                          <a:effectLst/>
                          <a:latin typeface="+mn-lt"/>
                          <a:ea typeface="+mn-ea"/>
                          <a:cs typeface="+mn-cs"/>
                        </a:rPr>
                        <a:t>  </a:t>
                      </a:r>
                      <a:endParaRPr lang="nl-BE"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49)</a:t>
                      </a:r>
                    </a:p>
                  </a:txBody>
                  <a:tcPr marL="68580" marR="68580" marT="0" marB="0"/>
                </a:tc>
                <a:extLst>
                  <a:ext uri="{0D108BD9-81ED-4DB2-BD59-A6C34878D82A}">
                    <a16:rowId xmlns:a16="http://schemas.microsoft.com/office/drawing/2014/main" val="10004"/>
                  </a:ext>
                </a:extLst>
              </a:tr>
              <a:tr h="0">
                <a:tc>
                  <a:txBody>
                    <a:bodyPr/>
                    <a:lstStyle/>
                    <a:p>
                      <a:pPr algn="l">
                        <a:lnSpc>
                          <a:spcPct val="110000"/>
                        </a:lnSpc>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81.8%</a:t>
                      </a:r>
                      <a:endParaRPr lang="nl-BE" sz="1800" dirty="0">
                        <a:effectLst/>
                        <a:latin typeface="+mn-lt"/>
                        <a:ea typeface="Calibri"/>
                      </a:endParaRPr>
                    </a:p>
                  </a:txBody>
                  <a:tcPr marL="68580" marR="68580" marT="0" marB="0"/>
                </a:tc>
                <a:tc>
                  <a:txBody>
                    <a:bodyPr/>
                    <a:lstStyle/>
                    <a:p>
                      <a:pPr algn="ctr">
                        <a:lnSpc>
                          <a:spcPct val="110000"/>
                        </a:lnSpc>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63.2%</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a:effectLst/>
                          <a:latin typeface="+mn-lt"/>
                        </a:rPr>
                        <a:t>50.0%</a:t>
                      </a:r>
                      <a:endParaRPr lang="nl-BE" sz="1800">
                        <a:effectLst/>
                        <a:latin typeface="+mn-lt"/>
                        <a:ea typeface="Calibri"/>
                      </a:endParaRPr>
                    </a:p>
                  </a:txBody>
                  <a:tcPr marL="68580" marR="68580" marT="0" marB="0"/>
                </a:tc>
                <a:tc>
                  <a:txBody>
                    <a:bodyPr/>
                    <a:lstStyle/>
                    <a:p>
                      <a:pPr algn="ctr">
                        <a:lnSpc>
                          <a:spcPct val="110000"/>
                        </a:lnSpc>
                        <a:spcAft>
                          <a:spcPts val="1620"/>
                        </a:spcAft>
                      </a:pPr>
                      <a:r>
                        <a:rPr lang="nl-BE" sz="1800" dirty="0">
                          <a:solidFill>
                            <a:srgbClr val="000000"/>
                          </a:solidFill>
                          <a:effectLst/>
                          <a:latin typeface="+mn-lt"/>
                          <a:ea typeface="Times New Roman" panose="02020603050405020304" pitchFamily="18" charset="0"/>
                          <a:cs typeface="Times New Roman" panose="02020603050405020304" pitchFamily="18" charset="0"/>
                        </a:rPr>
                        <a:t>35.3% </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Ovaal 4"/>
          <p:cNvSpPr/>
          <p:nvPr/>
        </p:nvSpPr>
        <p:spPr>
          <a:xfrm>
            <a:off x="8062283" y="112474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Tree>
    <p:extLst>
      <p:ext uri="{BB962C8B-B14F-4D97-AF65-F5344CB8AC3E}">
        <p14:creationId xmlns:p14="http://schemas.microsoft.com/office/powerpoint/2010/main" val="80538437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Opbrengstgericht werken </a:t>
            </a:r>
            <a:br>
              <a:rPr lang="nl-BE" dirty="0"/>
            </a:br>
            <a:r>
              <a:rPr lang="nl-BE" dirty="0"/>
              <a:t>– </a:t>
            </a:r>
            <a:r>
              <a:rPr lang="nl-BE" b="0" i="1" dirty="0"/>
              <a:t>Resultaten NL-VL? – 3</a:t>
            </a:r>
            <a:r>
              <a:rPr lang="nl-BE" b="0" i="1" baseline="30000" dirty="0"/>
              <a:t>e</a:t>
            </a:r>
            <a:r>
              <a:rPr lang="nl-BE" b="0" i="1" dirty="0"/>
              <a:t> tranche – VL - Stillezen</a:t>
            </a:r>
            <a:endParaRPr lang="nl-BE" dirty="0"/>
          </a:p>
        </p:txBody>
      </p:sp>
      <p:graphicFrame>
        <p:nvGraphicFramePr>
          <p:cNvPr id="11" name="Tijdelijke aanduiding voor inhoud 3"/>
          <p:cNvGraphicFramePr>
            <a:graphicFrameLocks/>
          </p:cNvGraphicFramePr>
          <p:nvPr>
            <p:extLst>
              <p:ext uri="{D42A27DB-BD31-4B8C-83A1-F6EECF244321}">
                <p14:modId xmlns:p14="http://schemas.microsoft.com/office/powerpoint/2010/main" val="2638475156"/>
              </p:ext>
            </p:extLst>
          </p:nvPr>
        </p:nvGraphicFramePr>
        <p:xfrm>
          <a:off x="404052" y="1310133"/>
          <a:ext cx="7776865" cy="2910957"/>
        </p:xfrm>
        <a:graphic>
          <a:graphicData uri="http://schemas.openxmlformats.org/drawingml/2006/table">
            <a:tbl>
              <a:tblPr firstRow="1" firstCol="1" bandRow="1">
                <a:tableStyleId>{073A0DAA-6AF3-43AB-8588-CEC1D06C72B9}</a:tableStyleId>
              </a:tblPr>
              <a:tblGrid>
                <a:gridCol w="1236522">
                  <a:extLst>
                    <a:ext uri="{9D8B030D-6E8A-4147-A177-3AD203B41FA5}">
                      <a16:colId xmlns:a16="http://schemas.microsoft.com/office/drawing/2014/main" val="20000"/>
                    </a:ext>
                  </a:extLst>
                </a:gridCol>
                <a:gridCol w="1091872">
                  <a:extLst>
                    <a:ext uri="{9D8B030D-6E8A-4147-A177-3AD203B41FA5}">
                      <a16:colId xmlns:a16="http://schemas.microsoft.com/office/drawing/2014/main" val="20001"/>
                    </a:ext>
                  </a:extLst>
                </a:gridCol>
                <a:gridCol w="1090316">
                  <a:extLst>
                    <a:ext uri="{9D8B030D-6E8A-4147-A177-3AD203B41FA5}">
                      <a16:colId xmlns:a16="http://schemas.microsoft.com/office/drawing/2014/main" val="20002"/>
                    </a:ext>
                  </a:extLst>
                </a:gridCol>
                <a:gridCol w="1091872">
                  <a:extLst>
                    <a:ext uri="{9D8B030D-6E8A-4147-A177-3AD203B41FA5}">
                      <a16:colId xmlns:a16="http://schemas.microsoft.com/office/drawing/2014/main" val="20003"/>
                    </a:ext>
                  </a:extLst>
                </a:gridCol>
                <a:gridCol w="1098093">
                  <a:extLst>
                    <a:ext uri="{9D8B030D-6E8A-4147-A177-3AD203B41FA5}">
                      <a16:colId xmlns:a16="http://schemas.microsoft.com/office/drawing/2014/main" val="20004"/>
                    </a:ext>
                  </a:extLst>
                </a:gridCol>
                <a:gridCol w="1098093">
                  <a:extLst>
                    <a:ext uri="{9D8B030D-6E8A-4147-A177-3AD203B41FA5}">
                      <a16:colId xmlns:a16="http://schemas.microsoft.com/office/drawing/2014/main" val="20005"/>
                    </a:ext>
                  </a:extLst>
                </a:gridCol>
                <a:gridCol w="1070097">
                  <a:extLst>
                    <a:ext uri="{9D8B030D-6E8A-4147-A177-3AD203B41FA5}">
                      <a16:colId xmlns:a16="http://schemas.microsoft.com/office/drawing/2014/main" val="20006"/>
                    </a:ext>
                  </a:extLst>
                </a:gridCol>
              </a:tblGrid>
              <a:tr h="700088">
                <a:tc gridSpan="7">
                  <a:txBody>
                    <a:bodyPr/>
                    <a:lstStyle/>
                    <a:p>
                      <a:pPr algn="l">
                        <a:lnSpc>
                          <a:spcPct val="110000"/>
                        </a:lnSpc>
                        <a:spcAft>
                          <a:spcPts val="0"/>
                        </a:spcAft>
                      </a:pPr>
                      <a:r>
                        <a:rPr lang="nl-NL" sz="1800" dirty="0" smtClean="0">
                          <a:effectLst/>
                        </a:rPr>
                        <a:t>Stillezen - Alleen leerlingen </a:t>
                      </a:r>
                      <a:r>
                        <a:rPr lang="nl-NL" sz="1800" dirty="0">
                          <a:effectLst/>
                        </a:rPr>
                        <a:t>die (volgens de </a:t>
                      </a:r>
                      <a:r>
                        <a:rPr lang="nl-NL" sz="1800" dirty="0" smtClean="0">
                          <a:effectLst/>
                        </a:rPr>
                        <a:t>leraar) </a:t>
                      </a:r>
                      <a:r>
                        <a:rPr lang="nl-NL" sz="1800" dirty="0">
                          <a:effectLst/>
                        </a:rPr>
                        <a:t>de tekst begrepen hebben &amp; het op dat moment gestelde doel op AVI-niveau halen &amp; in </a:t>
                      </a:r>
                      <a:r>
                        <a:rPr lang="nl-NL" sz="1800" dirty="0" err="1" smtClean="0">
                          <a:effectLst/>
                        </a:rPr>
                        <a:t>stillees</a:t>
                      </a:r>
                      <a:r>
                        <a:rPr lang="nl-NL" sz="1800" dirty="0" smtClean="0">
                          <a:effectLst/>
                        </a:rPr>
                        <a:t>-aanpak </a:t>
                      </a:r>
                      <a:r>
                        <a:rPr lang="nl-NL" sz="1800" dirty="0">
                          <a:effectLst/>
                        </a:rPr>
                        <a:t>zitten</a:t>
                      </a:r>
                      <a:endParaRPr lang="nl-BE" sz="16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38245">
                <a:tc>
                  <a:txBody>
                    <a:bodyPr/>
                    <a:lstStyle/>
                    <a:p>
                      <a:pP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12104">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extLst>
                  <a:ext uri="{0D108BD9-81ED-4DB2-BD59-A6C34878D82A}">
                    <a16:rowId xmlns:a16="http://schemas.microsoft.com/office/drawing/2014/main" val="10002"/>
                  </a:ext>
                </a:extLst>
              </a:tr>
              <a:tr h="312104">
                <a:tc>
                  <a:txBody>
                    <a:bodyPr/>
                    <a:lstStyle/>
                    <a:p>
                      <a:pPr algn="just">
                        <a:lnSpc>
                          <a:spcPct val="110000"/>
                        </a:lnSpc>
                        <a:spcAft>
                          <a:spcPts val="0"/>
                        </a:spcAft>
                      </a:pPr>
                      <a:r>
                        <a:rPr lang="nl-NL" sz="1800" dirty="0">
                          <a:effectLst/>
                        </a:rPr>
                        <a:t>Doel </a:t>
                      </a:r>
                      <a:r>
                        <a:rPr lang="nl-NL" sz="1800" dirty="0" err="1" smtClean="0">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M5/110</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E5/120</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M6/125</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E6/130</a:t>
                      </a:r>
                      <a:endParaRPr lang="nl-BE" sz="1800">
                        <a:effectLst/>
                        <a:latin typeface="Times New Roman"/>
                        <a:ea typeface="Calibri"/>
                      </a:endParaRPr>
                    </a:p>
                  </a:txBody>
                  <a:tcPr marL="68580" marR="68580" marT="0" marB="0"/>
                </a:tc>
                <a:extLst>
                  <a:ext uri="{0D108BD9-81ED-4DB2-BD59-A6C34878D82A}">
                    <a16:rowId xmlns:a16="http://schemas.microsoft.com/office/drawing/2014/main" val="10003"/>
                  </a:ext>
                </a:extLst>
              </a:tr>
              <a:tr h="312104">
                <a:tc>
                  <a:txBody>
                    <a:bodyPr/>
                    <a:lstStyle/>
                    <a:p>
                      <a:pPr algn="just">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effectLst/>
                          <a:latin typeface="Times New Roman"/>
                          <a:ea typeface="Calibri"/>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effectLst/>
                          <a:latin typeface="Times New Roman"/>
                          <a:ea typeface="Calibri"/>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136</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133</a:t>
                      </a: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latin typeface="+mn-lt"/>
                          <a:ea typeface="+mn-ea"/>
                        </a:rPr>
                        <a:t>156</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 </a:t>
                      </a:r>
                      <a:r>
                        <a:rPr lang="nl-NL" sz="1800" dirty="0" smtClean="0">
                          <a:effectLst/>
                        </a:rPr>
                        <a:t>154</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4"/>
                  </a:ext>
                </a:extLst>
              </a:tr>
              <a:tr h="624208">
                <a:tc>
                  <a:txBody>
                    <a:bodyPr/>
                    <a:lstStyle/>
                    <a:p>
                      <a:pPr algn="just">
                        <a:lnSpc>
                          <a:spcPct val="110000"/>
                        </a:lnSpc>
                        <a:spcAft>
                          <a:spcPts val="0"/>
                        </a:spcAft>
                      </a:pPr>
                      <a:r>
                        <a:rPr lang="nl-NL" sz="1800" dirty="0">
                          <a:effectLst/>
                        </a:rPr>
                        <a:t>Gem. (</a:t>
                      </a:r>
                      <a:r>
                        <a:rPr lang="nl-NL" sz="1800" dirty="0" err="1">
                          <a:effectLst/>
                        </a:rPr>
                        <a:t>sd</a:t>
                      </a:r>
                      <a:r>
                        <a:rPr lang="nl-NL" sz="1800" dirty="0">
                          <a:effectLst/>
                        </a:rPr>
                        <a:t>)</a:t>
                      </a:r>
                      <a:endParaRPr lang="nl-BE" sz="1800" dirty="0">
                        <a:effectLst/>
                      </a:endParaRPr>
                    </a:p>
                    <a:p>
                      <a:pPr algn="just">
                        <a:lnSpc>
                          <a:spcPct val="110000"/>
                        </a:lnSpc>
                        <a:spcAft>
                          <a:spcPts val="0"/>
                        </a:spcAft>
                      </a:pPr>
                      <a:r>
                        <a:rPr lang="nl-NL" sz="1800" dirty="0" smtClean="0">
                          <a:effectLst/>
                        </a:rPr>
                        <a:t>uw </a:t>
                      </a:r>
                      <a:r>
                        <a:rPr lang="nl-NL" sz="18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NL" sz="1800" b="0" kern="1200" dirty="0" smtClean="0">
                          <a:solidFill>
                            <a:srgbClr val="00B050"/>
                          </a:solidFill>
                          <a:effectLst/>
                        </a:rPr>
                        <a:t>160 </a:t>
                      </a:r>
                    </a:p>
                    <a:p>
                      <a:pPr marL="0" algn="ctr" defTabSz="914400" rtl="0" eaLnBrk="1" latinLnBrk="0" hangingPunct="1">
                        <a:lnSpc>
                          <a:spcPct val="110000"/>
                        </a:lnSpc>
                        <a:spcAft>
                          <a:spcPts val="0"/>
                        </a:spcAft>
                      </a:pPr>
                      <a:r>
                        <a:rPr lang="nl-NL" sz="1800" kern="1200" dirty="0" smtClean="0">
                          <a:effectLst/>
                        </a:rPr>
                        <a:t>(49)</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smtClean="0">
                          <a:solidFill>
                            <a:srgbClr val="00B050"/>
                          </a:solidFill>
                          <a:effectLst/>
                        </a:rPr>
                        <a:t>175</a:t>
                      </a:r>
                      <a:r>
                        <a:rPr lang="nl-BE" sz="1800" kern="1200" dirty="0" smtClean="0">
                          <a:effectLst/>
                        </a:rPr>
                        <a:t> </a:t>
                      </a:r>
                    </a:p>
                    <a:p>
                      <a:pPr marL="0" algn="ctr" defTabSz="914400" rtl="0" eaLnBrk="1" latinLnBrk="0" hangingPunct="1">
                        <a:lnSpc>
                          <a:spcPct val="110000"/>
                        </a:lnSpc>
                        <a:spcAft>
                          <a:spcPts val="0"/>
                        </a:spcAft>
                      </a:pPr>
                      <a:r>
                        <a:rPr lang="nl-BE" sz="1800" kern="1200" dirty="0" smtClean="0">
                          <a:effectLst/>
                        </a:rPr>
                        <a:t>(59)</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NL" sz="1800" b="1" kern="1200" dirty="0" smtClean="0">
                          <a:solidFill>
                            <a:srgbClr val="00B050"/>
                          </a:solidFill>
                          <a:effectLst/>
                          <a:latin typeface="+mn-lt"/>
                          <a:ea typeface="+mn-ea"/>
                          <a:cs typeface="+mn-cs"/>
                        </a:rPr>
                        <a:t>209</a:t>
                      </a:r>
                    </a:p>
                    <a:p>
                      <a:pPr marL="0" algn="ctr" defTabSz="914400" rtl="0" eaLnBrk="1" latinLnBrk="0" hangingPunct="1">
                        <a:lnSpc>
                          <a:spcPct val="110000"/>
                        </a:lnSpc>
                        <a:spcAft>
                          <a:spcPts val="0"/>
                        </a:spcAft>
                      </a:pPr>
                      <a:r>
                        <a:rPr lang="nl-NL" sz="1800" kern="1200" dirty="0" smtClean="0">
                          <a:effectLst/>
                        </a:rPr>
                        <a:t>(76)</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smtClean="0">
                          <a:solidFill>
                            <a:srgbClr val="00B050"/>
                          </a:solidFill>
                          <a:effectLst/>
                          <a:latin typeface="+mn-lt"/>
                          <a:ea typeface="+mn-ea"/>
                          <a:cs typeface="+mn-cs"/>
                        </a:rPr>
                        <a:t>230</a:t>
                      </a:r>
                    </a:p>
                    <a:p>
                      <a:pPr marL="0" algn="ctr" defTabSz="914400" rtl="0" eaLnBrk="1" latinLnBrk="0" hangingPunct="1">
                        <a:lnSpc>
                          <a:spcPct val="110000"/>
                        </a:lnSpc>
                        <a:spcAft>
                          <a:spcPts val="0"/>
                        </a:spcAft>
                      </a:pPr>
                      <a:r>
                        <a:rPr lang="nl-BE" sz="1800" kern="1200" dirty="0" smtClean="0">
                          <a:effectLst/>
                        </a:rPr>
                        <a:t>(79)</a:t>
                      </a:r>
                      <a:endParaRPr lang="nl-BE"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312104">
                <a:tc>
                  <a:txBody>
                    <a:bodyPr/>
                    <a:lstStyle/>
                    <a:p>
                      <a:pPr algn="just">
                        <a:lnSpc>
                          <a:spcPct val="110000"/>
                        </a:lnSpc>
                        <a:spcAft>
                          <a:spcPts val="0"/>
                        </a:spcAft>
                      </a:pPr>
                      <a:r>
                        <a:rPr lang="nl-NL" sz="1800" dirty="0">
                          <a:effectLst/>
                        </a:rPr>
                        <a:t>% doel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BE" sz="1800" dirty="0" smtClean="0">
                          <a:effectLst/>
                          <a:latin typeface="+mn-lt"/>
                          <a:ea typeface="Calibri"/>
                        </a:rPr>
                        <a:t>-</a:t>
                      </a:r>
                      <a:endParaRPr lang="nl-BE" sz="1800" dirty="0">
                        <a:effectLst/>
                        <a:latin typeface="+mn-lt"/>
                        <a:ea typeface="Calibri"/>
                      </a:endParaRPr>
                    </a:p>
                  </a:txBody>
                  <a:tcPr marL="68580" marR="68580" marT="0" marB="0"/>
                </a:tc>
                <a:tc>
                  <a:txBody>
                    <a:bodyPr/>
                    <a:lstStyle/>
                    <a:p>
                      <a:pPr algn="ctr">
                        <a:lnSpc>
                          <a:spcPct val="110000"/>
                        </a:lnSpc>
                        <a:spcAft>
                          <a:spcPts val="1620"/>
                        </a:spcAft>
                      </a:pPr>
                      <a:r>
                        <a:rPr lang="nl-BE" sz="1800" dirty="0" smtClean="0">
                          <a:effectLst/>
                          <a:latin typeface="+mn-lt"/>
                          <a:ea typeface="Calibri" panose="020F0502020204030204" pitchFamily="34" charset="0"/>
                          <a:cs typeface="Times New Roman" panose="02020603050405020304" pitchFamily="18" charset="0"/>
                        </a:rPr>
                        <a:t>-</a:t>
                      </a:r>
                      <a:endParaRPr lang="nl-B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rgbClr val="00B050"/>
                          </a:solidFill>
                          <a:effectLst/>
                        </a:rPr>
                        <a:t>86%</a:t>
                      </a:r>
                      <a:endParaRPr lang="nl-BE" sz="1800" b="1" dirty="0">
                        <a:solidFill>
                          <a:srgbClr val="00B050"/>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rgbClr val="00B050"/>
                          </a:solidFill>
                          <a:effectLst/>
                        </a:rPr>
                        <a:t>84.9%</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rgbClr val="00B050"/>
                          </a:solidFill>
                          <a:effectLst/>
                        </a:rPr>
                        <a:t>91.7%</a:t>
                      </a:r>
                      <a:endParaRPr lang="nl-BE" sz="1800" b="1" dirty="0">
                        <a:solidFill>
                          <a:srgbClr val="00B050"/>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rgbClr val="00B050"/>
                          </a:solidFill>
                          <a:effectLst/>
                        </a:rPr>
                        <a:t>96.1%</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102266098"/>
              </p:ext>
            </p:extLst>
          </p:nvPr>
        </p:nvGraphicFramePr>
        <p:xfrm>
          <a:off x="402447" y="4221088"/>
          <a:ext cx="5968148" cy="2597516"/>
        </p:xfrm>
        <a:graphic>
          <a:graphicData uri="http://schemas.openxmlformats.org/drawingml/2006/table">
            <a:tbl>
              <a:tblPr firstCol="1" bandRow="1">
                <a:tableStyleId>{073A0DAA-6AF3-43AB-8588-CEC1D06C72B9}</a:tableStyleId>
              </a:tblPr>
              <a:tblGrid>
                <a:gridCol w="1287628">
                  <a:extLst>
                    <a:ext uri="{9D8B030D-6E8A-4147-A177-3AD203B41FA5}">
                      <a16:colId xmlns:a16="http://schemas.microsoft.com/office/drawing/2014/main" val="20000"/>
                    </a:ext>
                  </a:extLst>
                </a:gridCol>
                <a:gridCol w="1191524">
                  <a:extLst>
                    <a:ext uri="{9D8B030D-6E8A-4147-A177-3AD203B41FA5}">
                      <a16:colId xmlns:a16="http://schemas.microsoft.com/office/drawing/2014/main" val="20001"/>
                    </a:ext>
                  </a:extLst>
                </a:gridCol>
                <a:gridCol w="1167536">
                  <a:extLst>
                    <a:ext uri="{9D8B030D-6E8A-4147-A177-3AD203B41FA5}">
                      <a16:colId xmlns:a16="http://schemas.microsoft.com/office/drawing/2014/main" val="20002"/>
                    </a:ext>
                  </a:extLst>
                </a:gridCol>
                <a:gridCol w="1162568">
                  <a:extLst>
                    <a:ext uri="{9D8B030D-6E8A-4147-A177-3AD203B41FA5}">
                      <a16:colId xmlns:a16="http://schemas.microsoft.com/office/drawing/2014/main" val="20003"/>
                    </a:ext>
                  </a:extLst>
                </a:gridCol>
                <a:gridCol w="1158892">
                  <a:extLst>
                    <a:ext uri="{9D8B030D-6E8A-4147-A177-3AD203B41FA5}">
                      <a16:colId xmlns:a16="http://schemas.microsoft.com/office/drawing/2014/main" val="20004"/>
                    </a:ext>
                  </a:extLst>
                </a:gridCol>
              </a:tblGrid>
              <a:tr h="371074">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7 (5</a:t>
                      </a:r>
                      <a:r>
                        <a:rPr lang="nl-NL" sz="1800" b="1" baseline="30000" dirty="0" smtClean="0">
                          <a:effectLst/>
                        </a:rPr>
                        <a:t>e</a:t>
                      </a:r>
                      <a:r>
                        <a:rPr lang="nl-NL" sz="1800" b="1" baseline="0"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8 (6</a:t>
                      </a:r>
                      <a:r>
                        <a:rPr lang="nl-NL" sz="1800" b="1" baseline="30000" dirty="0" smtClean="0">
                          <a:effectLst/>
                        </a:rPr>
                        <a:t>e</a:t>
                      </a:r>
                      <a:r>
                        <a:rPr lang="nl-NL" sz="1800" b="1"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371074">
                <a:tc>
                  <a:txBody>
                    <a:bodyPr/>
                    <a:lstStyle/>
                    <a:p>
                      <a:pPr algn="l">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tc>
                  <a:txBody>
                    <a:bodyPr/>
                    <a:lstStyle/>
                    <a:p>
                      <a:pPr algn="ctr">
                        <a:spcAft>
                          <a:spcPts val="0"/>
                        </a:spcAft>
                      </a:pPr>
                      <a:r>
                        <a:rPr lang="nl-NL" sz="1800" dirty="0" smtClean="0">
                          <a:effectLst/>
                        </a:rPr>
                        <a:t>Jan. ‘12</a:t>
                      </a:r>
                      <a:endParaRPr lang="nl-BE" sz="1800" dirty="0">
                        <a:effectLst/>
                        <a:latin typeface="+mn-lt"/>
                        <a:ea typeface="Calibri"/>
                      </a:endParaRPr>
                    </a:p>
                  </a:txBody>
                  <a:tcPr marL="68580" marR="68580" marT="0" marB="0"/>
                </a:tc>
                <a:tc>
                  <a:txBody>
                    <a:bodyPr/>
                    <a:lstStyle/>
                    <a:p>
                      <a:pPr algn="ctr">
                        <a:spcAft>
                          <a:spcPts val="0"/>
                        </a:spcAft>
                      </a:pPr>
                      <a:r>
                        <a:rPr lang="nl-NL" sz="1800" dirty="0">
                          <a:effectLst/>
                        </a:rPr>
                        <a:t>Juni ‘</a:t>
                      </a:r>
                      <a:r>
                        <a:rPr lang="nl-NL" sz="1800" dirty="0" smtClean="0">
                          <a:effectLst/>
                        </a:rPr>
                        <a:t>12</a:t>
                      </a:r>
                      <a:endParaRPr lang="nl-BE" sz="1800" dirty="0">
                        <a:effectLst/>
                        <a:latin typeface="+mn-lt"/>
                        <a:ea typeface="Calibri"/>
                      </a:endParaRPr>
                    </a:p>
                  </a:txBody>
                  <a:tcPr marL="68580" marR="68580" marT="0" marB="0"/>
                </a:tc>
                <a:extLst>
                  <a:ext uri="{0D108BD9-81ED-4DB2-BD59-A6C34878D82A}">
                    <a16:rowId xmlns:a16="http://schemas.microsoft.com/office/drawing/2014/main" val="10001"/>
                  </a:ext>
                </a:extLst>
              </a:tr>
              <a:tr h="371074">
                <a:tc>
                  <a:txBody>
                    <a:bodyPr/>
                    <a:lstStyle/>
                    <a:p>
                      <a:pPr algn="l">
                        <a:lnSpc>
                          <a:spcPct val="110000"/>
                        </a:lnSpc>
                        <a:spcAft>
                          <a:spcPts val="0"/>
                        </a:spcAft>
                      </a:pPr>
                      <a:r>
                        <a:rPr lang="nl-NL" sz="1800" dirty="0">
                          <a:effectLst/>
                        </a:rPr>
                        <a:t>Doel (</a:t>
                      </a:r>
                      <a:r>
                        <a:rPr lang="nl-NL" sz="1800" dirty="0" err="1">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M7/138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rPr>
                        <a:t>E7/148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rPr>
                        <a:t>Plus/168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rPr>
                        <a:t>Plus/187</a:t>
                      </a:r>
                      <a:endParaRPr lang="nl-BE" sz="1800">
                        <a:effectLst/>
                        <a:latin typeface="+mn-lt"/>
                        <a:ea typeface="Calibri"/>
                      </a:endParaRPr>
                    </a:p>
                  </a:txBody>
                  <a:tcPr marL="68580" marR="68580" marT="0" marB="0"/>
                </a:tc>
                <a:extLst>
                  <a:ext uri="{0D108BD9-81ED-4DB2-BD59-A6C34878D82A}">
                    <a16:rowId xmlns:a16="http://schemas.microsoft.com/office/drawing/2014/main" val="10002"/>
                  </a:ext>
                </a:extLst>
              </a:tr>
              <a:tr h="371074">
                <a:tc>
                  <a:txBody>
                    <a:bodyPr/>
                    <a:lstStyle/>
                    <a:p>
                      <a:pPr algn="l">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kern="1200" dirty="0" smtClean="0">
                          <a:solidFill>
                            <a:srgbClr val="00B050"/>
                          </a:solidFill>
                          <a:effectLst/>
                          <a:latin typeface="+mn-lt"/>
                          <a:ea typeface="+mn-ea"/>
                          <a:cs typeface="+mn-cs"/>
                        </a:rPr>
                        <a:t>170</a:t>
                      </a:r>
                      <a:endParaRPr lang="nl-BE" sz="1800" b="1" kern="1200" dirty="0">
                        <a:solidFill>
                          <a:srgbClr val="00B050"/>
                        </a:solidFill>
                        <a:effectLst/>
                        <a:latin typeface="+mn-lt"/>
                        <a:ea typeface="+mn-ea"/>
                        <a:cs typeface="+mn-cs"/>
                      </a:endParaRPr>
                    </a:p>
                  </a:txBody>
                  <a:tcPr marL="68580" marR="68580" marT="0" marB="0"/>
                </a:tc>
                <a:tc>
                  <a:txBody>
                    <a:bodyPr/>
                    <a:lstStyle/>
                    <a:p>
                      <a:pPr algn="ctr">
                        <a:lnSpc>
                          <a:spcPct val="110000"/>
                        </a:lnSpc>
                        <a:spcAft>
                          <a:spcPts val="0"/>
                        </a:spcAft>
                      </a:pPr>
                      <a:r>
                        <a:rPr lang="nl-NL" sz="1800" dirty="0">
                          <a:effectLst/>
                        </a:rPr>
                        <a:t> </a:t>
                      </a:r>
                      <a:r>
                        <a:rPr lang="nl-NL" sz="1800" b="1" kern="1200" dirty="0" smtClean="0">
                          <a:solidFill>
                            <a:srgbClr val="00B050"/>
                          </a:solidFill>
                          <a:effectLst/>
                          <a:latin typeface="+mn-lt"/>
                          <a:ea typeface="+mn-ea"/>
                          <a:cs typeface="+mn-cs"/>
                        </a:rPr>
                        <a:t>156</a:t>
                      </a:r>
                      <a:endParaRPr lang="nl-BE" sz="1800" b="1" kern="1200" dirty="0">
                        <a:solidFill>
                          <a:srgbClr val="00B050"/>
                        </a:solidFill>
                        <a:effectLst/>
                        <a:latin typeface="+mn-lt"/>
                        <a:ea typeface="+mn-ea"/>
                        <a:cs typeface="+mn-cs"/>
                      </a:endParaRPr>
                    </a:p>
                  </a:txBody>
                  <a:tcPr marL="68580" marR="68580" marT="0" marB="0"/>
                </a:tc>
                <a:tc>
                  <a:txBody>
                    <a:bodyPr/>
                    <a:lstStyle/>
                    <a:p>
                      <a:pPr algn="ctr">
                        <a:lnSpc>
                          <a:spcPct val="110000"/>
                        </a:lnSpc>
                        <a:spcAft>
                          <a:spcPts val="0"/>
                        </a:spcAft>
                      </a:pPr>
                      <a:r>
                        <a:rPr lang="nl-NL" sz="1800" b="1" kern="1200" dirty="0" smtClean="0">
                          <a:solidFill>
                            <a:srgbClr val="00B050"/>
                          </a:solidFill>
                          <a:effectLst/>
                          <a:latin typeface="+mn-lt"/>
                          <a:ea typeface="+mn-ea"/>
                          <a:cs typeface="+mn-cs"/>
                        </a:rPr>
                        <a:t>168</a:t>
                      </a:r>
                      <a:endParaRPr lang="nl-BE" sz="1800" b="1" kern="1200" dirty="0">
                        <a:solidFill>
                          <a:srgbClr val="00B050"/>
                        </a:solidFill>
                        <a:effectLst/>
                        <a:latin typeface="+mn-lt"/>
                        <a:ea typeface="+mn-ea"/>
                        <a:cs typeface="+mn-cs"/>
                      </a:endParaRPr>
                    </a:p>
                  </a:txBody>
                  <a:tcPr marL="68580" marR="68580" marT="0" marB="0"/>
                </a:tc>
                <a:tc>
                  <a:txBody>
                    <a:bodyPr/>
                    <a:lstStyle/>
                    <a:p>
                      <a:pPr algn="ctr">
                        <a:lnSpc>
                          <a:spcPct val="110000"/>
                        </a:lnSpc>
                        <a:spcAft>
                          <a:spcPts val="0"/>
                        </a:spcAft>
                      </a:pPr>
                      <a:r>
                        <a:rPr lang="nl-NL" sz="1800" dirty="0" smtClean="0">
                          <a:effectLst/>
                        </a:rPr>
                        <a:t>154</a:t>
                      </a:r>
                      <a:r>
                        <a:rPr lang="nl-NL" sz="1800" dirty="0">
                          <a:effectLst/>
                        </a:rPr>
                        <a:t> </a:t>
                      </a:r>
                      <a:endParaRPr lang="nl-BE" sz="1800" dirty="0">
                        <a:effectLst/>
                        <a:latin typeface="+mn-lt"/>
                        <a:ea typeface="Calibri"/>
                      </a:endParaRPr>
                    </a:p>
                  </a:txBody>
                  <a:tcPr marL="68580" marR="68580" marT="0" marB="0"/>
                </a:tc>
                <a:extLst>
                  <a:ext uri="{0D108BD9-81ED-4DB2-BD59-A6C34878D82A}">
                    <a16:rowId xmlns:a16="http://schemas.microsoft.com/office/drawing/2014/main" val="10003"/>
                  </a:ext>
                </a:extLst>
              </a:tr>
              <a:tr h="742146">
                <a:tc>
                  <a:txBody>
                    <a:bodyPr/>
                    <a:lstStyle/>
                    <a:p>
                      <a:pPr algn="l">
                        <a:lnSpc>
                          <a:spcPct val="110000"/>
                        </a:lnSpc>
                        <a:spcAft>
                          <a:spcPts val="0"/>
                        </a:spcAft>
                      </a:pPr>
                      <a:r>
                        <a:rPr lang="nl-NL" sz="1800" dirty="0">
                          <a:effectLst/>
                        </a:rPr>
                        <a:t>Gem. (</a:t>
                      </a:r>
                      <a:r>
                        <a:rPr lang="nl-NL" sz="1800" dirty="0" err="1">
                          <a:effectLst/>
                        </a:rPr>
                        <a:t>sd</a:t>
                      </a:r>
                      <a:r>
                        <a:rPr lang="nl-NL" sz="1800" dirty="0" smtClean="0">
                          <a:effectLst/>
                        </a:rPr>
                        <a:t>) </a:t>
                      </a:r>
                      <a:r>
                        <a:rPr lang="nl-NL" sz="1800" dirty="0">
                          <a:effectLst/>
                        </a:rPr>
                        <a:t>uw school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kern="1200" dirty="0" smtClean="0">
                          <a:effectLst/>
                        </a:rPr>
                        <a:t>217</a:t>
                      </a:r>
                    </a:p>
                    <a:p>
                      <a:pPr algn="ctr">
                        <a:lnSpc>
                          <a:spcPct val="110000"/>
                        </a:lnSpc>
                        <a:spcAft>
                          <a:spcPts val="0"/>
                        </a:spcAft>
                      </a:pPr>
                      <a:r>
                        <a:rPr lang="nl-NL" sz="1800" dirty="0" smtClean="0">
                          <a:effectLst/>
                        </a:rPr>
                        <a:t>(61)</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effectLst/>
                        </a:rPr>
                        <a:t>236 </a:t>
                      </a:r>
                    </a:p>
                    <a:p>
                      <a:pPr marL="0" algn="ctr" defTabSz="914400" rtl="0" eaLnBrk="1" latinLnBrk="0" hangingPunct="1">
                        <a:lnSpc>
                          <a:spcPct val="110000"/>
                        </a:lnSpc>
                        <a:spcAft>
                          <a:spcPts val="0"/>
                        </a:spcAft>
                      </a:pPr>
                      <a:r>
                        <a:rPr lang="nl-BE" sz="1800" kern="1200" dirty="0" smtClean="0">
                          <a:effectLst/>
                        </a:rPr>
                        <a:t>(73)</a:t>
                      </a:r>
                      <a:endParaRPr lang="nl-BE" sz="1800" kern="1200" dirty="0">
                        <a:solidFill>
                          <a:schemeClr val="dk1"/>
                        </a:solidFill>
                        <a:effectLst/>
                        <a:latin typeface="+mn-lt"/>
                        <a:ea typeface="+mn-ea"/>
                        <a:cs typeface="+mn-cs"/>
                      </a:endParaRPr>
                    </a:p>
                  </a:txBody>
                  <a:tcPr marL="68580" marR="68580" marT="0" marB="0"/>
                </a:tc>
                <a:tc>
                  <a:txBody>
                    <a:bodyPr/>
                    <a:lstStyle/>
                    <a:p>
                      <a:pPr algn="ctr">
                        <a:lnSpc>
                          <a:spcPct val="110000"/>
                        </a:lnSpc>
                        <a:spcAft>
                          <a:spcPts val="0"/>
                        </a:spcAft>
                      </a:pPr>
                      <a:r>
                        <a:rPr lang="nl-NL" sz="1800" kern="1200" dirty="0" smtClean="0">
                          <a:effectLst/>
                        </a:rPr>
                        <a:t>231 </a:t>
                      </a:r>
                    </a:p>
                    <a:p>
                      <a:pPr algn="ctr">
                        <a:lnSpc>
                          <a:spcPct val="110000"/>
                        </a:lnSpc>
                        <a:spcAft>
                          <a:spcPts val="0"/>
                        </a:spcAft>
                      </a:pPr>
                      <a:r>
                        <a:rPr lang="nl-NL" sz="1800" dirty="0" smtClean="0">
                          <a:effectLst/>
                        </a:rPr>
                        <a:t>(77)</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kern="1200" dirty="0" smtClean="0">
                          <a:effectLst/>
                        </a:rPr>
                        <a:t>262  </a:t>
                      </a:r>
                    </a:p>
                    <a:p>
                      <a:pPr marL="0" algn="ctr" defTabSz="914400" rtl="0" eaLnBrk="1" latinLnBrk="0" hangingPunct="1">
                        <a:lnSpc>
                          <a:spcPct val="110000"/>
                        </a:lnSpc>
                        <a:spcAft>
                          <a:spcPts val="0"/>
                        </a:spcAft>
                      </a:pPr>
                      <a:r>
                        <a:rPr lang="nl-BE" sz="1800" kern="1200" dirty="0" smtClean="0">
                          <a:effectLst/>
                        </a:rPr>
                        <a:t>(84)</a:t>
                      </a:r>
                      <a:endParaRPr lang="nl-BE"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371074">
                <a:tc>
                  <a:txBody>
                    <a:bodyPr/>
                    <a:lstStyle/>
                    <a:p>
                      <a:pPr algn="l">
                        <a:lnSpc>
                          <a:spcPct val="110000"/>
                        </a:lnSpc>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dirty="0" smtClean="0">
                          <a:solidFill>
                            <a:srgbClr val="00B050"/>
                          </a:solidFill>
                          <a:effectLst/>
                        </a:rPr>
                        <a:t>94.7%</a:t>
                      </a:r>
                      <a:endParaRPr lang="nl-BE" sz="1800" b="1" dirty="0">
                        <a:solidFill>
                          <a:srgbClr val="00B050"/>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rgbClr val="00B050"/>
                          </a:solidFill>
                          <a:effectLst/>
                        </a:rPr>
                        <a:t>91.6%</a:t>
                      </a:r>
                      <a:endParaRPr lang="nl-BE" sz="1800" b="1"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nl-NL" sz="1800" b="1" dirty="0" smtClean="0">
                          <a:solidFill>
                            <a:srgbClr val="00B050"/>
                          </a:solidFill>
                          <a:effectLst/>
                        </a:rPr>
                        <a:t>82.7%</a:t>
                      </a:r>
                      <a:endParaRPr lang="nl-BE" sz="1800" b="1" dirty="0">
                        <a:solidFill>
                          <a:srgbClr val="00B050"/>
                        </a:solidFill>
                        <a:effectLst/>
                        <a:latin typeface="+mn-lt"/>
                        <a:ea typeface="Calibri"/>
                      </a:endParaRPr>
                    </a:p>
                  </a:txBody>
                  <a:tcPr marL="68580" marR="68580" marT="0" marB="0"/>
                </a:tc>
                <a:tc>
                  <a:txBody>
                    <a:bodyPr/>
                    <a:lstStyle/>
                    <a:p>
                      <a:pPr algn="ctr">
                        <a:lnSpc>
                          <a:spcPct val="110000"/>
                        </a:lnSpc>
                        <a:spcAft>
                          <a:spcPts val="1620"/>
                        </a:spcAft>
                      </a:pPr>
                      <a:r>
                        <a:rPr lang="nl-BE" sz="1800" b="1" dirty="0" smtClean="0">
                          <a:solidFill>
                            <a:srgbClr val="FF0000"/>
                          </a:solidFill>
                          <a:effectLst/>
                        </a:rPr>
                        <a:t>77.9% </a:t>
                      </a:r>
                      <a:endParaRPr lang="nl-BE" sz="18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Ovaal 4"/>
          <p:cNvSpPr/>
          <p:nvPr/>
        </p:nvSpPr>
        <p:spPr>
          <a:xfrm>
            <a:off x="8062283" y="1124744"/>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Tree>
    <p:extLst>
      <p:ext uri="{BB962C8B-B14F-4D97-AF65-F5344CB8AC3E}">
        <p14:creationId xmlns:p14="http://schemas.microsoft.com/office/powerpoint/2010/main" val="23669548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Opbrengstgericht werken </a:t>
            </a:r>
            <a:br>
              <a:rPr lang="nl-BE" dirty="0"/>
            </a:br>
            <a:r>
              <a:rPr lang="nl-BE" dirty="0"/>
              <a:t>– </a:t>
            </a:r>
            <a:r>
              <a:rPr lang="nl-BE" b="0" i="1" dirty="0"/>
              <a:t>Resultaten GO! BS </a:t>
            </a:r>
            <a:r>
              <a:rPr lang="nl-BE" b="0" i="1" dirty="0" smtClean="0"/>
              <a:t>Europaschool </a:t>
            </a:r>
            <a:r>
              <a:rPr lang="nl-BE" b="0" i="1" dirty="0"/>
              <a:t>Bredene</a:t>
            </a:r>
            <a:endParaRPr lang="nl-BE" dirty="0"/>
          </a:p>
        </p:txBody>
      </p:sp>
      <p:graphicFrame>
        <p:nvGraphicFramePr>
          <p:cNvPr id="11" name="Tijdelijke aanduiding voor inhoud 3"/>
          <p:cNvGraphicFramePr>
            <a:graphicFrameLocks/>
          </p:cNvGraphicFramePr>
          <p:nvPr>
            <p:extLst>
              <p:ext uri="{D42A27DB-BD31-4B8C-83A1-F6EECF244321}">
                <p14:modId xmlns:p14="http://schemas.microsoft.com/office/powerpoint/2010/main" val="372252164"/>
              </p:ext>
            </p:extLst>
          </p:nvPr>
        </p:nvGraphicFramePr>
        <p:xfrm>
          <a:off x="425034" y="1340768"/>
          <a:ext cx="7776865" cy="3048695"/>
        </p:xfrm>
        <a:graphic>
          <a:graphicData uri="http://schemas.openxmlformats.org/drawingml/2006/table">
            <a:tbl>
              <a:tblPr firstRow="1" firstCol="1" bandRow="1">
                <a:tableStyleId>{5C22544A-7EE6-4342-B048-85BDC9FD1C3A}</a:tableStyleId>
              </a:tblPr>
              <a:tblGrid>
                <a:gridCol w="1236522">
                  <a:extLst>
                    <a:ext uri="{9D8B030D-6E8A-4147-A177-3AD203B41FA5}">
                      <a16:colId xmlns:a16="http://schemas.microsoft.com/office/drawing/2014/main" val="20000"/>
                    </a:ext>
                  </a:extLst>
                </a:gridCol>
                <a:gridCol w="1091872">
                  <a:extLst>
                    <a:ext uri="{9D8B030D-6E8A-4147-A177-3AD203B41FA5}">
                      <a16:colId xmlns:a16="http://schemas.microsoft.com/office/drawing/2014/main" val="20001"/>
                    </a:ext>
                  </a:extLst>
                </a:gridCol>
                <a:gridCol w="1090316">
                  <a:extLst>
                    <a:ext uri="{9D8B030D-6E8A-4147-A177-3AD203B41FA5}">
                      <a16:colId xmlns:a16="http://schemas.microsoft.com/office/drawing/2014/main" val="20002"/>
                    </a:ext>
                  </a:extLst>
                </a:gridCol>
                <a:gridCol w="1091872">
                  <a:extLst>
                    <a:ext uri="{9D8B030D-6E8A-4147-A177-3AD203B41FA5}">
                      <a16:colId xmlns:a16="http://schemas.microsoft.com/office/drawing/2014/main" val="20003"/>
                    </a:ext>
                  </a:extLst>
                </a:gridCol>
                <a:gridCol w="1098093">
                  <a:extLst>
                    <a:ext uri="{9D8B030D-6E8A-4147-A177-3AD203B41FA5}">
                      <a16:colId xmlns:a16="http://schemas.microsoft.com/office/drawing/2014/main" val="20004"/>
                    </a:ext>
                  </a:extLst>
                </a:gridCol>
                <a:gridCol w="1098093">
                  <a:extLst>
                    <a:ext uri="{9D8B030D-6E8A-4147-A177-3AD203B41FA5}">
                      <a16:colId xmlns:a16="http://schemas.microsoft.com/office/drawing/2014/main" val="20005"/>
                    </a:ext>
                  </a:extLst>
                </a:gridCol>
                <a:gridCol w="1070097">
                  <a:extLst>
                    <a:ext uri="{9D8B030D-6E8A-4147-A177-3AD203B41FA5}">
                      <a16:colId xmlns:a16="http://schemas.microsoft.com/office/drawing/2014/main" val="20006"/>
                    </a:ext>
                  </a:extLst>
                </a:gridCol>
              </a:tblGrid>
              <a:tr h="504056">
                <a:tc gridSpan="7">
                  <a:txBody>
                    <a:bodyPr/>
                    <a:lstStyle/>
                    <a:p>
                      <a:pPr algn="l">
                        <a:lnSpc>
                          <a:spcPct val="110000"/>
                        </a:lnSpc>
                        <a:spcAft>
                          <a:spcPts val="0"/>
                        </a:spcAft>
                      </a:pPr>
                      <a:r>
                        <a:rPr lang="nl-NL" sz="1800" dirty="0" smtClean="0">
                          <a:effectLst/>
                        </a:rPr>
                        <a:t>Stillezen - Alleen leerlingen </a:t>
                      </a:r>
                      <a:r>
                        <a:rPr lang="nl-NL" sz="1800" dirty="0">
                          <a:effectLst/>
                        </a:rPr>
                        <a:t>die (volgens de </a:t>
                      </a:r>
                      <a:r>
                        <a:rPr lang="nl-NL" sz="1800" dirty="0" smtClean="0">
                          <a:effectLst/>
                        </a:rPr>
                        <a:t>leraar) </a:t>
                      </a:r>
                      <a:r>
                        <a:rPr lang="nl-NL" sz="1800" dirty="0">
                          <a:effectLst/>
                        </a:rPr>
                        <a:t>de tekst begrepen hebben &amp; het </a:t>
                      </a:r>
                      <a:r>
                        <a:rPr lang="nl-NL" sz="1800" b="0" dirty="0">
                          <a:effectLst/>
                        </a:rPr>
                        <a:t>op dat moment gestelde </a:t>
                      </a:r>
                      <a:r>
                        <a:rPr lang="nl-NL" sz="1800" dirty="0">
                          <a:effectLst/>
                        </a:rPr>
                        <a:t>doel op AVI-niveau halen &amp; in </a:t>
                      </a:r>
                      <a:r>
                        <a:rPr lang="nl-NL" sz="1800" dirty="0" err="1" smtClean="0">
                          <a:effectLst/>
                        </a:rPr>
                        <a:t>stillees</a:t>
                      </a:r>
                      <a:r>
                        <a:rPr lang="nl-NL" sz="1800" dirty="0" smtClean="0">
                          <a:effectLst/>
                        </a:rPr>
                        <a:t>-aanpak </a:t>
                      </a:r>
                      <a:r>
                        <a:rPr lang="nl-NL" sz="1800" dirty="0">
                          <a:effectLst/>
                        </a:rPr>
                        <a:t>zitten</a:t>
                      </a:r>
                      <a:endParaRPr lang="nl-BE" sz="1600" dirty="0">
                        <a:effectLst/>
                        <a:latin typeface="Times New Roman"/>
                        <a:ea typeface="Calibri"/>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84183">
                <a:tc>
                  <a:txBody>
                    <a:bodyPr/>
                    <a:lstStyle/>
                    <a:p>
                      <a:pP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4 (2</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5 (3</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6 (4</a:t>
                      </a:r>
                      <a:r>
                        <a:rPr lang="nl-NL" sz="1800" b="1" baseline="30000" dirty="0" smtClean="0">
                          <a:effectLst/>
                        </a:rPr>
                        <a:t>e</a:t>
                      </a:r>
                      <a:r>
                        <a:rPr lang="nl-NL" sz="1800" b="1" dirty="0" smtClean="0">
                          <a:effectLst/>
                        </a:rPr>
                        <a:t>)</a:t>
                      </a:r>
                      <a:endParaRPr lang="nl-BE" sz="18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1"/>
                  </a:ext>
                </a:extLst>
              </a:tr>
              <a:tr h="354492">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Feb. 2016</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Feb.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Feb. 2016</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Juni 2016</a:t>
                      </a:r>
                      <a:endParaRPr lang="nl-BE" sz="1800">
                        <a:effectLst/>
                        <a:latin typeface="Times New Roman"/>
                        <a:ea typeface="Calibri"/>
                      </a:endParaRPr>
                    </a:p>
                  </a:txBody>
                  <a:tcPr marL="68580" marR="68580" marT="0" marB="0"/>
                </a:tc>
                <a:extLst>
                  <a:ext uri="{0D108BD9-81ED-4DB2-BD59-A6C34878D82A}">
                    <a16:rowId xmlns:a16="http://schemas.microsoft.com/office/drawing/2014/main" val="10002"/>
                  </a:ext>
                </a:extLst>
              </a:tr>
              <a:tr h="354492">
                <a:tc>
                  <a:txBody>
                    <a:bodyPr/>
                    <a:lstStyle/>
                    <a:p>
                      <a:pPr algn="just">
                        <a:lnSpc>
                          <a:spcPct val="110000"/>
                        </a:lnSpc>
                        <a:spcAft>
                          <a:spcPts val="0"/>
                        </a:spcAft>
                      </a:pPr>
                      <a:r>
                        <a:rPr lang="nl-NL" sz="1800" dirty="0">
                          <a:effectLst/>
                        </a:rPr>
                        <a:t>Doel </a:t>
                      </a:r>
                      <a:r>
                        <a:rPr lang="nl-NL" sz="1800" dirty="0" err="1" smtClean="0">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a:t>
                      </a:r>
                      <a:endParaRPr lang="nl-BE" sz="180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dirty="0">
                          <a:effectLst/>
                        </a:rPr>
                        <a:t>M5/110</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E5/120</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M6/125</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E6/130</a:t>
                      </a:r>
                      <a:endParaRPr lang="nl-BE" sz="1800">
                        <a:effectLst/>
                        <a:latin typeface="Times New Roman"/>
                        <a:ea typeface="Calibri"/>
                      </a:endParaRPr>
                    </a:p>
                  </a:txBody>
                  <a:tcPr marL="68580" marR="68580" marT="0" marB="0"/>
                </a:tc>
                <a:extLst>
                  <a:ext uri="{0D108BD9-81ED-4DB2-BD59-A6C34878D82A}">
                    <a16:rowId xmlns:a16="http://schemas.microsoft.com/office/drawing/2014/main" val="10003"/>
                  </a:ext>
                </a:extLst>
              </a:tr>
              <a:tr h="354492">
                <a:tc>
                  <a:txBody>
                    <a:bodyPr/>
                    <a:lstStyle/>
                    <a:p>
                      <a:pPr algn="just">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rPr>
                        <a:t>1</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solidFill>
                      <a:schemeClr val="accent5">
                        <a:lumMod val="40000"/>
                        <a:lumOff val="60000"/>
                      </a:schemeClr>
                    </a:solidFill>
                  </a:tcPr>
                </a:tc>
                <a:tc>
                  <a:txBody>
                    <a:bodyPr/>
                    <a:lstStyle/>
                    <a:p>
                      <a:pPr algn="ctr">
                        <a:lnSpc>
                          <a:spcPct val="110000"/>
                        </a:lnSpc>
                        <a:spcAft>
                          <a:spcPts val="0"/>
                        </a:spcAft>
                      </a:pPr>
                      <a:r>
                        <a:rPr lang="nl-NL" sz="1800">
                          <a:effectLst/>
                        </a:rPr>
                        <a:t>18</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13</a:t>
                      </a: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a:effectLst/>
                        </a:rPr>
                        <a:t>21</a:t>
                      </a:r>
                      <a:endParaRPr lang="nl-BE" sz="1800">
                        <a:effectLst/>
                        <a:latin typeface="Times New Roman"/>
                        <a:ea typeface="Calibri"/>
                      </a:endParaRPr>
                    </a:p>
                  </a:txBody>
                  <a:tcPr marL="68580" marR="68580" marT="0" marB="0"/>
                </a:tc>
                <a:tc>
                  <a:txBody>
                    <a:bodyPr/>
                    <a:lstStyle/>
                    <a:p>
                      <a:pPr algn="ctr">
                        <a:lnSpc>
                          <a:spcPct val="110000"/>
                        </a:lnSpc>
                        <a:spcAft>
                          <a:spcPts val="0"/>
                        </a:spcAft>
                      </a:pPr>
                      <a:r>
                        <a:rPr lang="nl-NL" sz="1800" dirty="0" smtClean="0">
                          <a:effectLst/>
                        </a:rPr>
                        <a:t>15</a:t>
                      </a:r>
                      <a:r>
                        <a:rPr lang="nl-NL" sz="1800" dirty="0">
                          <a:effectLst/>
                        </a:rPr>
                        <a:t> </a:t>
                      </a:r>
                      <a:endParaRPr lang="nl-BE" sz="1800" dirty="0">
                        <a:effectLst/>
                        <a:latin typeface="Times New Roman"/>
                        <a:ea typeface="Calibri"/>
                      </a:endParaRPr>
                    </a:p>
                  </a:txBody>
                  <a:tcPr marL="68580" marR="68580" marT="0" marB="0"/>
                </a:tc>
                <a:extLst>
                  <a:ext uri="{0D108BD9-81ED-4DB2-BD59-A6C34878D82A}">
                    <a16:rowId xmlns:a16="http://schemas.microsoft.com/office/drawing/2014/main" val="10004"/>
                  </a:ext>
                </a:extLst>
              </a:tr>
              <a:tr h="643040">
                <a:tc>
                  <a:txBody>
                    <a:bodyPr/>
                    <a:lstStyle/>
                    <a:p>
                      <a:pPr algn="just">
                        <a:lnSpc>
                          <a:spcPct val="110000"/>
                        </a:lnSpc>
                        <a:spcAft>
                          <a:spcPts val="0"/>
                        </a:spcAft>
                      </a:pPr>
                      <a:r>
                        <a:rPr lang="nl-NL" sz="1800" dirty="0">
                          <a:effectLst/>
                        </a:rPr>
                        <a:t>Gem. (</a:t>
                      </a:r>
                      <a:r>
                        <a:rPr lang="nl-NL" sz="1800" dirty="0" err="1">
                          <a:effectLst/>
                        </a:rPr>
                        <a:t>sd</a:t>
                      </a:r>
                      <a:r>
                        <a:rPr lang="nl-NL" sz="1800" dirty="0">
                          <a:effectLst/>
                        </a:rPr>
                        <a:t>)</a:t>
                      </a:r>
                      <a:endParaRPr lang="nl-BE" sz="1800" dirty="0">
                        <a:effectLst/>
                      </a:endParaRPr>
                    </a:p>
                    <a:p>
                      <a:pPr algn="just">
                        <a:lnSpc>
                          <a:spcPct val="110000"/>
                        </a:lnSpc>
                        <a:spcAft>
                          <a:spcPts val="0"/>
                        </a:spcAft>
                      </a:pPr>
                      <a:r>
                        <a:rPr lang="nl-NL" sz="1800" dirty="0" smtClean="0">
                          <a:effectLst/>
                        </a:rPr>
                        <a:t>uw </a:t>
                      </a:r>
                      <a:r>
                        <a:rPr lang="nl-NL" sz="1800" dirty="0">
                          <a:effectLst/>
                        </a:rPr>
                        <a:t>school</a:t>
                      </a:r>
                      <a:endParaRPr lang="nl-BE" sz="1800" dirty="0">
                        <a:effectLst/>
                        <a:latin typeface="Times New Roman"/>
                        <a:ea typeface="Calibri"/>
                      </a:endParaRPr>
                    </a:p>
                  </a:txBody>
                  <a:tcPr marL="68580" marR="68580" marT="0" marB="0"/>
                </a:tc>
                <a:tc>
                  <a:txBody>
                    <a:bodyPr/>
                    <a:lstStyle/>
                    <a:p>
                      <a:pPr marL="0" algn="ctr" defTabSz="914400" rtl="0" eaLnBrk="1" latinLnBrk="0" hangingPunct="1">
                        <a:lnSpc>
                          <a:spcPct val="110000"/>
                        </a:lnSpc>
                        <a:spcAft>
                          <a:spcPts val="0"/>
                        </a:spcAft>
                      </a:pPr>
                      <a:r>
                        <a:rPr lang="nl-NL" sz="1800" kern="1200" dirty="0">
                          <a:solidFill>
                            <a:schemeClr val="dk1"/>
                          </a:solidFill>
                          <a:effectLst/>
                          <a:latin typeface="+mn-lt"/>
                          <a:ea typeface="+mn-ea"/>
                          <a:cs typeface="+mn-cs"/>
                        </a:rPr>
                        <a:t>127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endParaRPr lang="nl-BE" sz="1800" kern="1200" dirty="0">
                        <a:solidFill>
                          <a:schemeClr val="dk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0"/>
                        </a:spcAft>
                      </a:pPr>
                      <a:r>
                        <a:rPr lang="nl-NL" sz="1800" kern="1200" dirty="0">
                          <a:solidFill>
                            <a:schemeClr val="dk1"/>
                          </a:solidFill>
                          <a:effectLst/>
                          <a:latin typeface="+mn-lt"/>
                          <a:ea typeface="+mn-ea"/>
                          <a:cs typeface="+mn-cs"/>
                        </a:rPr>
                        <a:t>166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45)</a:t>
                      </a:r>
                      <a:endParaRPr lang="nl-BE" sz="1800" kern="1200" dirty="0">
                        <a:solidFill>
                          <a:schemeClr val="dk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147</a:t>
                      </a:r>
                      <a:r>
                        <a:rPr lang="nl-NL" sz="1800" kern="1200" dirty="0">
                          <a:solidFill>
                            <a:schemeClr val="dk1"/>
                          </a:solidFill>
                          <a:effectLst/>
                          <a:latin typeface="+mn-lt"/>
                          <a:ea typeface="+mn-ea"/>
                          <a:cs typeface="+mn-cs"/>
                        </a:rPr>
                        <a:t> </a:t>
                      </a:r>
                      <a:endParaRPr lang="nl-NL" sz="1800" kern="1200" dirty="0" smtClean="0">
                        <a:solidFill>
                          <a:schemeClr val="dk1"/>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40)</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129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21)</a:t>
                      </a:r>
                    </a:p>
                  </a:txBody>
                  <a:tcPr marL="68580" marR="68580" marT="0" marB="0"/>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169 </a:t>
                      </a:r>
                      <a:endParaRPr lang="nl-NL"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NL" sz="1800" kern="1200" dirty="0" smtClean="0">
                          <a:solidFill>
                            <a:schemeClr val="dk1"/>
                          </a:solidFill>
                          <a:effectLst/>
                          <a:latin typeface="+mn-lt"/>
                          <a:ea typeface="+mn-ea"/>
                          <a:cs typeface="+mn-cs"/>
                        </a:rPr>
                        <a:t>(</a:t>
                      </a:r>
                      <a:r>
                        <a:rPr lang="nl-NL" sz="1800" kern="1200" dirty="0">
                          <a:solidFill>
                            <a:schemeClr val="dk1"/>
                          </a:solidFill>
                          <a:effectLst/>
                          <a:latin typeface="+mn-lt"/>
                          <a:ea typeface="+mn-ea"/>
                          <a:cs typeface="+mn-cs"/>
                        </a:rPr>
                        <a:t>44)</a:t>
                      </a:r>
                      <a:endParaRPr lang="nl-BE"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193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54)</a:t>
                      </a:r>
                    </a:p>
                  </a:txBody>
                  <a:tcPr marL="68580" marR="68580" marT="0" marB="0"/>
                </a:tc>
                <a:extLst>
                  <a:ext uri="{0D108BD9-81ED-4DB2-BD59-A6C34878D82A}">
                    <a16:rowId xmlns:a16="http://schemas.microsoft.com/office/drawing/2014/main" val="10005"/>
                  </a:ext>
                </a:extLst>
              </a:tr>
              <a:tr h="354492">
                <a:tc>
                  <a:txBody>
                    <a:bodyPr/>
                    <a:lstStyle/>
                    <a:p>
                      <a:pPr algn="just">
                        <a:lnSpc>
                          <a:spcPct val="110000"/>
                        </a:lnSpc>
                        <a:spcAft>
                          <a:spcPts val="0"/>
                        </a:spcAft>
                      </a:pPr>
                      <a:r>
                        <a:rPr lang="nl-NL" sz="1800" dirty="0">
                          <a:effectLst/>
                        </a:rPr>
                        <a:t>% doel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a:t>
                      </a:r>
                      <a:endParaRPr lang="nl-BE" sz="1800" dirty="0">
                        <a:effectLst/>
                        <a:latin typeface="+mn-lt"/>
                        <a:ea typeface="Calibri"/>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1620"/>
                        </a:spcAft>
                      </a:pPr>
                      <a:r>
                        <a:rPr lang="nl-NL" sz="1800" kern="1200" dirty="0">
                          <a:solidFill>
                            <a:schemeClr val="dk1"/>
                          </a:solidFill>
                          <a:effectLst/>
                          <a:latin typeface="+mn-lt"/>
                          <a:ea typeface="+mn-ea"/>
                          <a:cs typeface="+mn-cs"/>
                        </a:rPr>
                        <a:t>63.2%</a:t>
                      </a:r>
                      <a:endParaRPr lang="nl-BE" sz="1800" kern="1200" dirty="0">
                        <a:solidFill>
                          <a:schemeClr val="dk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algn="ctr" defTabSz="914400" rtl="0" eaLnBrk="1" latinLnBrk="0" hangingPunct="1">
                        <a:lnSpc>
                          <a:spcPct val="110000"/>
                        </a:lnSpc>
                        <a:spcAft>
                          <a:spcPts val="1620"/>
                        </a:spcAft>
                      </a:pPr>
                      <a:r>
                        <a:rPr lang="nl-NL" sz="1800" b="1" kern="1200" dirty="0">
                          <a:solidFill>
                            <a:srgbClr val="00B050"/>
                          </a:solidFill>
                          <a:effectLst/>
                          <a:latin typeface="+mn-lt"/>
                          <a:ea typeface="Times New Roman" panose="02020603050405020304" pitchFamily="18" charset="0"/>
                          <a:cs typeface="Times New Roman" panose="02020603050405020304" pitchFamily="18" charset="0"/>
                        </a:rPr>
                        <a:t>83.3%</a:t>
                      </a:r>
                      <a:endParaRPr lang="nl-BE" sz="1800" b="1" kern="12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0000"/>
                        </a:lnSpc>
                        <a:spcAft>
                          <a:spcPts val="1620"/>
                        </a:spcAft>
                      </a:pPr>
                      <a:r>
                        <a:rPr lang="nl-BE" sz="1800" b="1" kern="1200" dirty="0">
                          <a:solidFill>
                            <a:srgbClr val="FF0000"/>
                          </a:solidFill>
                          <a:effectLst/>
                          <a:latin typeface="+mn-lt"/>
                          <a:ea typeface="Times New Roman" panose="02020603050405020304" pitchFamily="18" charset="0"/>
                          <a:cs typeface="Times New Roman" panose="02020603050405020304" pitchFamily="18" charset="0"/>
                        </a:rPr>
                        <a:t>69.2%</a:t>
                      </a:r>
                    </a:p>
                  </a:txBody>
                  <a:tcPr marL="68580" marR="68580" marT="0" marB="0"/>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85.7%</a:t>
                      </a:r>
                      <a:endParaRPr lang="nl-BE" sz="1800" b="1" kern="1200" dirty="0">
                        <a:solidFill>
                          <a:srgbClr val="00B050"/>
                        </a:solidFill>
                        <a:effectLst/>
                        <a:latin typeface="+mn-lt"/>
                        <a:ea typeface="+mn-ea"/>
                        <a:cs typeface="+mn-cs"/>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93.3%</a:t>
                      </a:r>
                    </a:p>
                  </a:txBody>
                  <a:tcPr marL="68580" marR="68580" marT="0" marB="0"/>
                </a:tc>
                <a:extLst>
                  <a:ext uri="{0D108BD9-81ED-4DB2-BD59-A6C34878D82A}">
                    <a16:rowId xmlns:a16="http://schemas.microsoft.com/office/drawing/2014/main" val="10006"/>
                  </a:ext>
                </a:extLst>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523896643"/>
              </p:ext>
            </p:extLst>
          </p:nvPr>
        </p:nvGraphicFramePr>
        <p:xfrm>
          <a:off x="425034" y="4365104"/>
          <a:ext cx="5978448" cy="2112264"/>
        </p:xfrm>
        <a:graphic>
          <a:graphicData uri="http://schemas.openxmlformats.org/drawingml/2006/table">
            <a:tbl>
              <a:tblPr firstCol="1" bandRow="1">
                <a:tableStyleId>{5C22544A-7EE6-4342-B048-85BDC9FD1C3A}</a:tableStyleId>
              </a:tblPr>
              <a:tblGrid>
                <a:gridCol w="1287628">
                  <a:extLst>
                    <a:ext uri="{9D8B030D-6E8A-4147-A177-3AD203B41FA5}">
                      <a16:colId xmlns:a16="http://schemas.microsoft.com/office/drawing/2014/main" val="20000"/>
                    </a:ext>
                  </a:extLst>
                </a:gridCol>
                <a:gridCol w="1191524">
                  <a:extLst>
                    <a:ext uri="{9D8B030D-6E8A-4147-A177-3AD203B41FA5}">
                      <a16:colId xmlns:a16="http://schemas.microsoft.com/office/drawing/2014/main" val="20001"/>
                    </a:ext>
                  </a:extLst>
                </a:gridCol>
                <a:gridCol w="1167536">
                  <a:extLst>
                    <a:ext uri="{9D8B030D-6E8A-4147-A177-3AD203B41FA5}">
                      <a16:colId xmlns:a16="http://schemas.microsoft.com/office/drawing/2014/main" val="20002"/>
                    </a:ext>
                  </a:extLst>
                </a:gridCol>
                <a:gridCol w="1162568">
                  <a:extLst>
                    <a:ext uri="{9D8B030D-6E8A-4147-A177-3AD203B41FA5}">
                      <a16:colId xmlns:a16="http://schemas.microsoft.com/office/drawing/2014/main" val="20003"/>
                    </a:ext>
                  </a:extLst>
                </a:gridCol>
                <a:gridCol w="1169192">
                  <a:extLst>
                    <a:ext uri="{9D8B030D-6E8A-4147-A177-3AD203B41FA5}">
                      <a16:colId xmlns:a16="http://schemas.microsoft.com/office/drawing/2014/main" val="20004"/>
                    </a:ext>
                  </a:extLst>
                </a:gridCol>
              </a:tblGrid>
              <a:tr h="288032">
                <a:tc>
                  <a:txBody>
                    <a:bodyPr/>
                    <a:lstStyle/>
                    <a:p>
                      <a:pPr algn="just">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gridSpan="2">
                  <a:txBody>
                    <a:bodyPr/>
                    <a:lstStyle/>
                    <a:p>
                      <a:pPr algn="ctr">
                        <a:lnSpc>
                          <a:spcPct val="110000"/>
                        </a:lnSpc>
                        <a:spcAft>
                          <a:spcPts val="0"/>
                        </a:spcAft>
                      </a:pPr>
                      <a:r>
                        <a:rPr lang="nl-NL" sz="1800" b="1" dirty="0">
                          <a:effectLst/>
                        </a:rPr>
                        <a:t>Groep </a:t>
                      </a:r>
                      <a:r>
                        <a:rPr lang="nl-NL" sz="1800" b="1" dirty="0" smtClean="0">
                          <a:effectLst/>
                        </a:rPr>
                        <a:t>7 (5</a:t>
                      </a:r>
                      <a:r>
                        <a:rPr lang="nl-NL" sz="1800" b="1" baseline="30000" dirty="0" smtClean="0">
                          <a:effectLst/>
                        </a:rPr>
                        <a:t>e</a:t>
                      </a:r>
                      <a:r>
                        <a:rPr lang="nl-NL" sz="1800" b="1" baseline="0"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tc gridSpan="2">
                  <a:txBody>
                    <a:bodyPr/>
                    <a:lstStyle/>
                    <a:p>
                      <a:pPr algn="ctr">
                        <a:lnSpc>
                          <a:spcPct val="110000"/>
                        </a:lnSpc>
                        <a:spcAft>
                          <a:spcPts val="0"/>
                        </a:spcAft>
                      </a:pPr>
                      <a:r>
                        <a:rPr lang="nl-NL" sz="1800" b="1" dirty="0">
                          <a:effectLst/>
                        </a:rPr>
                        <a:t>Groep </a:t>
                      </a:r>
                      <a:r>
                        <a:rPr lang="nl-NL" sz="1800" b="1" dirty="0" smtClean="0">
                          <a:effectLst/>
                        </a:rPr>
                        <a:t>8 (6</a:t>
                      </a:r>
                      <a:r>
                        <a:rPr lang="nl-NL" sz="1800" b="1" baseline="30000" dirty="0" smtClean="0">
                          <a:effectLst/>
                        </a:rPr>
                        <a:t>e</a:t>
                      </a:r>
                      <a:r>
                        <a:rPr lang="nl-NL" sz="1800" b="1" dirty="0" smtClean="0">
                          <a:effectLst/>
                        </a:rPr>
                        <a:t>)</a:t>
                      </a:r>
                      <a:endParaRPr lang="nl-BE" sz="1600" b="1" dirty="0">
                        <a:effectLst/>
                        <a:latin typeface="Times New Roman"/>
                        <a:ea typeface="Calibri"/>
                      </a:endParaRPr>
                    </a:p>
                  </a:txBody>
                  <a:tcPr marL="68580" marR="68580" marT="0" marB="0"/>
                </a:tc>
                <a:tc hMerge="1">
                  <a:txBody>
                    <a:bodyPr/>
                    <a:lstStyle/>
                    <a:p>
                      <a:endParaRPr lang="nl-BE"/>
                    </a:p>
                  </a:txBody>
                  <a:tcPr/>
                </a:tc>
                <a:extLst>
                  <a:ext uri="{0D108BD9-81ED-4DB2-BD59-A6C34878D82A}">
                    <a16:rowId xmlns:a16="http://schemas.microsoft.com/office/drawing/2014/main" val="10000"/>
                  </a:ext>
                </a:extLst>
              </a:tr>
              <a:tr h="0">
                <a:tc>
                  <a:txBody>
                    <a:bodyPr/>
                    <a:lstStyle/>
                    <a:p>
                      <a:pPr algn="l">
                        <a:lnSpc>
                          <a:spcPct val="110000"/>
                        </a:lnSpc>
                        <a:spcAft>
                          <a:spcPts val="0"/>
                        </a:spcAft>
                      </a:pPr>
                      <a:r>
                        <a:rPr lang="nl-NL" sz="1800" dirty="0">
                          <a:effectLst/>
                        </a:rPr>
                        <a:t> </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Feb. 2016</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Juni 2016</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latin typeface="+mn-lt"/>
                        </a:rPr>
                        <a:t>Feb. 2016</a:t>
                      </a:r>
                      <a:endParaRPr lang="nl-BE" sz="1800">
                        <a:effectLst/>
                        <a:latin typeface="+mn-lt"/>
                        <a:ea typeface="Calibri"/>
                      </a:endParaRPr>
                    </a:p>
                  </a:txBody>
                  <a:tcPr marL="68580" marR="68580" marT="0" marB="0"/>
                </a:tc>
                <a:tc>
                  <a:txBody>
                    <a:bodyPr/>
                    <a:lstStyle/>
                    <a:p>
                      <a:pPr algn="ctr">
                        <a:lnSpc>
                          <a:spcPct val="110000"/>
                        </a:lnSpc>
                        <a:spcAft>
                          <a:spcPts val="0"/>
                        </a:spcAft>
                      </a:pPr>
                      <a:r>
                        <a:rPr lang="nl-NL" sz="1800">
                          <a:effectLst/>
                          <a:latin typeface="+mn-lt"/>
                        </a:rPr>
                        <a:t>Juni 2016</a:t>
                      </a:r>
                      <a:endParaRPr lang="nl-BE" sz="1800">
                        <a:effectLst/>
                        <a:latin typeface="+mn-lt"/>
                        <a:ea typeface="Calibri"/>
                      </a:endParaRPr>
                    </a:p>
                  </a:txBody>
                  <a:tcPr marL="68580" marR="68580" marT="0" marB="0"/>
                </a:tc>
                <a:extLst>
                  <a:ext uri="{0D108BD9-81ED-4DB2-BD59-A6C34878D82A}">
                    <a16:rowId xmlns:a16="http://schemas.microsoft.com/office/drawing/2014/main" val="10001"/>
                  </a:ext>
                </a:extLst>
              </a:tr>
              <a:tr h="0">
                <a:tc>
                  <a:txBody>
                    <a:bodyPr/>
                    <a:lstStyle/>
                    <a:p>
                      <a:pPr algn="l">
                        <a:lnSpc>
                          <a:spcPct val="110000"/>
                        </a:lnSpc>
                        <a:spcAft>
                          <a:spcPts val="0"/>
                        </a:spcAft>
                      </a:pPr>
                      <a:r>
                        <a:rPr lang="nl-NL" sz="1800" dirty="0">
                          <a:effectLst/>
                        </a:rPr>
                        <a:t>Doel (</a:t>
                      </a:r>
                      <a:r>
                        <a:rPr lang="nl-NL" sz="1800" dirty="0" err="1">
                          <a:effectLst/>
                        </a:rPr>
                        <a:t>wpm</a:t>
                      </a:r>
                      <a:r>
                        <a:rPr lang="nl-NL" sz="1800" dirty="0">
                          <a:effectLst/>
                        </a:rPr>
                        <a:t>)</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M7/138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E7/148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Plus/168</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a:effectLst/>
                          <a:latin typeface="+mn-lt"/>
                        </a:rPr>
                        <a:t>Plus/187</a:t>
                      </a:r>
                      <a:endParaRPr lang="nl-BE" sz="1800">
                        <a:effectLst/>
                        <a:latin typeface="+mn-lt"/>
                        <a:ea typeface="Calibri"/>
                      </a:endParaRPr>
                    </a:p>
                  </a:txBody>
                  <a:tcPr marL="68580" marR="68580" marT="0" marB="0"/>
                </a:tc>
                <a:extLst>
                  <a:ext uri="{0D108BD9-81ED-4DB2-BD59-A6C34878D82A}">
                    <a16:rowId xmlns:a16="http://schemas.microsoft.com/office/drawing/2014/main" val="10002"/>
                  </a:ext>
                </a:extLst>
              </a:tr>
              <a:tr h="0">
                <a:tc>
                  <a:txBody>
                    <a:bodyPr/>
                    <a:lstStyle/>
                    <a:p>
                      <a:pPr algn="l">
                        <a:lnSpc>
                          <a:spcPct val="110000"/>
                        </a:lnSpc>
                        <a:spcAft>
                          <a:spcPts val="0"/>
                        </a:spcAft>
                      </a:pPr>
                      <a:r>
                        <a:rPr lang="nl-NL" sz="1800" dirty="0">
                          <a:effectLst/>
                        </a:rPr>
                        <a:t>Aantal lln.</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dirty="0">
                          <a:effectLst/>
                          <a:latin typeface="+mn-lt"/>
                        </a:rPr>
                        <a:t>22</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 </a:t>
                      </a:r>
                      <a:r>
                        <a:rPr lang="nl-NL" sz="1800" dirty="0" smtClean="0">
                          <a:effectLst/>
                          <a:latin typeface="+mn-lt"/>
                        </a:rPr>
                        <a:t>19</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a:effectLst/>
                          <a:latin typeface="+mn-lt"/>
                        </a:rPr>
                        <a:t>17</a:t>
                      </a:r>
                      <a:endParaRPr lang="nl-BE" sz="1800" dirty="0">
                        <a:effectLst/>
                        <a:latin typeface="+mn-lt"/>
                        <a:ea typeface="Calibri"/>
                      </a:endParaRPr>
                    </a:p>
                  </a:txBody>
                  <a:tcPr marL="68580" marR="68580" marT="0" marB="0"/>
                </a:tc>
                <a:tc>
                  <a:txBody>
                    <a:bodyPr/>
                    <a:lstStyle/>
                    <a:p>
                      <a:pPr algn="ctr">
                        <a:lnSpc>
                          <a:spcPct val="110000"/>
                        </a:lnSpc>
                        <a:spcAft>
                          <a:spcPts val="0"/>
                        </a:spcAft>
                      </a:pPr>
                      <a:r>
                        <a:rPr lang="nl-NL" sz="1800" dirty="0" smtClean="0">
                          <a:effectLst/>
                          <a:latin typeface="+mn-lt"/>
                        </a:rPr>
                        <a:t>17</a:t>
                      </a:r>
                      <a:r>
                        <a:rPr lang="nl-NL" sz="1800" dirty="0">
                          <a:effectLst/>
                          <a:latin typeface="+mn-lt"/>
                        </a:rPr>
                        <a:t> </a:t>
                      </a:r>
                      <a:endParaRPr lang="nl-BE" sz="1800" dirty="0">
                        <a:effectLst/>
                        <a:latin typeface="+mn-lt"/>
                        <a:ea typeface="Calibri"/>
                      </a:endParaRPr>
                    </a:p>
                  </a:txBody>
                  <a:tcPr marL="68580" marR="68580" marT="0" marB="0"/>
                </a:tc>
                <a:extLst>
                  <a:ext uri="{0D108BD9-81ED-4DB2-BD59-A6C34878D82A}">
                    <a16:rowId xmlns:a16="http://schemas.microsoft.com/office/drawing/2014/main" val="10003"/>
                  </a:ext>
                </a:extLst>
              </a:tr>
              <a:tr h="0">
                <a:tc>
                  <a:txBody>
                    <a:bodyPr/>
                    <a:lstStyle/>
                    <a:p>
                      <a:pPr algn="l">
                        <a:lnSpc>
                          <a:spcPct val="110000"/>
                        </a:lnSpc>
                        <a:spcAft>
                          <a:spcPts val="0"/>
                        </a:spcAft>
                      </a:pPr>
                      <a:r>
                        <a:rPr lang="nl-NL" sz="1800" dirty="0">
                          <a:effectLst/>
                        </a:rPr>
                        <a:t>Gem. (</a:t>
                      </a:r>
                      <a:r>
                        <a:rPr lang="nl-NL" sz="1800" dirty="0" err="1">
                          <a:effectLst/>
                        </a:rPr>
                        <a:t>sd</a:t>
                      </a:r>
                      <a:r>
                        <a:rPr lang="nl-NL" sz="1800" dirty="0" smtClean="0">
                          <a:effectLst/>
                        </a:rPr>
                        <a:t>) </a:t>
                      </a:r>
                      <a:r>
                        <a:rPr lang="nl-NL" sz="1800" dirty="0">
                          <a:effectLst/>
                        </a:rPr>
                        <a:t>uw school</a:t>
                      </a:r>
                      <a:endParaRPr lang="nl-BE" sz="1800" dirty="0">
                        <a:effectLst/>
                        <a:latin typeface="Times New Roman"/>
                        <a:ea typeface="Calibri"/>
                      </a:endParaRPr>
                    </a:p>
                  </a:txBody>
                  <a:tcPr marL="68580" marR="68580" marT="0" marB="0"/>
                </a:tc>
                <a:tc>
                  <a:txBody>
                    <a:bodyPr/>
                    <a:lstStyle/>
                    <a:p>
                      <a:pPr algn="ctr">
                        <a:lnSpc>
                          <a:spcPct val="110000"/>
                        </a:lnSpc>
                        <a:spcAft>
                          <a:spcPts val="0"/>
                        </a:spcAft>
                      </a:pPr>
                      <a:r>
                        <a:rPr lang="nl-NL" sz="1800" b="1" kern="1200" dirty="0">
                          <a:solidFill>
                            <a:srgbClr val="00B050"/>
                          </a:solidFill>
                          <a:effectLst/>
                          <a:latin typeface="+mn-lt"/>
                          <a:ea typeface="+mn-ea"/>
                          <a:cs typeface="+mn-cs"/>
                        </a:rPr>
                        <a:t>176 </a:t>
                      </a:r>
                      <a:endParaRPr lang="nl-NL" sz="1800" b="1" kern="1200" dirty="0" smtClean="0">
                        <a:solidFill>
                          <a:srgbClr val="00B050"/>
                        </a:solidFill>
                        <a:effectLst/>
                        <a:latin typeface="+mn-lt"/>
                        <a:ea typeface="+mn-ea"/>
                        <a:cs typeface="+mn-cs"/>
                      </a:endParaRPr>
                    </a:p>
                    <a:p>
                      <a:pPr algn="ctr">
                        <a:lnSpc>
                          <a:spcPct val="110000"/>
                        </a:lnSpc>
                        <a:spcAft>
                          <a:spcPts val="0"/>
                        </a:spcAft>
                      </a:pPr>
                      <a:r>
                        <a:rPr lang="nl-NL" sz="1800" dirty="0" smtClean="0">
                          <a:effectLst/>
                          <a:latin typeface="+mn-lt"/>
                        </a:rPr>
                        <a:t>(</a:t>
                      </a:r>
                      <a:r>
                        <a:rPr lang="nl-NL" sz="1800" dirty="0">
                          <a:effectLst/>
                          <a:latin typeface="+mn-lt"/>
                        </a:rPr>
                        <a:t>59)</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00B050"/>
                          </a:solidFill>
                          <a:effectLst/>
                          <a:latin typeface="+mn-lt"/>
                          <a:ea typeface="+mn-ea"/>
                          <a:cs typeface="+mn-cs"/>
                        </a:rPr>
                        <a:t>166 </a:t>
                      </a:r>
                      <a:endParaRPr lang="nl-BE" sz="1800" b="1" kern="1200" dirty="0" smtClean="0">
                        <a:solidFill>
                          <a:srgbClr val="00B05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45)</a:t>
                      </a:r>
                    </a:p>
                  </a:txBody>
                  <a:tcPr marL="68580" marR="68580" marT="0" marB="0"/>
                </a:tc>
                <a:tc>
                  <a:txBody>
                    <a:bodyPr/>
                    <a:lstStyle/>
                    <a:p>
                      <a:pPr algn="ctr">
                        <a:lnSpc>
                          <a:spcPct val="110000"/>
                        </a:lnSpc>
                        <a:spcAft>
                          <a:spcPts val="0"/>
                        </a:spcAft>
                      </a:pPr>
                      <a:r>
                        <a:rPr lang="nl-NL" sz="1800" b="1" kern="1200" dirty="0">
                          <a:solidFill>
                            <a:srgbClr val="00B050"/>
                          </a:solidFill>
                          <a:effectLst/>
                          <a:latin typeface="+mn-lt"/>
                          <a:ea typeface="+mn-ea"/>
                          <a:cs typeface="+mn-cs"/>
                        </a:rPr>
                        <a:t>172 </a:t>
                      </a:r>
                      <a:endParaRPr lang="nl-NL" sz="1800" b="1" kern="1200" dirty="0" smtClean="0">
                        <a:solidFill>
                          <a:srgbClr val="00B050"/>
                        </a:solidFill>
                        <a:effectLst/>
                        <a:latin typeface="+mn-lt"/>
                        <a:ea typeface="+mn-ea"/>
                        <a:cs typeface="+mn-cs"/>
                      </a:endParaRPr>
                    </a:p>
                    <a:p>
                      <a:pPr algn="ctr">
                        <a:lnSpc>
                          <a:spcPct val="110000"/>
                        </a:lnSpc>
                        <a:spcAft>
                          <a:spcPts val="0"/>
                        </a:spcAft>
                      </a:pPr>
                      <a:r>
                        <a:rPr lang="nl-NL" sz="1800" dirty="0" smtClean="0">
                          <a:effectLst/>
                          <a:latin typeface="+mn-lt"/>
                        </a:rPr>
                        <a:t>(</a:t>
                      </a:r>
                      <a:r>
                        <a:rPr lang="nl-NL" sz="1800" dirty="0">
                          <a:effectLst/>
                          <a:latin typeface="+mn-lt"/>
                        </a:rPr>
                        <a:t>38)</a:t>
                      </a:r>
                      <a:endParaRPr lang="nl-BE" sz="1800" dirty="0">
                        <a:effectLst/>
                        <a:latin typeface="+mn-lt"/>
                        <a:ea typeface="Calibri"/>
                      </a:endParaRPr>
                    </a:p>
                  </a:txBody>
                  <a:tcPr marL="68580" marR="68580" marT="0" marB="0"/>
                </a:tc>
                <a:tc>
                  <a:txBody>
                    <a:bodyPr/>
                    <a:lstStyle/>
                    <a:p>
                      <a:pPr marL="0" algn="ctr" defTabSz="914400" rtl="0" eaLnBrk="1" latinLnBrk="0" hangingPunct="1">
                        <a:lnSpc>
                          <a:spcPct val="110000"/>
                        </a:lnSpc>
                        <a:spcAft>
                          <a:spcPts val="0"/>
                        </a:spcAft>
                      </a:pPr>
                      <a:r>
                        <a:rPr lang="nl-BE" sz="1800" b="1" kern="1200" dirty="0">
                          <a:solidFill>
                            <a:srgbClr val="FF0000"/>
                          </a:solidFill>
                          <a:effectLst/>
                          <a:latin typeface="+mn-lt"/>
                          <a:ea typeface="+mn-ea"/>
                          <a:cs typeface="+mn-cs"/>
                        </a:rPr>
                        <a:t>181  </a:t>
                      </a:r>
                      <a:endParaRPr lang="nl-BE" sz="1800" b="1" kern="1200" dirty="0" smtClean="0">
                        <a:solidFill>
                          <a:srgbClr val="FF0000"/>
                        </a:solidFill>
                        <a:effectLst/>
                        <a:latin typeface="+mn-lt"/>
                        <a:ea typeface="+mn-ea"/>
                        <a:cs typeface="+mn-cs"/>
                      </a:endParaRPr>
                    </a:p>
                    <a:p>
                      <a:pPr marL="0" algn="ctr" defTabSz="914400" rtl="0" eaLnBrk="1" latinLnBrk="0" hangingPunct="1">
                        <a:lnSpc>
                          <a:spcPct val="110000"/>
                        </a:lnSpc>
                        <a:spcAft>
                          <a:spcPts val="0"/>
                        </a:spcAft>
                      </a:pPr>
                      <a:r>
                        <a:rPr lang="nl-BE" sz="1800" kern="1200" dirty="0" smtClean="0">
                          <a:solidFill>
                            <a:schemeClr val="dk1"/>
                          </a:solidFill>
                          <a:effectLst/>
                          <a:latin typeface="+mn-lt"/>
                          <a:ea typeface="+mn-ea"/>
                          <a:cs typeface="+mn-cs"/>
                        </a:rPr>
                        <a:t>(</a:t>
                      </a:r>
                      <a:r>
                        <a:rPr lang="nl-BE" sz="1800" kern="1200" dirty="0">
                          <a:solidFill>
                            <a:schemeClr val="dk1"/>
                          </a:solidFill>
                          <a:effectLst/>
                          <a:latin typeface="+mn-lt"/>
                          <a:ea typeface="+mn-ea"/>
                          <a:cs typeface="+mn-cs"/>
                        </a:rPr>
                        <a:t>49)</a:t>
                      </a:r>
                    </a:p>
                  </a:txBody>
                  <a:tcPr marL="68580" marR="68580" marT="0" marB="0"/>
                </a:tc>
                <a:extLst>
                  <a:ext uri="{0D108BD9-81ED-4DB2-BD59-A6C34878D82A}">
                    <a16:rowId xmlns:a16="http://schemas.microsoft.com/office/drawing/2014/main" val="10004"/>
                  </a:ext>
                </a:extLst>
              </a:tr>
              <a:tr h="301752">
                <a:tc>
                  <a:txBody>
                    <a:bodyPr/>
                    <a:lstStyle/>
                    <a:p>
                      <a:pPr algn="l">
                        <a:lnSpc>
                          <a:spcPct val="110000"/>
                        </a:lnSpc>
                        <a:spcAft>
                          <a:spcPts val="0"/>
                        </a:spcAft>
                      </a:pPr>
                      <a:r>
                        <a:rPr lang="nl-NL" sz="1800" dirty="0">
                          <a:effectLst/>
                        </a:rPr>
                        <a:t>% </a:t>
                      </a:r>
                      <a:r>
                        <a:rPr lang="nl-NL" sz="1800" dirty="0" smtClean="0">
                          <a:effectLst/>
                        </a:rPr>
                        <a:t>doel</a:t>
                      </a:r>
                      <a:endParaRPr lang="nl-BE" sz="1800" dirty="0">
                        <a:effectLst/>
                        <a:latin typeface="Times New Roman"/>
                        <a:ea typeface="Calibri"/>
                      </a:endParaRPr>
                    </a:p>
                  </a:txBody>
                  <a:tcPr marL="68580" marR="68580" marT="0" marB="0"/>
                </a:tc>
                <a:tc>
                  <a:txBody>
                    <a:bodyPr/>
                    <a:lstStyle/>
                    <a:p>
                      <a:pPr marL="0" algn="ctr" defTabSz="914400" rtl="0" eaLnBrk="1" latinLnBrk="0" hangingPunct="1">
                        <a:lnSpc>
                          <a:spcPct val="110000"/>
                        </a:lnSpc>
                        <a:spcAft>
                          <a:spcPts val="0"/>
                        </a:spcAft>
                      </a:pPr>
                      <a:r>
                        <a:rPr lang="nl-NL" sz="1800" b="1" kern="1200" dirty="0">
                          <a:solidFill>
                            <a:srgbClr val="00B050"/>
                          </a:solidFill>
                          <a:effectLst/>
                          <a:latin typeface="+mn-lt"/>
                          <a:ea typeface="+mn-ea"/>
                          <a:cs typeface="+mn-cs"/>
                        </a:rPr>
                        <a:t>81.8%</a:t>
                      </a:r>
                      <a:endParaRPr lang="nl-BE" sz="1800" b="1" kern="1200" dirty="0">
                        <a:solidFill>
                          <a:srgbClr val="00B050"/>
                        </a:solidFill>
                        <a:effectLst/>
                        <a:latin typeface="+mn-lt"/>
                        <a:ea typeface="+mn-ea"/>
                        <a:cs typeface="+mn-cs"/>
                      </a:endParaRPr>
                    </a:p>
                  </a:txBody>
                  <a:tcPr marL="68580" marR="68580" marT="0" marB="0"/>
                </a:tc>
                <a:tc>
                  <a:txBody>
                    <a:bodyPr/>
                    <a:lstStyle/>
                    <a:p>
                      <a:pPr algn="ctr">
                        <a:lnSpc>
                          <a:spcPct val="110000"/>
                        </a:lnSpc>
                        <a:spcAft>
                          <a:spcPts val="1620"/>
                        </a:spcAft>
                      </a:pPr>
                      <a:r>
                        <a:rPr lang="nl-BE" sz="1800" b="1" dirty="0">
                          <a:solidFill>
                            <a:srgbClr val="FF0000"/>
                          </a:solidFill>
                          <a:effectLst/>
                          <a:latin typeface="+mn-lt"/>
                          <a:ea typeface="Times New Roman" panose="02020603050405020304" pitchFamily="18" charset="0"/>
                          <a:cs typeface="Times New Roman" panose="02020603050405020304" pitchFamily="18" charset="0"/>
                        </a:rPr>
                        <a:t>63.2%</a:t>
                      </a:r>
                      <a:endParaRPr lang="nl-BE" sz="18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0000"/>
                        </a:lnSpc>
                        <a:spcAft>
                          <a:spcPts val="1620"/>
                        </a:spcAft>
                      </a:pPr>
                      <a:r>
                        <a:rPr lang="nl-NL" sz="1800" b="1" kern="1200" dirty="0">
                          <a:solidFill>
                            <a:srgbClr val="FF0000"/>
                          </a:solidFill>
                          <a:effectLst/>
                          <a:latin typeface="+mn-lt"/>
                          <a:ea typeface="Times New Roman" panose="02020603050405020304" pitchFamily="18" charset="0"/>
                          <a:cs typeface="Times New Roman" panose="02020603050405020304" pitchFamily="18" charset="0"/>
                        </a:rPr>
                        <a:t>50.0%</a:t>
                      </a:r>
                      <a:endParaRPr lang="nl-BE" sz="1800" b="1" kern="12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0000"/>
                        </a:lnSpc>
                        <a:spcAft>
                          <a:spcPts val="1620"/>
                        </a:spcAft>
                      </a:pPr>
                      <a:r>
                        <a:rPr lang="nl-BE" sz="1800" b="1" kern="1200" dirty="0">
                          <a:solidFill>
                            <a:srgbClr val="FF0000"/>
                          </a:solidFill>
                          <a:effectLst/>
                          <a:latin typeface="+mn-lt"/>
                          <a:ea typeface="Times New Roman" panose="02020603050405020304" pitchFamily="18" charset="0"/>
                          <a:cs typeface="Times New Roman" panose="02020603050405020304" pitchFamily="18" charset="0"/>
                        </a:rPr>
                        <a:t>35.3% </a:t>
                      </a:r>
                    </a:p>
                  </a:txBody>
                  <a:tcPr marL="68580" marR="68580" marT="0" marB="0"/>
                </a:tc>
                <a:extLst>
                  <a:ext uri="{0D108BD9-81ED-4DB2-BD59-A6C34878D82A}">
                    <a16:rowId xmlns:a16="http://schemas.microsoft.com/office/drawing/2014/main" val="10005"/>
                  </a:ext>
                </a:extLst>
              </a:tr>
            </a:tbl>
          </a:graphicData>
        </a:graphic>
      </p:graphicFrame>
      <p:sp>
        <p:nvSpPr>
          <p:cNvPr id="5" name="Ovaal 4"/>
          <p:cNvSpPr/>
          <p:nvPr/>
        </p:nvSpPr>
        <p:spPr>
          <a:xfrm>
            <a:off x="8063880" y="1052736"/>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Tree>
    <p:extLst>
      <p:ext uri="{BB962C8B-B14F-4D97-AF65-F5344CB8AC3E}">
        <p14:creationId xmlns:p14="http://schemas.microsoft.com/office/powerpoint/2010/main" val="353463663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Opbrengstgericht werken </a:t>
            </a:r>
            <a:br>
              <a:rPr lang="nl-BE" dirty="0"/>
            </a:br>
            <a:r>
              <a:rPr lang="nl-BE" dirty="0"/>
              <a:t>– </a:t>
            </a:r>
            <a:r>
              <a:rPr lang="nl-BE" b="0" i="1" dirty="0"/>
              <a:t>Resultaten NL-VL? – 3</a:t>
            </a:r>
            <a:r>
              <a:rPr lang="nl-BE" b="0" i="1" baseline="30000" dirty="0"/>
              <a:t>e</a:t>
            </a:r>
            <a:r>
              <a:rPr lang="nl-BE" b="0" i="1" dirty="0"/>
              <a:t> tranche – </a:t>
            </a:r>
            <a:r>
              <a:rPr lang="nl-BE" b="0" i="1" dirty="0" smtClean="0"/>
              <a:t>Leraren</a:t>
            </a:r>
            <a:endParaRPr lang="nl-BE" dirty="0"/>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211457341"/>
              </p:ext>
            </p:extLst>
          </p:nvPr>
        </p:nvGraphicFramePr>
        <p:xfrm>
          <a:off x="431800" y="2017360"/>
          <a:ext cx="8280400" cy="3931920"/>
        </p:xfrm>
        <a:graphic>
          <a:graphicData uri="http://schemas.openxmlformats.org/drawingml/2006/table">
            <a:tbl>
              <a:tblPr firstRow="1" bandRow="1">
                <a:tableStyleId>{073A0DAA-6AF3-43AB-8588-CEC1D06C72B9}</a:tableStyleId>
              </a:tblPr>
              <a:tblGrid>
                <a:gridCol w="6804496">
                  <a:extLst>
                    <a:ext uri="{9D8B030D-6E8A-4147-A177-3AD203B41FA5}">
                      <a16:colId xmlns:a16="http://schemas.microsoft.com/office/drawing/2014/main" val="4045208355"/>
                    </a:ext>
                  </a:extLst>
                </a:gridCol>
                <a:gridCol w="1475904">
                  <a:extLst>
                    <a:ext uri="{9D8B030D-6E8A-4147-A177-3AD203B41FA5}">
                      <a16:colId xmlns:a16="http://schemas.microsoft.com/office/drawing/2014/main" val="1812234838"/>
                    </a:ext>
                  </a:extLst>
                </a:gridCol>
              </a:tblGrid>
              <a:tr h="370840">
                <a:tc gridSpan="2">
                  <a:txBody>
                    <a:bodyPr/>
                    <a:lstStyle/>
                    <a:p>
                      <a:r>
                        <a:rPr lang="nl-BE" dirty="0" smtClean="0"/>
                        <a:t>Mate van implementatie van de LIST-aanpak in het instructiegedrag</a:t>
                      </a:r>
                      <a:r>
                        <a:rPr lang="nl-BE" baseline="0" dirty="0" smtClean="0"/>
                        <a:t> van de leraren voortgezet lezen, schooljaren 2013-14 en 2014-15 (3 peilingen, hier resultaat van 3</a:t>
                      </a:r>
                      <a:r>
                        <a:rPr lang="nl-BE" baseline="30000" dirty="0" smtClean="0"/>
                        <a:t>e</a:t>
                      </a:r>
                      <a:r>
                        <a:rPr lang="nl-BE" baseline="0" dirty="0" smtClean="0"/>
                        <a:t>)</a:t>
                      </a:r>
                      <a:endParaRPr lang="nl-BE" dirty="0"/>
                    </a:p>
                  </a:txBody>
                  <a:tcPr/>
                </a:tc>
                <a:tc hMerge="1">
                  <a:txBody>
                    <a:bodyPr/>
                    <a:lstStyle/>
                    <a:p>
                      <a:endParaRPr lang="nl-BE" dirty="0"/>
                    </a:p>
                  </a:txBody>
                  <a:tcPr/>
                </a:tc>
                <a:extLst>
                  <a:ext uri="{0D108BD9-81ED-4DB2-BD59-A6C34878D82A}">
                    <a16:rowId xmlns:a16="http://schemas.microsoft.com/office/drawing/2014/main" val="1080603524"/>
                  </a:ext>
                </a:extLst>
              </a:tr>
              <a:tr h="370840">
                <a:tc>
                  <a:txBody>
                    <a:bodyPr/>
                    <a:lstStyle/>
                    <a:p>
                      <a:r>
                        <a:rPr lang="nl-BE" sz="2000" dirty="0" smtClean="0"/>
                        <a:t>1. Kwaliteit lerarengedrag bij Stillezen</a:t>
                      </a:r>
                      <a:endParaRPr lang="nl-BE" sz="2000" dirty="0"/>
                    </a:p>
                  </a:txBody>
                  <a:tcPr anchor="ctr"/>
                </a:tc>
                <a:tc>
                  <a:txBody>
                    <a:bodyPr/>
                    <a:lstStyle/>
                    <a:p>
                      <a:r>
                        <a:rPr lang="nl-BE" sz="2000" dirty="0" smtClean="0"/>
                        <a:t>. 81</a:t>
                      </a:r>
                    </a:p>
                    <a:p>
                      <a:r>
                        <a:rPr lang="nl-BE" sz="2000" dirty="0" err="1" smtClean="0"/>
                        <a:t>Sd</a:t>
                      </a:r>
                      <a:r>
                        <a:rPr lang="nl-BE" sz="2000" dirty="0" smtClean="0"/>
                        <a:t> (13)</a:t>
                      </a:r>
                      <a:endParaRPr lang="nl-BE" sz="2000" dirty="0"/>
                    </a:p>
                  </a:txBody>
                  <a:tcPr anchor="ctr"/>
                </a:tc>
                <a:extLst>
                  <a:ext uri="{0D108BD9-81ED-4DB2-BD59-A6C34878D82A}">
                    <a16:rowId xmlns:a16="http://schemas.microsoft.com/office/drawing/2014/main" val="3101347165"/>
                  </a:ext>
                </a:extLst>
              </a:tr>
              <a:tr h="370840">
                <a:tc>
                  <a:txBody>
                    <a:bodyPr/>
                    <a:lstStyle/>
                    <a:p>
                      <a:r>
                        <a:rPr lang="nl-BE" sz="2000" dirty="0" smtClean="0"/>
                        <a:t>2. Kwantitatief lerarengedrag bij Stillezen</a:t>
                      </a:r>
                      <a:endParaRPr lang="nl-BE" sz="2000" dirty="0"/>
                    </a:p>
                  </a:txBody>
                  <a:tcPr anchor="ctr"/>
                </a:tc>
                <a:tc>
                  <a:txBody>
                    <a:bodyPr/>
                    <a:lstStyle/>
                    <a:p>
                      <a:endParaRPr lang="nl-BE" sz="2000"/>
                    </a:p>
                  </a:txBody>
                  <a:tcPr anchor="ctr"/>
                </a:tc>
                <a:extLst>
                  <a:ext uri="{0D108BD9-81ED-4DB2-BD59-A6C34878D82A}">
                    <a16:rowId xmlns:a16="http://schemas.microsoft.com/office/drawing/2014/main" val="1660909385"/>
                  </a:ext>
                </a:extLst>
              </a:tr>
              <a:tr h="370840">
                <a:tc>
                  <a:txBody>
                    <a:bodyPr/>
                    <a:lstStyle/>
                    <a:p>
                      <a:pPr lvl="1"/>
                      <a:r>
                        <a:rPr lang="nl-BE" sz="2000" dirty="0" smtClean="0"/>
                        <a:t>a. Totale </a:t>
                      </a:r>
                      <a:r>
                        <a:rPr lang="nl-BE" sz="2000" dirty="0" err="1" smtClean="0"/>
                        <a:t>lesduur</a:t>
                      </a:r>
                      <a:r>
                        <a:rPr lang="nl-BE" sz="2000" dirty="0" smtClean="0"/>
                        <a:t> in minuten</a:t>
                      </a:r>
                      <a:endParaRPr lang="nl-BE" sz="2000" dirty="0"/>
                    </a:p>
                  </a:txBody>
                  <a:tcPr anchor="ctr"/>
                </a:tc>
                <a:tc>
                  <a:txBody>
                    <a:bodyPr/>
                    <a:lstStyle/>
                    <a:p>
                      <a:r>
                        <a:rPr lang="nl-BE" sz="2000" baseline="0" dirty="0" smtClean="0"/>
                        <a:t>32</a:t>
                      </a:r>
                    </a:p>
                    <a:p>
                      <a:r>
                        <a:rPr lang="nl-BE" sz="2000" baseline="0" dirty="0" err="1" smtClean="0"/>
                        <a:t>Sd</a:t>
                      </a:r>
                      <a:r>
                        <a:rPr lang="nl-BE" sz="2000" baseline="0" dirty="0" smtClean="0"/>
                        <a:t> (5)</a:t>
                      </a:r>
                      <a:endParaRPr lang="nl-BE" sz="2000" dirty="0"/>
                    </a:p>
                  </a:txBody>
                  <a:tcPr anchor="ctr"/>
                </a:tc>
                <a:extLst>
                  <a:ext uri="{0D108BD9-81ED-4DB2-BD59-A6C34878D82A}">
                    <a16:rowId xmlns:a16="http://schemas.microsoft.com/office/drawing/2014/main" val="3316421466"/>
                  </a:ext>
                </a:extLst>
              </a:tr>
              <a:tr h="370840">
                <a:tc>
                  <a:txBody>
                    <a:bodyPr/>
                    <a:lstStyle/>
                    <a:p>
                      <a:pPr lvl="1"/>
                      <a:r>
                        <a:rPr lang="nl-BE" sz="2000" dirty="0" smtClean="0"/>
                        <a:t>b. % van de lestijd dat er gelezen wordt / tijd in minuten</a:t>
                      </a:r>
                      <a:endParaRPr lang="nl-BE" sz="2000" dirty="0"/>
                    </a:p>
                  </a:txBody>
                  <a:tcPr anchor="ctr"/>
                </a:tc>
                <a:tc>
                  <a:txBody>
                    <a:bodyPr/>
                    <a:lstStyle/>
                    <a:p>
                      <a:r>
                        <a:rPr lang="nl-BE" sz="2000" dirty="0" smtClean="0"/>
                        <a:t>67% / 21</a:t>
                      </a:r>
                      <a:endParaRPr lang="nl-BE" sz="2000" dirty="0"/>
                    </a:p>
                  </a:txBody>
                  <a:tcPr anchor="ctr"/>
                </a:tc>
                <a:extLst>
                  <a:ext uri="{0D108BD9-81ED-4DB2-BD59-A6C34878D82A}">
                    <a16:rowId xmlns:a16="http://schemas.microsoft.com/office/drawing/2014/main" val="3732212325"/>
                  </a:ext>
                </a:extLst>
              </a:tr>
              <a:tr h="370840">
                <a:tc>
                  <a:txBody>
                    <a:bodyPr/>
                    <a:lstStyle/>
                    <a:p>
                      <a:pPr lvl="1"/>
                      <a:r>
                        <a:rPr lang="nl-BE" sz="2000" dirty="0" smtClean="0"/>
                        <a:t>c. % van de lestijd dat het stil is</a:t>
                      </a:r>
                      <a:endParaRPr lang="nl-BE" sz="2000" dirty="0"/>
                    </a:p>
                  </a:txBody>
                  <a:tcPr anchor="ctr"/>
                </a:tc>
                <a:tc>
                  <a:txBody>
                    <a:bodyPr/>
                    <a:lstStyle/>
                    <a:p>
                      <a:r>
                        <a:rPr lang="nl-BE" sz="2000" dirty="0" smtClean="0"/>
                        <a:t>98</a:t>
                      </a:r>
                      <a:endParaRPr lang="nl-BE" sz="2000" dirty="0"/>
                    </a:p>
                  </a:txBody>
                  <a:tcPr anchor="ctr"/>
                </a:tc>
                <a:extLst>
                  <a:ext uri="{0D108BD9-81ED-4DB2-BD59-A6C34878D82A}">
                    <a16:rowId xmlns:a16="http://schemas.microsoft.com/office/drawing/2014/main" val="3478140595"/>
                  </a:ext>
                </a:extLst>
              </a:tr>
              <a:tr h="370840">
                <a:tc>
                  <a:txBody>
                    <a:bodyPr/>
                    <a:lstStyle/>
                    <a:p>
                      <a:pPr lvl="1"/>
                      <a:r>
                        <a:rPr lang="nl-BE" sz="2000" dirty="0" smtClean="0"/>
                        <a:t>d. Taakgerichte</a:t>
                      </a:r>
                      <a:r>
                        <a:rPr lang="nl-BE" sz="2000" baseline="0" dirty="0" smtClean="0"/>
                        <a:t> leertijd (gemiddeld % leerlingen dat leest) over alle telmomenten</a:t>
                      </a:r>
                      <a:endParaRPr lang="nl-BE" sz="2000" dirty="0"/>
                    </a:p>
                  </a:txBody>
                  <a:tcPr anchor="ctr"/>
                </a:tc>
                <a:tc>
                  <a:txBody>
                    <a:bodyPr/>
                    <a:lstStyle/>
                    <a:p>
                      <a:r>
                        <a:rPr lang="nl-BE" sz="2000" dirty="0" smtClean="0"/>
                        <a:t>95.4</a:t>
                      </a:r>
                      <a:endParaRPr lang="nl-BE" sz="2000" dirty="0"/>
                    </a:p>
                  </a:txBody>
                  <a:tcPr anchor="ctr"/>
                </a:tc>
                <a:extLst>
                  <a:ext uri="{0D108BD9-81ED-4DB2-BD59-A6C34878D82A}">
                    <a16:rowId xmlns:a16="http://schemas.microsoft.com/office/drawing/2014/main" val="248176685"/>
                  </a:ext>
                </a:extLst>
              </a:tr>
            </a:tbl>
          </a:graphicData>
        </a:graphic>
      </p:graphicFrame>
      <p:sp>
        <p:nvSpPr>
          <p:cNvPr id="10" name="Ovaal 9"/>
          <p:cNvSpPr/>
          <p:nvPr/>
        </p:nvSpPr>
        <p:spPr>
          <a:xfrm>
            <a:off x="8036949" y="1127923"/>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
        <p:nvSpPr>
          <p:cNvPr id="5" name="Afgeronde rechthoek 4"/>
          <p:cNvSpPr/>
          <p:nvPr/>
        </p:nvSpPr>
        <p:spPr>
          <a:xfrm>
            <a:off x="7164289" y="2708920"/>
            <a:ext cx="72008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7164289" y="3803300"/>
            <a:ext cx="72008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7164289" y="5485420"/>
            <a:ext cx="72008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2123170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Opbrengstgericht werken </a:t>
            </a:r>
            <a:br>
              <a:rPr lang="nl-BE" dirty="0"/>
            </a:br>
            <a:r>
              <a:rPr lang="nl-BE" dirty="0"/>
              <a:t>– </a:t>
            </a:r>
            <a:r>
              <a:rPr lang="nl-BE" b="0" i="1" dirty="0"/>
              <a:t>Resultaten NL-VL? – 3</a:t>
            </a:r>
            <a:r>
              <a:rPr lang="nl-BE" b="0" i="1" baseline="30000" dirty="0"/>
              <a:t>e</a:t>
            </a:r>
            <a:r>
              <a:rPr lang="nl-BE" b="0" i="1" dirty="0"/>
              <a:t> tranche – </a:t>
            </a:r>
            <a:r>
              <a:rPr lang="nl-BE" b="0" i="1" dirty="0" smtClean="0"/>
              <a:t>Leraren – GO! BS Europaschool Bredene</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945343449"/>
              </p:ext>
            </p:extLst>
          </p:nvPr>
        </p:nvGraphicFramePr>
        <p:xfrm>
          <a:off x="431800" y="2017360"/>
          <a:ext cx="8280400" cy="3931920"/>
        </p:xfrm>
        <a:graphic>
          <a:graphicData uri="http://schemas.openxmlformats.org/drawingml/2006/table">
            <a:tbl>
              <a:tblPr firstRow="1" bandRow="1">
                <a:tableStyleId>{5C22544A-7EE6-4342-B048-85BDC9FD1C3A}</a:tableStyleId>
              </a:tblPr>
              <a:tblGrid>
                <a:gridCol w="6804496">
                  <a:extLst>
                    <a:ext uri="{9D8B030D-6E8A-4147-A177-3AD203B41FA5}">
                      <a16:colId xmlns:a16="http://schemas.microsoft.com/office/drawing/2014/main" val="4045208355"/>
                    </a:ext>
                  </a:extLst>
                </a:gridCol>
                <a:gridCol w="1475904">
                  <a:extLst>
                    <a:ext uri="{9D8B030D-6E8A-4147-A177-3AD203B41FA5}">
                      <a16:colId xmlns:a16="http://schemas.microsoft.com/office/drawing/2014/main" val="1812234838"/>
                    </a:ext>
                  </a:extLst>
                </a:gridCol>
              </a:tblGrid>
              <a:tr h="370840">
                <a:tc gridSpan="2">
                  <a:txBody>
                    <a:bodyPr/>
                    <a:lstStyle/>
                    <a:p>
                      <a:r>
                        <a:rPr lang="nl-BE" dirty="0" smtClean="0"/>
                        <a:t>Mate van implementatie van de LIST-aanpak in het instructiegedrag</a:t>
                      </a:r>
                      <a:r>
                        <a:rPr lang="nl-BE" baseline="0" dirty="0" smtClean="0"/>
                        <a:t> van de leraren voortgezet lezen, schooljaren 2013-14 en 2014-15 (3 peilingen, hier resultaat van 3</a:t>
                      </a:r>
                      <a:r>
                        <a:rPr lang="nl-BE" baseline="30000" dirty="0" smtClean="0"/>
                        <a:t>e</a:t>
                      </a:r>
                      <a:r>
                        <a:rPr lang="nl-BE" baseline="0" dirty="0" smtClean="0"/>
                        <a:t>)</a:t>
                      </a:r>
                      <a:endParaRPr lang="nl-BE" dirty="0"/>
                    </a:p>
                  </a:txBody>
                  <a:tcPr/>
                </a:tc>
                <a:tc hMerge="1">
                  <a:txBody>
                    <a:bodyPr/>
                    <a:lstStyle/>
                    <a:p>
                      <a:endParaRPr lang="nl-BE" dirty="0"/>
                    </a:p>
                  </a:txBody>
                  <a:tcPr/>
                </a:tc>
                <a:extLst>
                  <a:ext uri="{0D108BD9-81ED-4DB2-BD59-A6C34878D82A}">
                    <a16:rowId xmlns:a16="http://schemas.microsoft.com/office/drawing/2014/main" val="1080603524"/>
                  </a:ext>
                </a:extLst>
              </a:tr>
              <a:tr h="370840">
                <a:tc>
                  <a:txBody>
                    <a:bodyPr/>
                    <a:lstStyle/>
                    <a:p>
                      <a:r>
                        <a:rPr lang="nl-BE" sz="2000" dirty="0" smtClean="0"/>
                        <a:t>1. Kwaliteit lerarengedrag bij Stillezen</a:t>
                      </a:r>
                      <a:endParaRPr lang="nl-BE" sz="2000" dirty="0"/>
                    </a:p>
                  </a:txBody>
                  <a:tcPr anchor="ctr"/>
                </a:tc>
                <a:tc>
                  <a:txBody>
                    <a:bodyPr/>
                    <a:lstStyle/>
                    <a:p>
                      <a:r>
                        <a:rPr lang="nl-BE" sz="2000" dirty="0" smtClean="0"/>
                        <a:t>.73 </a:t>
                      </a:r>
                    </a:p>
                    <a:p>
                      <a:r>
                        <a:rPr lang="nl-BE" sz="2000" dirty="0" err="1" smtClean="0"/>
                        <a:t>Sd</a:t>
                      </a:r>
                      <a:r>
                        <a:rPr lang="nl-BE" sz="2000" dirty="0" smtClean="0"/>
                        <a:t> (15)</a:t>
                      </a:r>
                      <a:endParaRPr lang="nl-BE" sz="2000" dirty="0"/>
                    </a:p>
                  </a:txBody>
                  <a:tcPr anchor="ctr"/>
                </a:tc>
                <a:extLst>
                  <a:ext uri="{0D108BD9-81ED-4DB2-BD59-A6C34878D82A}">
                    <a16:rowId xmlns:a16="http://schemas.microsoft.com/office/drawing/2014/main" val="3101347165"/>
                  </a:ext>
                </a:extLst>
              </a:tr>
              <a:tr h="370840">
                <a:tc>
                  <a:txBody>
                    <a:bodyPr/>
                    <a:lstStyle/>
                    <a:p>
                      <a:r>
                        <a:rPr lang="nl-BE" sz="2000" dirty="0" smtClean="0"/>
                        <a:t>2. Kwantitatief lerarengedrag bij Stillezen</a:t>
                      </a:r>
                      <a:endParaRPr lang="nl-BE" sz="2000" dirty="0"/>
                    </a:p>
                  </a:txBody>
                  <a:tcPr anchor="ctr"/>
                </a:tc>
                <a:tc>
                  <a:txBody>
                    <a:bodyPr/>
                    <a:lstStyle/>
                    <a:p>
                      <a:endParaRPr lang="nl-BE" sz="2000"/>
                    </a:p>
                  </a:txBody>
                  <a:tcPr anchor="ctr"/>
                </a:tc>
                <a:extLst>
                  <a:ext uri="{0D108BD9-81ED-4DB2-BD59-A6C34878D82A}">
                    <a16:rowId xmlns:a16="http://schemas.microsoft.com/office/drawing/2014/main" val="1660909385"/>
                  </a:ext>
                </a:extLst>
              </a:tr>
              <a:tr h="370840">
                <a:tc>
                  <a:txBody>
                    <a:bodyPr/>
                    <a:lstStyle/>
                    <a:p>
                      <a:pPr lvl="1"/>
                      <a:r>
                        <a:rPr lang="nl-BE" sz="2000" dirty="0" smtClean="0"/>
                        <a:t>a. Totale </a:t>
                      </a:r>
                      <a:r>
                        <a:rPr lang="nl-BE" sz="2000" dirty="0" err="1" smtClean="0"/>
                        <a:t>lesduur</a:t>
                      </a:r>
                      <a:r>
                        <a:rPr lang="nl-BE" sz="2000" dirty="0" smtClean="0"/>
                        <a:t> in minuten</a:t>
                      </a:r>
                      <a:endParaRPr lang="nl-BE" sz="2000" dirty="0"/>
                    </a:p>
                  </a:txBody>
                  <a:tcPr anchor="ctr"/>
                </a:tc>
                <a:tc>
                  <a:txBody>
                    <a:bodyPr/>
                    <a:lstStyle/>
                    <a:p>
                      <a:r>
                        <a:rPr lang="nl-BE" sz="2000" dirty="0" smtClean="0"/>
                        <a:t>32</a:t>
                      </a:r>
                      <a:r>
                        <a:rPr lang="nl-BE" sz="2000" baseline="0" dirty="0" smtClean="0"/>
                        <a:t> </a:t>
                      </a:r>
                    </a:p>
                    <a:p>
                      <a:r>
                        <a:rPr lang="nl-BE" sz="2000" baseline="0" dirty="0" err="1" smtClean="0"/>
                        <a:t>Sd</a:t>
                      </a:r>
                      <a:r>
                        <a:rPr lang="nl-BE" sz="2000" baseline="0" dirty="0" smtClean="0"/>
                        <a:t> (3)</a:t>
                      </a:r>
                      <a:endParaRPr lang="nl-BE" sz="2000" dirty="0"/>
                    </a:p>
                  </a:txBody>
                  <a:tcPr anchor="ctr"/>
                </a:tc>
                <a:extLst>
                  <a:ext uri="{0D108BD9-81ED-4DB2-BD59-A6C34878D82A}">
                    <a16:rowId xmlns:a16="http://schemas.microsoft.com/office/drawing/2014/main" val="3316421466"/>
                  </a:ext>
                </a:extLst>
              </a:tr>
              <a:tr h="370840">
                <a:tc>
                  <a:txBody>
                    <a:bodyPr/>
                    <a:lstStyle/>
                    <a:p>
                      <a:pPr lvl="1"/>
                      <a:r>
                        <a:rPr lang="nl-BE" sz="2000" dirty="0" smtClean="0"/>
                        <a:t>b. % van de lestijd dat er gelezen wordt / tijd in minuten</a:t>
                      </a:r>
                      <a:endParaRPr lang="nl-BE" sz="2000" dirty="0"/>
                    </a:p>
                  </a:txBody>
                  <a:tcPr anchor="ctr"/>
                </a:tc>
                <a:tc>
                  <a:txBody>
                    <a:bodyPr/>
                    <a:lstStyle/>
                    <a:p>
                      <a:r>
                        <a:rPr lang="nl-BE" sz="2000" dirty="0" smtClean="0"/>
                        <a:t>61%/20</a:t>
                      </a:r>
                      <a:endParaRPr lang="nl-BE" sz="2000" dirty="0"/>
                    </a:p>
                  </a:txBody>
                  <a:tcPr anchor="ctr"/>
                </a:tc>
                <a:extLst>
                  <a:ext uri="{0D108BD9-81ED-4DB2-BD59-A6C34878D82A}">
                    <a16:rowId xmlns:a16="http://schemas.microsoft.com/office/drawing/2014/main" val="3732212325"/>
                  </a:ext>
                </a:extLst>
              </a:tr>
              <a:tr h="370840">
                <a:tc>
                  <a:txBody>
                    <a:bodyPr/>
                    <a:lstStyle/>
                    <a:p>
                      <a:pPr lvl="1"/>
                      <a:r>
                        <a:rPr lang="nl-BE" sz="2000" dirty="0" smtClean="0"/>
                        <a:t>c. % van de lestijd dat het stil is</a:t>
                      </a:r>
                      <a:endParaRPr lang="nl-BE" sz="2000" dirty="0"/>
                    </a:p>
                  </a:txBody>
                  <a:tcPr anchor="ctr"/>
                </a:tc>
                <a:tc>
                  <a:txBody>
                    <a:bodyPr/>
                    <a:lstStyle/>
                    <a:p>
                      <a:r>
                        <a:rPr lang="nl-BE" sz="2000" dirty="0" smtClean="0"/>
                        <a:t>82</a:t>
                      </a:r>
                      <a:endParaRPr lang="nl-BE" sz="2000" dirty="0"/>
                    </a:p>
                  </a:txBody>
                  <a:tcPr anchor="ctr"/>
                </a:tc>
                <a:extLst>
                  <a:ext uri="{0D108BD9-81ED-4DB2-BD59-A6C34878D82A}">
                    <a16:rowId xmlns:a16="http://schemas.microsoft.com/office/drawing/2014/main" val="3478140595"/>
                  </a:ext>
                </a:extLst>
              </a:tr>
              <a:tr h="370840">
                <a:tc>
                  <a:txBody>
                    <a:bodyPr/>
                    <a:lstStyle/>
                    <a:p>
                      <a:pPr lvl="1"/>
                      <a:r>
                        <a:rPr lang="nl-BE" sz="2000" dirty="0" smtClean="0"/>
                        <a:t>d. Taakgerichte</a:t>
                      </a:r>
                      <a:r>
                        <a:rPr lang="nl-BE" sz="2000" baseline="0" dirty="0" smtClean="0"/>
                        <a:t> leertijd (gemiddeld % leerlingen dat leest) over alle telmomenten</a:t>
                      </a:r>
                      <a:endParaRPr lang="nl-BE" sz="2000" dirty="0"/>
                    </a:p>
                  </a:txBody>
                  <a:tcPr anchor="ctr"/>
                </a:tc>
                <a:tc>
                  <a:txBody>
                    <a:bodyPr/>
                    <a:lstStyle/>
                    <a:p>
                      <a:r>
                        <a:rPr lang="nl-BE" sz="2000" dirty="0" smtClean="0"/>
                        <a:t>96</a:t>
                      </a:r>
                      <a:endParaRPr lang="nl-BE" sz="2000" dirty="0"/>
                    </a:p>
                  </a:txBody>
                  <a:tcPr anchor="ctr"/>
                </a:tc>
                <a:extLst>
                  <a:ext uri="{0D108BD9-81ED-4DB2-BD59-A6C34878D82A}">
                    <a16:rowId xmlns:a16="http://schemas.microsoft.com/office/drawing/2014/main" val="248176685"/>
                  </a:ext>
                </a:extLst>
              </a:tr>
            </a:tbl>
          </a:graphicData>
        </a:graphic>
      </p:graphicFrame>
      <p:sp>
        <p:nvSpPr>
          <p:cNvPr id="5" name="Ovaal 4"/>
          <p:cNvSpPr/>
          <p:nvPr/>
        </p:nvSpPr>
        <p:spPr>
          <a:xfrm>
            <a:off x="8036949" y="1127923"/>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
        <p:nvSpPr>
          <p:cNvPr id="3" name="Afgeronde rechthoek 2"/>
          <p:cNvSpPr/>
          <p:nvPr/>
        </p:nvSpPr>
        <p:spPr>
          <a:xfrm>
            <a:off x="7164289" y="2708920"/>
            <a:ext cx="72008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7164289" y="5445224"/>
            <a:ext cx="72008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7188335" y="3767953"/>
            <a:ext cx="720080" cy="3600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400816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636" r="5636"/>
          <a:stretch>
            <a:fillRect/>
          </a:stretch>
        </p:blipFill>
        <p:spPr/>
      </p:pic>
      <p:sp>
        <p:nvSpPr>
          <p:cNvPr id="2" name="Titel 1"/>
          <p:cNvSpPr>
            <a:spLocks noGrp="1"/>
          </p:cNvSpPr>
          <p:nvPr>
            <p:ph type="title" idx="4294967295"/>
          </p:nvPr>
        </p:nvSpPr>
        <p:spPr>
          <a:xfrm>
            <a:off x="35496" y="-27384"/>
            <a:ext cx="8280400" cy="1238250"/>
          </a:xfrm>
        </p:spPr>
        <p:txBody>
          <a:bodyPr/>
          <a:lstStyle/>
          <a:p>
            <a:r>
              <a:rPr lang="nl-BE" dirty="0">
                <a:solidFill>
                  <a:schemeClr val="bg1"/>
                </a:solidFill>
              </a:rPr>
              <a:t>Wat levert LIST op voor de </a:t>
            </a:r>
            <a:r>
              <a:rPr lang="nl-BE" dirty="0" err="1">
                <a:solidFill>
                  <a:schemeClr val="bg1"/>
                </a:solidFill>
              </a:rPr>
              <a:t>PBD’s</a:t>
            </a:r>
            <a:r>
              <a:rPr lang="nl-BE" dirty="0">
                <a:solidFill>
                  <a:schemeClr val="bg1"/>
                </a:solidFill>
              </a:rPr>
              <a:t>?</a:t>
            </a:r>
          </a:p>
        </p:txBody>
      </p:sp>
    </p:spTree>
    <p:extLst>
      <p:ext uri="{BB962C8B-B14F-4D97-AF65-F5344CB8AC3E}">
        <p14:creationId xmlns:p14="http://schemas.microsoft.com/office/powerpoint/2010/main" val="2117424263"/>
      </p:ext>
    </p:extLst>
  </p:cSld>
  <p:clrMapOvr>
    <a:masterClrMapping/>
  </p:clrMapOvr>
  <p:transition advClick="0" advTm="1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76AF-B1D4-4699-8AE5-0CE09D85A23C}"/>
              </a:ext>
            </a:extLst>
          </p:cNvPr>
          <p:cNvSpPr>
            <a:spLocks noGrp="1"/>
          </p:cNvSpPr>
          <p:nvPr>
            <p:ph type="title"/>
          </p:nvPr>
        </p:nvSpPr>
        <p:spPr/>
        <p:txBody>
          <a:bodyPr/>
          <a:lstStyle/>
          <a:p>
            <a:r>
              <a:rPr lang="nl-BE" dirty="0"/>
              <a:t>Wat levert LIST op voor de </a:t>
            </a:r>
            <a:r>
              <a:rPr lang="nl-BE" dirty="0" err="1"/>
              <a:t>PBD’s</a:t>
            </a:r>
            <a:r>
              <a:rPr lang="nl-BE" dirty="0"/>
              <a:t>?</a:t>
            </a:r>
          </a:p>
        </p:txBody>
      </p:sp>
      <p:pic>
        <p:nvPicPr>
          <p:cNvPr id="6" name="table">
            <a:extLst>
              <a:ext uri="{FF2B5EF4-FFF2-40B4-BE49-F238E27FC236}">
                <a16:creationId xmlns:a16="http://schemas.microsoft.com/office/drawing/2014/main" id="{8C755632-6F78-44BF-86DC-E46F609E94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05"/>
          <a:stretch/>
        </p:blipFill>
        <p:spPr>
          <a:xfrm>
            <a:off x="30888" y="1700808"/>
            <a:ext cx="9145016" cy="3475162"/>
          </a:xfrm>
          <a:prstGeom prst="rect">
            <a:avLst/>
          </a:prstGeom>
        </p:spPr>
      </p:pic>
    </p:spTree>
    <p:extLst>
      <p:ext uri="{BB962C8B-B14F-4D97-AF65-F5344CB8AC3E}">
        <p14:creationId xmlns:p14="http://schemas.microsoft.com/office/powerpoint/2010/main" val="32225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76AF-B1D4-4699-8AE5-0CE09D85A23C}"/>
              </a:ext>
            </a:extLst>
          </p:cNvPr>
          <p:cNvSpPr>
            <a:spLocks noGrp="1"/>
          </p:cNvSpPr>
          <p:nvPr>
            <p:ph type="title"/>
          </p:nvPr>
        </p:nvSpPr>
        <p:spPr/>
        <p:txBody>
          <a:bodyPr/>
          <a:lstStyle/>
          <a:p>
            <a:r>
              <a:rPr lang="nl-BE" dirty="0"/>
              <a:t>Wat levert LIST op voor de </a:t>
            </a:r>
            <a:r>
              <a:rPr lang="nl-BE" dirty="0" err="1"/>
              <a:t>PBD’s</a:t>
            </a:r>
            <a:r>
              <a:rPr lang="nl-BE" dirty="0"/>
              <a:t>?</a:t>
            </a:r>
          </a:p>
        </p:txBody>
      </p:sp>
      <p:pic>
        <p:nvPicPr>
          <p:cNvPr id="5" name="table">
            <a:extLst>
              <a:ext uri="{FF2B5EF4-FFF2-40B4-BE49-F238E27FC236}">
                <a16:creationId xmlns:a16="http://schemas.microsoft.com/office/drawing/2014/main" id="{86D8B3EE-5517-41E4-BCFE-8DE6A2A03D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239"/>
          <a:stretch/>
        </p:blipFill>
        <p:spPr>
          <a:xfrm>
            <a:off x="64467" y="1916832"/>
            <a:ext cx="9079533" cy="3130404"/>
          </a:xfrm>
          <a:prstGeom prst="rect">
            <a:avLst/>
          </a:prstGeom>
        </p:spPr>
      </p:pic>
    </p:spTree>
    <p:extLst>
      <p:ext uri="{BB962C8B-B14F-4D97-AF65-F5344CB8AC3E}">
        <p14:creationId xmlns:p14="http://schemas.microsoft.com/office/powerpoint/2010/main" val="189883931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76AF-B1D4-4699-8AE5-0CE09D85A23C}"/>
              </a:ext>
            </a:extLst>
          </p:cNvPr>
          <p:cNvSpPr>
            <a:spLocks noGrp="1"/>
          </p:cNvSpPr>
          <p:nvPr>
            <p:ph type="title"/>
          </p:nvPr>
        </p:nvSpPr>
        <p:spPr/>
        <p:txBody>
          <a:bodyPr/>
          <a:lstStyle/>
          <a:p>
            <a:r>
              <a:rPr lang="nl-BE" dirty="0"/>
              <a:t>Wat levert LIST op voor de </a:t>
            </a:r>
            <a:r>
              <a:rPr lang="nl-BE" dirty="0" err="1"/>
              <a:t>PBD’s</a:t>
            </a:r>
            <a:r>
              <a:rPr lang="nl-BE" dirty="0"/>
              <a:t>?</a:t>
            </a:r>
          </a:p>
        </p:txBody>
      </p:sp>
      <p:pic>
        <p:nvPicPr>
          <p:cNvPr id="4" name="table">
            <a:extLst>
              <a:ext uri="{FF2B5EF4-FFF2-40B4-BE49-F238E27FC236}">
                <a16:creationId xmlns:a16="http://schemas.microsoft.com/office/drawing/2014/main" id="{A73F8188-5CF6-4B7C-9EDD-6E18AD3A03A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8205"/>
          <a:stretch/>
        </p:blipFill>
        <p:spPr>
          <a:xfrm>
            <a:off x="14888" y="1772817"/>
            <a:ext cx="9172224" cy="2736304"/>
          </a:xfrm>
          <a:prstGeom prst="rect">
            <a:avLst/>
          </a:prstGeom>
        </p:spPr>
      </p:pic>
    </p:spTree>
    <p:extLst>
      <p:ext uri="{BB962C8B-B14F-4D97-AF65-F5344CB8AC3E}">
        <p14:creationId xmlns:p14="http://schemas.microsoft.com/office/powerpoint/2010/main" val="358252895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Discussie</a:t>
            </a:r>
            <a:endParaRPr lang="nl-BE" dirty="0"/>
          </a:p>
        </p:txBody>
      </p:sp>
      <p:sp>
        <p:nvSpPr>
          <p:cNvPr id="3" name="Tijdelijke aanduiding voor inhoud 2"/>
          <p:cNvSpPr>
            <a:spLocks noGrp="1"/>
          </p:cNvSpPr>
          <p:nvPr>
            <p:ph idx="1"/>
          </p:nvPr>
        </p:nvSpPr>
        <p:spPr>
          <a:xfrm>
            <a:off x="2339753" y="1448748"/>
            <a:ext cx="6624735" cy="4680598"/>
          </a:xfrm>
        </p:spPr>
        <p:txBody>
          <a:bodyPr>
            <a:normAutofit/>
          </a:bodyPr>
          <a:lstStyle/>
          <a:p>
            <a:pPr marL="745200" lvl="1" indent="-457200">
              <a:buAutoNum type="arabicPeriod"/>
            </a:pPr>
            <a:r>
              <a:rPr lang="nl-BE" b="1" dirty="0" smtClean="0">
                <a:solidFill>
                  <a:schemeClr val="bg1">
                    <a:lumMod val="50000"/>
                  </a:schemeClr>
                </a:solidFill>
              </a:rPr>
              <a:t>Stagnatie na 4</a:t>
            </a:r>
            <a:r>
              <a:rPr lang="nl-BE" b="1" baseline="30000" dirty="0" smtClean="0">
                <a:solidFill>
                  <a:schemeClr val="bg1">
                    <a:lumMod val="50000"/>
                  </a:schemeClr>
                </a:solidFill>
              </a:rPr>
              <a:t>e</a:t>
            </a:r>
            <a:r>
              <a:rPr lang="nl-BE" b="1" dirty="0" smtClean="0">
                <a:solidFill>
                  <a:schemeClr val="bg1">
                    <a:lumMod val="50000"/>
                  </a:schemeClr>
                </a:solidFill>
              </a:rPr>
              <a:t> leerjaar op verschillende toets-items?</a:t>
            </a:r>
          </a:p>
          <a:p>
            <a:pPr marL="745200" lvl="1" indent="-457200">
              <a:buAutoNum type="arabicPeriod"/>
            </a:pPr>
            <a:r>
              <a:rPr lang="nl-BE" b="1" dirty="0" smtClean="0">
                <a:solidFill>
                  <a:schemeClr val="bg1">
                    <a:lumMod val="50000"/>
                  </a:schemeClr>
                </a:solidFill>
              </a:rPr>
              <a:t>Doelen worden behaald, maar nagestreefde % nauwelijks?</a:t>
            </a:r>
          </a:p>
          <a:p>
            <a:pPr marL="745200" lvl="1" indent="-457200">
              <a:buAutoNum type="arabicPeriod"/>
            </a:pPr>
            <a:r>
              <a:rPr lang="nl-BE" b="1" dirty="0" smtClean="0">
                <a:solidFill>
                  <a:schemeClr val="bg1">
                    <a:lumMod val="50000"/>
                  </a:schemeClr>
                </a:solidFill>
              </a:rPr>
              <a:t>Hoe meten we leesplezier?</a:t>
            </a:r>
          </a:p>
          <a:p>
            <a:pPr lvl="1" indent="0">
              <a:buNone/>
            </a:pPr>
            <a:endParaRPr lang="nl-BE" b="1" dirty="0" smtClean="0">
              <a:solidFill>
                <a:schemeClr val="bg1">
                  <a:lumMod val="50000"/>
                </a:schemeClr>
              </a:solidFill>
            </a:endParaRPr>
          </a:p>
          <a:p>
            <a:pPr marL="745200" lvl="1" indent="-457200">
              <a:buFont typeface="+mj-lt"/>
              <a:buAutoNum type="arabicPeriod" startAt="4"/>
            </a:pPr>
            <a:r>
              <a:rPr lang="nl-BE" b="1" dirty="0">
                <a:solidFill>
                  <a:schemeClr val="bg1">
                    <a:lumMod val="50000"/>
                  </a:schemeClr>
                </a:solidFill>
              </a:rPr>
              <a:t>Stagnatie van gegevens blijven verzamelen door leraren en scholen?</a:t>
            </a:r>
          </a:p>
          <a:p>
            <a:pPr marL="745200" lvl="1" indent="-457200">
              <a:buAutoNum type="arabicPeriod" startAt="4"/>
            </a:pPr>
            <a:endParaRPr lang="nl-BE" dirty="0" smtClean="0"/>
          </a:p>
          <a:p>
            <a:r>
              <a:rPr lang="nl-BE" dirty="0">
                <a:sym typeface="Wingdings" panose="05000000000000000000" pitchFamily="2" charset="2"/>
              </a:rPr>
              <a:t>	</a:t>
            </a:r>
            <a:r>
              <a:rPr lang="nl-BE" sz="3200" b="1" dirty="0" smtClean="0">
                <a:solidFill>
                  <a:schemeClr val="tx2"/>
                </a:solidFill>
                <a:sym typeface="Wingdings" panose="05000000000000000000" pitchFamily="2" charset="2"/>
              </a:rPr>
              <a:t>verklaringen én remedies?</a:t>
            </a:r>
            <a:endParaRPr lang="nl-BE" sz="3200" b="1" dirty="0" smtClean="0">
              <a:solidFill>
                <a:schemeClr val="tx2"/>
              </a:solidFill>
            </a:endParaRPr>
          </a:p>
          <a:p>
            <a:pPr marL="457200" indent="-457200">
              <a:buAutoNum type="arabicPeriod"/>
            </a:pPr>
            <a:endParaRPr lang="nl-BE" dirty="0"/>
          </a:p>
        </p:txBody>
      </p:sp>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2180" b="98638" l="9524" r="89881">
                        <a14:foregroundMark x1="29464" y1="40327" x2="29464" y2="40327"/>
                        <a14:foregroundMark x1="28869" y1="40872" x2="44643" y2="62670"/>
                        <a14:foregroundMark x1="35417" y1="51771" x2="47619" y2="44414"/>
                        <a14:foregroundMark x1="37202" y1="52589" x2="24107" y2="59401"/>
                        <a14:foregroundMark x1="55060" y1="53406" x2="55060" y2="53406"/>
                        <a14:foregroundMark x1="56548" y1="53134" x2="58929" y2="47139"/>
                        <a14:foregroundMark x1="22619" y1="87466" x2="22619" y2="87466"/>
                        <a14:foregroundMark x1="21429" y1="87738" x2="32440" y2="64305"/>
                      </a14:backgroundRemoval>
                    </a14:imgEffect>
                  </a14:imgLayer>
                </a14:imgProps>
              </a:ext>
              <a:ext uri="{28A0092B-C50C-407E-A947-70E740481C1C}">
                <a14:useLocalDpi xmlns:a14="http://schemas.microsoft.com/office/drawing/2010/main" val="0"/>
              </a:ext>
            </a:extLst>
          </a:blip>
          <a:stretch>
            <a:fillRect/>
          </a:stretch>
        </p:blipFill>
        <p:spPr>
          <a:xfrm>
            <a:off x="-252536" y="836712"/>
            <a:ext cx="3200400" cy="5323715"/>
          </a:xfrm>
          <a:prstGeom prst="rect">
            <a:avLst/>
          </a:prstGeom>
        </p:spPr>
      </p:pic>
    </p:spTree>
    <p:extLst>
      <p:ext uri="{BB962C8B-B14F-4D97-AF65-F5344CB8AC3E}">
        <p14:creationId xmlns:p14="http://schemas.microsoft.com/office/powerpoint/2010/main" val="25010272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pic>
        <p:nvPicPr>
          <p:cNvPr id="7" name="Tijdelijke aanduiding voor inhou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64" t="6998" r="3846" b="6839"/>
          <a:stretch/>
        </p:blipFill>
        <p:spPr>
          <a:xfrm>
            <a:off x="2281855" y="1988840"/>
            <a:ext cx="5256584" cy="4032448"/>
          </a:xfrm>
        </p:spPr>
      </p:pic>
      <p:grpSp>
        <p:nvGrpSpPr>
          <p:cNvPr id="19" name="Groep 18"/>
          <p:cNvGrpSpPr/>
          <p:nvPr/>
        </p:nvGrpSpPr>
        <p:grpSpPr>
          <a:xfrm>
            <a:off x="2461875" y="1135939"/>
            <a:ext cx="4896544" cy="700232"/>
            <a:chOff x="1635048" y="436"/>
            <a:chExt cx="4896544" cy="700232"/>
          </a:xfrm>
        </p:grpSpPr>
        <p:sp>
          <p:nvSpPr>
            <p:cNvPr id="20" name="Rechthoek 19"/>
            <p:cNvSpPr/>
            <p:nvPr/>
          </p:nvSpPr>
          <p:spPr>
            <a:xfrm>
              <a:off x="1923080" y="436"/>
              <a:ext cx="3690000" cy="700232"/>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Tekstvak 20"/>
            <p:cNvSpPr txBox="1"/>
            <p:nvPr/>
          </p:nvSpPr>
          <p:spPr>
            <a:xfrm>
              <a:off x="1635048" y="436"/>
              <a:ext cx="4896544" cy="7002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400" kern="1200" dirty="0" smtClean="0"/>
                <a:t>Effectief lerarengedrag</a:t>
              </a:r>
              <a:endParaRPr lang="nl-BE" sz="2400" kern="1200" dirty="0"/>
            </a:p>
          </p:txBody>
        </p:sp>
      </p:grpSp>
    </p:spTree>
    <p:extLst>
      <p:ext uri="{BB962C8B-B14F-4D97-AF65-F5344CB8AC3E}">
        <p14:creationId xmlns:p14="http://schemas.microsoft.com/office/powerpoint/2010/main" val="86881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willen we verder?</a:t>
            </a:r>
            <a:endParaRPr lang="nl-BE" dirty="0"/>
          </a:p>
        </p:txBody>
      </p:sp>
      <p:sp>
        <p:nvSpPr>
          <p:cNvPr id="3" name="Tijdelijke aanduiding voor inhoud 2"/>
          <p:cNvSpPr>
            <a:spLocks noGrp="1"/>
          </p:cNvSpPr>
          <p:nvPr>
            <p:ph idx="1"/>
          </p:nvPr>
        </p:nvSpPr>
        <p:spPr/>
        <p:txBody>
          <a:bodyPr>
            <a:normAutofit/>
          </a:bodyPr>
          <a:lstStyle/>
          <a:p>
            <a:r>
              <a:rPr lang="nl-BE" b="1" dirty="0" smtClean="0">
                <a:solidFill>
                  <a:schemeClr val="tx2"/>
                </a:solidFill>
              </a:rPr>
              <a:t>Mogelijkheden</a:t>
            </a:r>
            <a:r>
              <a:rPr lang="nl-BE" dirty="0" smtClean="0"/>
              <a:t>?</a:t>
            </a:r>
          </a:p>
          <a:p>
            <a:pPr marL="457200" indent="-457200">
              <a:buAutoNum type="arabicPeriod"/>
            </a:pPr>
            <a:r>
              <a:rPr lang="nl-BE" dirty="0" smtClean="0"/>
              <a:t>Meewerken aan het onderzoek dat we graag willen koppelen aan de resultaten in </a:t>
            </a:r>
            <a:r>
              <a:rPr lang="nl-BE" b="1" dirty="0" smtClean="0"/>
              <a:t>onze +/- 60 scholen de komende 3-4 jaar</a:t>
            </a:r>
          </a:p>
          <a:p>
            <a:pPr marL="745200" lvl="1" indent="-457200">
              <a:buAutoNum type="arabicPeriod"/>
            </a:pPr>
            <a:r>
              <a:rPr lang="nl-BE" dirty="0" smtClean="0">
                <a:solidFill>
                  <a:schemeClr val="tx2"/>
                </a:solidFill>
              </a:rPr>
              <a:t>Opzetten</a:t>
            </a:r>
            <a:r>
              <a:rPr lang="nl-BE" dirty="0" smtClean="0"/>
              <a:t> database + </a:t>
            </a:r>
            <a:r>
              <a:rPr lang="nl-BE" dirty="0" smtClean="0">
                <a:solidFill>
                  <a:schemeClr val="tx2"/>
                </a:solidFill>
              </a:rPr>
              <a:t>stratificatie</a:t>
            </a:r>
            <a:r>
              <a:rPr lang="nl-BE" dirty="0" smtClean="0"/>
              <a:t> scholen (SES, grootte)</a:t>
            </a:r>
          </a:p>
          <a:p>
            <a:pPr marL="745200" lvl="1" indent="-457200">
              <a:buAutoNum type="arabicPeriod"/>
            </a:pPr>
            <a:r>
              <a:rPr lang="nl-BE" dirty="0">
                <a:solidFill>
                  <a:schemeClr val="tx2"/>
                </a:solidFill>
              </a:rPr>
              <a:t>Analyseren</a:t>
            </a:r>
            <a:r>
              <a:rPr lang="nl-BE" dirty="0" smtClean="0"/>
              <a:t> onderzoeksresultaten en consistente </a:t>
            </a:r>
            <a:r>
              <a:rPr lang="nl-BE" dirty="0">
                <a:solidFill>
                  <a:schemeClr val="tx2"/>
                </a:solidFill>
              </a:rPr>
              <a:t>rapportage</a:t>
            </a:r>
          </a:p>
          <a:p>
            <a:pPr marL="745200" lvl="1" indent="-457200">
              <a:buAutoNum type="arabicPeriod"/>
            </a:pPr>
            <a:r>
              <a:rPr lang="nl-BE" dirty="0" smtClean="0"/>
              <a:t>Trekken van </a:t>
            </a:r>
            <a:r>
              <a:rPr lang="nl-BE" dirty="0">
                <a:solidFill>
                  <a:schemeClr val="tx2"/>
                </a:solidFill>
              </a:rPr>
              <a:t>conclusies</a:t>
            </a:r>
            <a:r>
              <a:rPr lang="nl-BE" dirty="0" smtClean="0"/>
              <a:t> </a:t>
            </a:r>
            <a:r>
              <a:rPr lang="nl-BE" dirty="0">
                <a:solidFill>
                  <a:schemeClr val="tx2"/>
                </a:solidFill>
              </a:rPr>
              <a:t>voor</a:t>
            </a:r>
          </a:p>
          <a:p>
            <a:pPr marL="1033200" lvl="2" indent="-457200">
              <a:buAutoNum type="arabicPeriod"/>
            </a:pPr>
            <a:r>
              <a:rPr lang="nl-BE" dirty="0" smtClean="0"/>
              <a:t>Effectiviteit van aanpak in Go! (5 provincies) + lessen voor VL</a:t>
            </a:r>
          </a:p>
          <a:p>
            <a:pPr marL="1033200" lvl="2" indent="-457200">
              <a:buAutoNum type="arabicPeriod"/>
            </a:pPr>
            <a:r>
              <a:rPr lang="nl-BE" dirty="0" smtClean="0"/>
              <a:t>Versterken van begeleiding</a:t>
            </a:r>
          </a:p>
          <a:p>
            <a:pPr marL="1033200" lvl="2" indent="-457200">
              <a:buAutoNum type="arabicPeriod"/>
            </a:pPr>
            <a:r>
              <a:rPr lang="nl-BE" dirty="0" smtClean="0"/>
              <a:t>Steunen van schoolbeleid (KZ)</a:t>
            </a:r>
          </a:p>
          <a:p>
            <a:pPr marL="457200" indent="-457200">
              <a:buAutoNum type="arabicPeriod"/>
            </a:pPr>
            <a:endParaRPr lang="nl-BE" dirty="0"/>
          </a:p>
        </p:txBody>
      </p:sp>
    </p:spTree>
    <p:extLst>
      <p:ext uri="{BB962C8B-B14F-4D97-AF65-F5344CB8AC3E}">
        <p14:creationId xmlns:p14="http://schemas.microsoft.com/office/powerpoint/2010/main" val="277730108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40" b="97921" l="1110" r="89598">
                        <a14:foregroundMark x1="1248" y1="1247" x2="30791" y2="14137"/>
                        <a14:foregroundMark x1="24133" y1="83368" x2="24133" y2="83368"/>
                        <a14:foregroundMark x1="10818" y1="67983" x2="35922" y2="86071"/>
                        <a14:foregroundMark x1="24549" y1="84615" x2="4854" y2="94595"/>
                        <a14:foregroundMark x1="35922" y1="86486" x2="35922" y2="86486"/>
                        <a14:foregroundMark x1="35368" y1="86486" x2="40915" y2="91268"/>
                        <a14:foregroundMark x1="38141" y1="89397" x2="35506" y2="97921"/>
                      </a14:backgroundRemoval>
                    </a14:imgEffect>
                  </a14:imgLayer>
                </a14:imgProps>
              </a:ext>
              <a:ext uri="{28A0092B-C50C-407E-A947-70E740481C1C}">
                <a14:useLocalDpi xmlns:a14="http://schemas.microsoft.com/office/drawing/2010/main" val="0"/>
              </a:ext>
            </a:extLst>
          </a:blip>
          <a:srcRect/>
          <a:stretch>
            <a:fillRect/>
          </a:stretch>
        </p:blipFill>
        <p:spPr bwMode="auto">
          <a:xfrm>
            <a:off x="0" y="1412776"/>
            <a:ext cx="8167836" cy="5445224"/>
          </a:xfrm>
          <a:prstGeom prst="rect">
            <a:avLst/>
          </a:prstGeom>
          <a:noFill/>
          <a:ln w="9525">
            <a:noFill/>
            <a:miter lim="800000"/>
            <a:headEnd/>
            <a:tailEnd/>
          </a:ln>
        </p:spPr>
      </p:pic>
      <p:sp>
        <p:nvSpPr>
          <p:cNvPr id="3" name="Titel 2"/>
          <p:cNvSpPr>
            <a:spLocks noGrp="1"/>
          </p:cNvSpPr>
          <p:nvPr>
            <p:ph type="title"/>
          </p:nvPr>
        </p:nvSpPr>
        <p:spPr/>
        <p:txBody>
          <a:bodyPr/>
          <a:lstStyle/>
          <a:p>
            <a:r>
              <a:rPr kumimoji="1" lang="en-US" dirty="0" smtClean="0">
                <a:latin typeface="Optima" charset="0"/>
              </a:rPr>
              <a:t>Wat </a:t>
            </a:r>
            <a:r>
              <a:rPr kumimoji="1" lang="en-US" dirty="0" err="1">
                <a:latin typeface="Optima" charset="0"/>
              </a:rPr>
              <a:t>nemen</a:t>
            </a:r>
            <a:r>
              <a:rPr kumimoji="1" lang="en-US" dirty="0">
                <a:latin typeface="Optima" charset="0"/>
              </a:rPr>
              <a:t> </a:t>
            </a:r>
            <a:r>
              <a:rPr kumimoji="1" lang="en-US" dirty="0" err="1">
                <a:latin typeface="Optima" charset="0"/>
              </a:rPr>
              <a:t>jullie</a:t>
            </a:r>
            <a:r>
              <a:rPr kumimoji="1" lang="en-US" dirty="0">
                <a:latin typeface="Optima" charset="0"/>
              </a:rPr>
              <a:t> </a:t>
            </a:r>
            <a:r>
              <a:rPr kumimoji="1" lang="en-US" dirty="0" err="1">
                <a:latin typeface="Optima" charset="0"/>
              </a:rPr>
              <a:t>mee</a:t>
            </a:r>
            <a:r>
              <a:rPr kumimoji="1" lang="en-US" dirty="0">
                <a:latin typeface="Optima" charset="0"/>
              </a:rPr>
              <a:t> </a:t>
            </a:r>
            <a:r>
              <a:rPr kumimoji="1" lang="en-US" dirty="0" err="1" smtClean="0">
                <a:latin typeface="Optima" charset="0"/>
              </a:rPr>
              <a:t>uit</a:t>
            </a:r>
            <a:r>
              <a:rPr kumimoji="1" lang="en-US" dirty="0" smtClean="0">
                <a:latin typeface="Optima" charset="0"/>
              </a:rPr>
              <a:t> </a:t>
            </a:r>
            <a:r>
              <a:rPr kumimoji="1" lang="en-US" dirty="0" err="1">
                <a:latin typeface="Optima" charset="0"/>
              </a:rPr>
              <a:t>dit</a:t>
            </a:r>
            <a:r>
              <a:rPr kumimoji="1" lang="en-US" dirty="0">
                <a:latin typeface="Optima" charset="0"/>
              </a:rPr>
              <a:t> </a:t>
            </a:r>
            <a:r>
              <a:rPr kumimoji="1" lang="en-US" dirty="0" err="1">
                <a:latin typeface="Optima" charset="0"/>
              </a:rPr>
              <a:t>verhaal</a:t>
            </a:r>
            <a:r>
              <a:rPr kumimoji="1" lang="en-US" dirty="0">
                <a:latin typeface="Optima" charset="0"/>
              </a:rPr>
              <a:t>?</a:t>
            </a:r>
            <a:endParaRPr lang="nl-BE" dirty="0"/>
          </a:p>
        </p:txBody>
      </p:sp>
    </p:spTree>
    <p:extLst>
      <p:ext uri="{BB962C8B-B14F-4D97-AF65-F5344CB8AC3E}">
        <p14:creationId xmlns:p14="http://schemas.microsoft.com/office/powerpoint/2010/main" val="143656048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Cool-down!</a:t>
            </a:r>
            <a:endParaRPr lang="nl-NL" dirty="0"/>
          </a:p>
        </p:txBody>
      </p:sp>
      <p:sp>
        <p:nvSpPr>
          <p:cNvPr id="5" name="Ondertitel 4"/>
          <p:cNvSpPr>
            <a:spLocks noGrp="1"/>
          </p:cNvSpPr>
          <p:nvPr>
            <p:ph type="subTitle" idx="15"/>
          </p:nvPr>
        </p:nvSpPr>
        <p:spPr/>
        <p:txBody>
          <a:bodyPr/>
          <a:lstStyle/>
          <a:p>
            <a:r>
              <a:rPr lang="nl-BE" dirty="0" smtClean="0"/>
              <a:t>Waarom is lezen zo belangrijk?</a:t>
            </a:r>
            <a:endParaRPr lang="nl-NL" dirty="0"/>
          </a:p>
        </p:txBody>
      </p:sp>
      <p:pic>
        <p:nvPicPr>
          <p:cNvPr id="6" name="Afbeelding 5">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4172" r="3605"/>
          <a:stretch/>
        </p:blipFill>
        <p:spPr>
          <a:xfrm>
            <a:off x="4788024" y="72008"/>
            <a:ext cx="4248472" cy="486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85044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pic>
        <p:nvPicPr>
          <p:cNvPr id="7" name="Tijdelijke aanduiding voor inhou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64" t="6998" r="3846" b="6839"/>
          <a:stretch/>
        </p:blipFill>
        <p:spPr>
          <a:xfrm>
            <a:off x="2281855" y="1988840"/>
            <a:ext cx="5256584" cy="4032448"/>
          </a:xfrm>
        </p:spPr>
      </p:pic>
      <p:sp>
        <p:nvSpPr>
          <p:cNvPr id="10" name="Tekstvak 9"/>
          <p:cNvSpPr txBox="1"/>
          <p:nvPr/>
        </p:nvSpPr>
        <p:spPr>
          <a:xfrm>
            <a:off x="738157" y="2060848"/>
            <a:ext cx="2828950" cy="700232"/>
          </a:xfrm>
          <a:prstGeom prst="wedgeRoundRectCallout">
            <a:avLst>
              <a:gd name="adj1" fmla="val 52143"/>
              <a:gd name="adj2" fmla="val 753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dirty="0" smtClean="0"/>
              <a:t>kwaliteitsboeken</a:t>
            </a:r>
            <a:r>
              <a:rPr lang="nl-BE" sz="2000" kern="1200" dirty="0" smtClean="0"/>
              <a:t> - </a:t>
            </a:r>
            <a:r>
              <a:rPr lang="nl-BE" sz="2000" b="1" dirty="0" smtClean="0"/>
              <a:t>uiteenlopende</a:t>
            </a:r>
            <a:r>
              <a:rPr lang="nl-BE" sz="2000" kern="1200" dirty="0" smtClean="0"/>
              <a:t> </a:t>
            </a:r>
            <a:r>
              <a:rPr lang="nl-BE" sz="2000" b="1" dirty="0"/>
              <a:t>genres</a:t>
            </a:r>
          </a:p>
        </p:txBody>
      </p:sp>
      <p:sp>
        <p:nvSpPr>
          <p:cNvPr id="11" name="Tekstvak 10"/>
          <p:cNvSpPr txBox="1"/>
          <p:nvPr/>
        </p:nvSpPr>
        <p:spPr>
          <a:xfrm>
            <a:off x="704796" y="3211746"/>
            <a:ext cx="2601764" cy="828207"/>
          </a:xfrm>
          <a:prstGeom prst="wedgeRoundRectCallout">
            <a:avLst>
              <a:gd name="adj1" fmla="val 57008"/>
              <a:gd name="adj2" fmla="val 3545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kern="1200" dirty="0" smtClean="0"/>
              <a:t>veelsoortige teksten </a:t>
            </a:r>
            <a:r>
              <a:rPr lang="nl-BE" sz="2000" kern="1200" dirty="0" smtClean="0"/>
              <a:t>- </a:t>
            </a:r>
            <a:r>
              <a:rPr lang="nl-BE" sz="2000" b="1" kern="1200" dirty="0" smtClean="0"/>
              <a:t>woordenschat</a:t>
            </a:r>
            <a:endParaRPr lang="nl-BE" sz="2000" kern="1200" dirty="0"/>
          </a:p>
        </p:txBody>
      </p:sp>
      <p:sp>
        <p:nvSpPr>
          <p:cNvPr id="14" name="Tekstvak 13"/>
          <p:cNvSpPr txBox="1"/>
          <p:nvPr/>
        </p:nvSpPr>
        <p:spPr>
          <a:xfrm>
            <a:off x="5796137" y="5517232"/>
            <a:ext cx="3319362" cy="504056"/>
          </a:xfrm>
          <a:prstGeom prst="wedgeRoundRectCallout">
            <a:avLst>
              <a:gd name="adj1" fmla="val -31982"/>
              <a:gd name="adj2" fmla="val -14005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dirty="0" smtClean="0"/>
              <a:t>veel</a:t>
            </a:r>
            <a:r>
              <a:rPr lang="nl-BE" sz="2000" kern="1200" dirty="0" smtClean="0"/>
              <a:t> </a:t>
            </a:r>
            <a:r>
              <a:rPr lang="nl-BE" sz="2000" b="1" dirty="0" smtClean="0"/>
              <a:t>tijd – lezen in de klas</a:t>
            </a:r>
            <a:endParaRPr lang="nl-BE" sz="2000" kern="1200" dirty="0"/>
          </a:p>
        </p:txBody>
      </p:sp>
      <p:sp>
        <p:nvSpPr>
          <p:cNvPr id="15" name="Tekstvak 14"/>
          <p:cNvSpPr txBox="1"/>
          <p:nvPr/>
        </p:nvSpPr>
        <p:spPr>
          <a:xfrm>
            <a:off x="142957" y="4342507"/>
            <a:ext cx="3163603" cy="814685"/>
          </a:xfrm>
          <a:prstGeom prst="wedgeRoundRectCallout">
            <a:avLst>
              <a:gd name="adj1" fmla="val 63084"/>
              <a:gd name="adj2" fmla="val -7089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kern="1200" dirty="0" smtClean="0"/>
              <a:t>Leraar- &amp; leerlingengeleide gesprekken</a:t>
            </a:r>
            <a:endParaRPr lang="nl-BE" sz="2000" b="1" kern="1200" dirty="0"/>
          </a:p>
        </p:txBody>
      </p:sp>
      <p:sp>
        <p:nvSpPr>
          <p:cNvPr id="16" name="Tekstvak 15"/>
          <p:cNvSpPr txBox="1"/>
          <p:nvPr/>
        </p:nvSpPr>
        <p:spPr>
          <a:xfrm>
            <a:off x="1115616" y="5517232"/>
            <a:ext cx="4559430" cy="504056"/>
          </a:xfrm>
          <a:prstGeom prst="wedgeRoundRectCallout">
            <a:avLst>
              <a:gd name="adj1" fmla="val 11468"/>
              <a:gd name="adj2" fmla="val -18368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dirty="0" smtClean="0"/>
              <a:t>expliciete</a:t>
            </a:r>
            <a:r>
              <a:rPr lang="nl-BE" sz="2000" kern="1200" dirty="0" smtClean="0"/>
              <a:t> </a:t>
            </a:r>
            <a:r>
              <a:rPr lang="nl-BE" sz="2000" b="1" dirty="0"/>
              <a:t>instructie</a:t>
            </a:r>
            <a:r>
              <a:rPr lang="nl-BE" sz="2000" kern="1200" dirty="0" smtClean="0"/>
              <a:t> en </a:t>
            </a:r>
            <a:r>
              <a:rPr lang="nl-BE" sz="2000" b="1" dirty="0" smtClean="0"/>
              <a:t>ondersteuning</a:t>
            </a:r>
            <a:endParaRPr lang="nl-BE" sz="2000" kern="1200" dirty="0"/>
          </a:p>
        </p:txBody>
      </p:sp>
      <p:sp>
        <p:nvSpPr>
          <p:cNvPr id="22" name="Tekstvak 21"/>
          <p:cNvSpPr txBox="1"/>
          <p:nvPr/>
        </p:nvSpPr>
        <p:spPr>
          <a:xfrm>
            <a:off x="6040210" y="2060848"/>
            <a:ext cx="3048620" cy="598556"/>
          </a:xfrm>
          <a:prstGeom prst="wedgeRoundRectCallout">
            <a:avLst>
              <a:gd name="adj1" fmla="val -93113"/>
              <a:gd name="adj2" fmla="val 6063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dirty="0" smtClean="0"/>
              <a:t>klascultuur</a:t>
            </a:r>
            <a:r>
              <a:rPr lang="nl-BE" sz="2000" kern="1200" dirty="0" smtClean="0"/>
              <a:t> </a:t>
            </a:r>
            <a:r>
              <a:rPr lang="nl-BE" sz="2000" b="1" kern="1200" dirty="0" smtClean="0"/>
              <a:t>voor motivatie</a:t>
            </a:r>
            <a:endParaRPr lang="nl-BE" sz="2000" b="1" kern="1200" dirty="0"/>
          </a:p>
        </p:txBody>
      </p:sp>
      <p:sp>
        <p:nvSpPr>
          <p:cNvPr id="25" name="Tekstvak 24"/>
          <p:cNvSpPr txBox="1"/>
          <p:nvPr/>
        </p:nvSpPr>
        <p:spPr>
          <a:xfrm>
            <a:off x="5445458" y="2947436"/>
            <a:ext cx="3413784" cy="429833"/>
          </a:xfrm>
          <a:prstGeom prst="wedgeRoundRectCallout">
            <a:avLst>
              <a:gd name="adj1" fmla="val -41559"/>
              <a:gd name="adj2" fmla="val 12930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000" b="1" dirty="0" smtClean="0"/>
              <a:t>betekenisvolle</a:t>
            </a:r>
            <a:r>
              <a:rPr lang="nl-BE" sz="2000" kern="1200" dirty="0" smtClean="0"/>
              <a:t> </a:t>
            </a:r>
            <a:r>
              <a:rPr lang="nl-BE" sz="2000" b="1" dirty="0" smtClean="0"/>
              <a:t>ervaringen</a:t>
            </a:r>
            <a:endParaRPr lang="nl-BE" sz="2000" kern="1200" dirty="0"/>
          </a:p>
        </p:txBody>
      </p:sp>
      <p:grpSp>
        <p:nvGrpSpPr>
          <p:cNvPr id="26" name="Groep 25"/>
          <p:cNvGrpSpPr/>
          <p:nvPr/>
        </p:nvGrpSpPr>
        <p:grpSpPr>
          <a:xfrm>
            <a:off x="2461875" y="1135939"/>
            <a:ext cx="4896544" cy="700232"/>
            <a:chOff x="1635048" y="436"/>
            <a:chExt cx="4896544" cy="700232"/>
          </a:xfrm>
        </p:grpSpPr>
        <p:sp>
          <p:nvSpPr>
            <p:cNvPr id="27" name="Rechthoek 19"/>
            <p:cNvSpPr/>
            <p:nvPr/>
          </p:nvSpPr>
          <p:spPr>
            <a:xfrm>
              <a:off x="1923080" y="436"/>
              <a:ext cx="3690000" cy="700232"/>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Tekstvak 27"/>
            <p:cNvSpPr txBox="1"/>
            <p:nvPr/>
          </p:nvSpPr>
          <p:spPr>
            <a:xfrm>
              <a:off x="1635048" y="436"/>
              <a:ext cx="4896544" cy="7002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Effectief lerarengedrag</a:t>
              </a:r>
              <a:endParaRPr lang="nl-BE" sz="2800" b="1" kern="1200" dirty="0"/>
            </a:p>
          </p:txBody>
        </p:sp>
      </p:grpSp>
    </p:spTree>
    <p:extLst>
      <p:ext uri="{BB962C8B-B14F-4D97-AF65-F5344CB8AC3E}">
        <p14:creationId xmlns:p14="http://schemas.microsoft.com/office/powerpoint/2010/main" val="41698358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368" y="3474451"/>
            <a:ext cx="5342136" cy="3554949"/>
          </a:xfrm>
          <a:prstGeom prst="rect">
            <a:avLst/>
          </a:prstGeom>
        </p:spPr>
      </p:pic>
      <p:sp>
        <p:nvSpPr>
          <p:cNvPr id="2" name="Titel 1"/>
          <p:cNvSpPr>
            <a:spLocks noGrp="1"/>
          </p:cNvSpPr>
          <p:nvPr>
            <p:ph type="title"/>
          </p:nvPr>
        </p:nvSpPr>
        <p:spPr/>
        <p:txBody>
          <a:bodyPr/>
          <a:lstStyle/>
          <a:p>
            <a:r>
              <a:rPr lang="nl-BE" dirty="0" smtClean="0"/>
              <a:t>LIST?</a:t>
            </a:r>
            <a:endParaRPr lang="nl-BE" dirty="0"/>
          </a:p>
        </p:txBody>
      </p:sp>
      <p:sp>
        <p:nvSpPr>
          <p:cNvPr id="3" name="Tijdelijke aanduiding voor inhoud 2"/>
          <p:cNvSpPr>
            <a:spLocks noGrp="1"/>
          </p:cNvSpPr>
          <p:nvPr>
            <p:ph idx="1"/>
          </p:nvPr>
        </p:nvSpPr>
        <p:spPr>
          <a:xfrm>
            <a:off x="412307" y="1772816"/>
            <a:ext cx="8281058" cy="4481368"/>
          </a:xfrm>
        </p:spPr>
        <p:txBody>
          <a:bodyPr/>
          <a:lstStyle/>
          <a:p>
            <a:pPr marL="342900" indent="-342900">
              <a:buFont typeface="Arial" panose="020B0604020202020204" pitchFamily="34" charset="0"/>
              <a:buChar char="•"/>
            </a:pPr>
            <a:r>
              <a:rPr lang="nl-BE" sz="3200" b="1" dirty="0">
                <a:solidFill>
                  <a:schemeClr val="bg1">
                    <a:lumMod val="50000"/>
                  </a:schemeClr>
                </a:solidFill>
              </a:rPr>
              <a:t>intrinsieke wens </a:t>
            </a:r>
            <a:endParaRPr lang="nl-BE" sz="3200" dirty="0">
              <a:solidFill>
                <a:schemeClr val="bg1">
                  <a:lumMod val="50000"/>
                </a:schemeClr>
              </a:solidFill>
            </a:endParaRPr>
          </a:p>
          <a:p>
            <a:pPr marL="342900" indent="-342900">
              <a:buFont typeface="Arial" panose="020B0604020202020204" pitchFamily="34" charset="0"/>
              <a:buChar char="•"/>
            </a:pPr>
            <a:r>
              <a:rPr lang="nl-BE" sz="3200" b="1" dirty="0" smtClean="0">
                <a:solidFill>
                  <a:schemeClr val="bg1">
                    <a:lumMod val="50000"/>
                  </a:schemeClr>
                </a:solidFill>
              </a:rPr>
              <a:t>strategieën </a:t>
            </a:r>
            <a:endParaRPr lang="nl-BE" sz="3200" dirty="0" smtClean="0">
              <a:solidFill>
                <a:schemeClr val="bg1">
                  <a:lumMod val="50000"/>
                </a:schemeClr>
              </a:solidFill>
            </a:endParaRPr>
          </a:p>
          <a:p>
            <a:pPr marL="342900" indent="-342900">
              <a:buFont typeface="Arial" panose="020B0604020202020204" pitchFamily="34" charset="0"/>
              <a:buChar char="•"/>
            </a:pPr>
            <a:r>
              <a:rPr lang="nl-BE" sz="3200" b="1" dirty="0" smtClean="0">
                <a:solidFill>
                  <a:schemeClr val="bg1">
                    <a:lumMod val="50000"/>
                  </a:schemeClr>
                </a:solidFill>
              </a:rPr>
              <a:t>conceptueel </a:t>
            </a:r>
            <a:r>
              <a:rPr lang="nl-BE" sz="3200" b="1" dirty="0">
                <a:solidFill>
                  <a:schemeClr val="bg1">
                    <a:lumMod val="50000"/>
                  </a:schemeClr>
                </a:solidFill>
              </a:rPr>
              <a:t>begrip </a:t>
            </a:r>
            <a:endParaRPr lang="nl-BE" sz="3200" dirty="0" smtClean="0">
              <a:solidFill>
                <a:schemeClr val="bg1">
                  <a:lumMod val="50000"/>
                </a:schemeClr>
              </a:solidFill>
            </a:endParaRPr>
          </a:p>
          <a:p>
            <a:pPr marL="342900" indent="-342900">
              <a:buFont typeface="Arial" panose="020B0604020202020204" pitchFamily="34" charset="0"/>
              <a:buChar char="•"/>
            </a:pPr>
            <a:r>
              <a:rPr lang="nl-BE" sz="3200" b="1" dirty="0" smtClean="0">
                <a:solidFill>
                  <a:schemeClr val="bg1">
                    <a:lumMod val="50000"/>
                  </a:schemeClr>
                </a:solidFill>
              </a:rPr>
              <a:t>communiceren</a:t>
            </a:r>
            <a:r>
              <a:rPr lang="nl-BE" sz="3200" dirty="0" smtClean="0">
                <a:solidFill>
                  <a:schemeClr val="bg1">
                    <a:lumMod val="50000"/>
                  </a:schemeClr>
                </a:solidFill>
              </a:rPr>
              <a:t> </a:t>
            </a:r>
          </a:p>
          <a:p>
            <a:pPr marL="342900" indent="-342900">
              <a:buFont typeface="Arial" panose="020B0604020202020204" pitchFamily="34" charset="0"/>
              <a:buChar char="•"/>
            </a:pPr>
            <a:endParaRPr lang="nl-BE" dirty="0"/>
          </a:p>
          <a:p>
            <a:pPr marL="342900" indent="-342900">
              <a:buFontTx/>
              <a:buChar char="-"/>
            </a:pPr>
            <a:endParaRPr lang="nl-BE" dirty="0"/>
          </a:p>
        </p:txBody>
      </p:sp>
      <p:grpSp>
        <p:nvGrpSpPr>
          <p:cNvPr id="22" name="Groep 21"/>
          <p:cNvGrpSpPr/>
          <p:nvPr/>
        </p:nvGrpSpPr>
        <p:grpSpPr>
          <a:xfrm>
            <a:off x="2843808" y="931588"/>
            <a:ext cx="4248378" cy="716390"/>
            <a:chOff x="168079" y="735680"/>
            <a:chExt cx="7200000" cy="700232"/>
          </a:xfrm>
        </p:grpSpPr>
        <p:sp>
          <p:nvSpPr>
            <p:cNvPr id="23" name="Rechthoek 22"/>
            <p:cNvSpPr/>
            <p:nvPr/>
          </p:nvSpPr>
          <p:spPr>
            <a:xfrm>
              <a:off x="168079" y="735680"/>
              <a:ext cx="7200000" cy="700232"/>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24" name="Tekstvak 23"/>
            <p:cNvSpPr txBox="1"/>
            <p:nvPr/>
          </p:nvSpPr>
          <p:spPr>
            <a:xfrm>
              <a:off x="168079" y="735680"/>
              <a:ext cx="7200000" cy="7002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Geletterd zijn</a:t>
              </a:r>
              <a:endParaRPr lang="nl-BE" sz="2800" b="1" kern="1200" dirty="0"/>
            </a:p>
          </p:txBody>
        </p:sp>
      </p:grpSp>
    </p:spTree>
    <p:extLst>
      <p:ext uri="{BB962C8B-B14F-4D97-AF65-F5344CB8AC3E}">
        <p14:creationId xmlns:p14="http://schemas.microsoft.com/office/powerpoint/2010/main" val="1522597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sp>
        <p:nvSpPr>
          <p:cNvPr id="7" name="Tijdelijke aanduiding voor inhoud 6"/>
          <p:cNvSpPr>
            <a:spLocks noGrp="1"/>
          </p:cNvSpPr>
          <p:nvPr>
            <p:ph sz="half" idx="2"/>
          </p:nvPr>
        </p:nvSpPr>
        <p:spPr/>
        <p:txBody>
          <a:bodyPr/>
          <a:lstStyle/>
          <a:p>
            <a:r>
              <a:rPr lang="nl-BE" dirty="0" smtClean="0"/>
              <a:t>?</a:t>
            </a:r>
            <a:endParaRPr lang="nl-BE" dirty="0"/>
          </a:p>
        </p:txBody>
      </p:sp>
      <p:grpSp>
        <p:nvGrpSpPr>
          <p:cNvPr id="4" name="Groep 3"/>
          <p:cNvGrpSpPr/>
          <p:nvPr/>
        </p:nvGrpSpPr>
        <p:grpSpPr>
          <a:xfrm>
            <a:off x="1907703" y="887499"/>
            <a:ext cx="5328591" cy="700232"/>
            <a:chOff x="2103080" y="1470924"/>
            <a:chExt cx="3330000" cy="700232"/>
          </a:xfrm>
        </p:grpSpPr>
        <p:sp>
          <p:nvSpPr>
            <p:cNvPr id="5" name="Rechthoek 4"/>
            <p:cNvSpPr/>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6" name="Tekstvak 5"/>
            <p:cNvSpPr txBox="1"/>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Kern van het leesonderwijs</a:t>
              </a:r>
              <a:endParaRPr lang="nl-BE" sz="2800" b="1" kern="1200" dirty="0"/>
            </a:p>
          </p:txBody>
        </p:sp>
      </p:grpSp>
      <p:sp>
        <p:nvSpPr>
          <p:cNvPr id="9" name="Afgeronde rechthoek 8"/>
          <p:cNvSpPr/>
          <p:nvPr/>
        </p:nvSpPr>
        <p:spPr>
          <a:xfrm>
            <a:off x="431470" y="2060848"/>
            <a:ext cx="8389002" cy="3888432"/>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3" name="Diagram 2"/>
          <p:cNvGraphicFramePr/>
          <p:nvPr>
            <p:extLst>
              <p:ext uri="{D42A27DB-BD31-4B8C-83A1-F6EECF244321}">
                <p14:modId xmlns:p14="http://schemas.microsoft.com/office/powerpoint/2010/main" val="471027855"/>
              </p:ext>
            </p:extLst>
          </p:nvPr>
        </p:nvGraphicFramePr>
        <p:xfrm>
          <a:off x="755576" y="144232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fgeronde rechthoek 10"/>
          <p:cNvSpPr/>
          <p:nvPr/>
        </p:nvSpPr>
        <p:spPr>
          <a:xfrm>
            <a:off x="683566" y="4719688"/>
            <a:ext cx="7776864" cy="100811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nl-BE" sz="2000" b="1" dirty="0"/>
              <a:t>In een voedende programma-context met juiste kenmerken: MAPPS</a:t>
            </a:r>
          </a:p>
        </p:txBody>
      </p:sp>
    </p:spTree>
    <p:extLst>
      <p:ext uri="{BB962C8B-B14F-4D97-AF65-F5344CB8AC3E}">
        <p14:creationId xmlns:p14="http://schemas.microsoft.com/office/powerpoint/2010/main" val="4098064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LIST?</a:t>
            </a:r>
            <a:endParaRPr lang="nl-BE" dirty="0"/>
          </a:p>
        </p:txBody>
      </p:sp>
      <p:grpSp>
        <p:nvGrpSpPr>
          <p:cNvPr id="4" name="Groep 3"/>
          <p:cNvGrpSpPr/>
          <p:nvPr/>
        </p:nvGrpSpPr>
        <p:grpSpPr>
          <a:xfrm>
            <a:off x="1907703" y="887499"/>
            <a:ext cx="5328591" cy="700232"/>
            <a:chOff x="2103080" y="1470924"/>
            <a:chExt cx="3330000" cy="700232"/>
          </a:xfrm>
        </p:grpSpPr>
        <p:sp>
          <p:nvSpPr>
            <p:cNvPr id="5" name="Rechthoek 4"/>
            <p:cNvSpPr/>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6" name="Tekstvak 5"/>
            <p:cNvSpPr txBox="1"/>
            <p:nvPr/>
          </p:nvSpPr>
          <p:spPr>
            <a:xfrm>
              <a:off x="2103080" y="1470924"/>
              <a:ext cx="3330000" cy="7002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Kern van het leesonderwijs ?</a:t>
              </a:r>
              <a:endParaRPr lang="nl-BE" sz="2800" b="1" kern="1200" dirty="0"/>
            </a:p>
          </p:txBody>
        </p:sp>
      </p:gr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55674" y="1772816"/>
            <a:ext cx="5832648" cy="4535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117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LIST?</a:t>
            </a:r>
            <a:endParaRPr lang="nl-BE" dirty="0"/>
          </a:p>
        </p:txBody>
      </p:sp>
      <p:sp>
        <p:nvSpPr>
          <p:cNvPr id="5" name="Gestreepte pijl-rechts 4"/>
          <p:cNvSpPr/>
          <p:nvPr/>
        </p:nvSpPr>
        <p:spPr>
          <a:xfrm>
            <a:off x="251520" y="1556791"/>
            <a:ext cx="7704856" cy="201622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6" name="Ovaal 5"/>
          <p:cNvSpPr/>
          <p:nvPr/>
        </p:nvSpPr>
        <p:spPr>
          <a:xfrm>
            <a:off x="971600" y="1556791"/>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VBL</a:t>
            </a:r>
            <a:endParaRPr lang="nl-BE" sz="2800" b="1" dirty="0"/>
          </a:p>
        </p:txBody>
      </p:sp>
      <p:sp>
        <p:nvSpPr>
          <p:cNvPr id="7" name="Ovaal 6"/>
          <p:cNvSpPr/>
          <p:nvPr/>
        </p:nvSpPr>
        <p:spPr>
          <a:xfrm>
            <a:off x="3298592" y="1556789"/>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AL</a:t>
            </a:r>
            <a:endParaRPr lang="nl-BE" sz="2800" b="1" dirty="0"/>
          </a:p>
        </p:txBody>
      </p:sp>
      <p:sp>
        <p:nvSpPr>
          <p:cNvPr id="8" name="Ovaal 7"/>
          <p:cNvSpPr/>
          <p:nvPr/>
        </p:nvSpPr>
        <p:spPr>
          <a:xfrm>
            <a:off x="5314816" y="1556790"/>
            <a:ext cx="1080120" cy="9991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VL</a:t>
            </a:r>
            <a:endParaRPr lang="nl-BE" sz="2800" b="1" dirty="0"/>
          </a:p>
        </p:txBody>
      </p:sp>
      <p:sp>
        <p:nvSpPr>
          <p:cNvPr id="9" name="Ovaal 8"/>
          <p:cNvSpPr/>
          <p:nvPr/>
        </p:nvSpPr>
        <p:spPr>
          <a:xfrm>
            <a:off x="1606404" y="2200371"/>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K3</a:t>
            </a:r>
            <a:endParaRPr lang="nl-BE" b="1" dirty="0"/>
          </a:p>
        </p:txBody>
      </p:sp>
      <p:sp>
        <p:nvSpPr>
          <p:cNvPr id="10" name="Ovaal 9"/>
          <p:cNvSpPr/>
          <p:nvPr/>
        </p:nvSpPr>
        <p:spPr>
          <a:xfrm>
            <a:off x="3933396" y="2200370"/>
            <a:ext cx="720080"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L1</a:t>
            </a:r>
            <a:endParaRPr lang="nl-BE" b="1" dirty="0"/>
          </a:p>
        </p:txBody>
      </p:sp>
      <p:sp>
        <p:nvSpPr>
          <p:cNvPr id="11" name="Ovaal 10"/>
          <p:cNvSpPr/>
          <p:nvPr/>
        </p:nvSpPr>
        <p:spPr>
          <a:xfrm>
            <a:off x="5972104" y="2200370"/>
            <a:ext cx="1061436" cy="6747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400" b="1" dirty="0" smtClean="0"/>
              <a:t>L2-6</a:t>
            </a:r>
            <a:endParaRPr lang="nl-BE" b="1" dirty="0"/>
          </a:p>
        </p:txBody>
      </p:sp>
      <p:graphicFrame>
        <p:nvGraphicFramePr>
          <p:cNvPr id="13" name="Diagram 12"/>
          <p:cNvGraphicFramePr/>
          <p:nvPr>
            <p:extLst>
              <p:ext uri="{D42A27DB-BD31-4B8C-83A1-F6EECF244321}">
                <p14:modId xmlns:p14="http://schemas.microsoft.com/office/powerpoint/2010/main" val="2531934538"/>
              </p:ext>
            </p:extLst>
          </p:nvPr>
        </p:nvGraphicFramePr>
        <p:xfrm>
          <a:off x="602524" y="3091119"/>
          <a:ext cx="7002848" cy="30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Tijdelijke aanduiding voor inhoud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7164288" y="1772813"/>
            <a:ext cx="1800201" cy="1800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Ovaal 13"/>
          <p:cNvSpPr/>
          <p:nvPr/>
        </p:nvSpPr>
        <p:spPr>
          <a:xfrm>
            <a:off x="7158917" y="3980107"/>
            <a:ext cx="1803249" cy="18002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4800" b="1" dirty="0" smtClean="0"/>
              <a:t>RTI</a:t>
            </a:r>
            <a:endParaRPr lang="nl-BE" sz="4000" b="1" dirty="0"/>
          </a:p>
        </p:txBody>
      </p:sp>
      <p:sp>
        <p:nvSpPr>
          <p:cNvPr id="15" name="Tekstvak 14"/>
          <p:cNvSpPr txBox="1"/>
          <p:nvPr/>
        </p:nvSpPr>
        <p:spPr>
          <a:xfrm>
            <a:off x="1637446" y="753408"/>
            <a:ext cx="4933003" cy="700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BE" sz="2800" b="1" kern="1200" dirty="0" smtClean="0"/>
              <a:t>Convergente differentiatie</a:t>
            </a:r>
            <a:endParaRPr lang="nl-BE" sz="2800" b="1" kern="1200" dirty="0"/>
          </a:p>
        </p:txBody>
      </p:sp>
    </p:spTree>
    <p:extLst>
      <p:ext uri="{BB962C8B-B14F-4D97-AF65-F5344CB8AC3E}">
        <p14:creationId xmlns:p14="http://schemas.microsoft.com/office/powerpoint/2010/main" val="3273494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Powerpoint_GO!">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F47B8720-731C-4B92-A350-D4AAAC84EDDA}"/>
    </a:ext>
  </a:extLst>
</a:theme>
</file>

<file path=ppt/theme/theme2.xml><?xml version="1.0" encoding="utf-8"?>
<a:theme xmlns:a="http://schemas.openxmlformats.org/drawingml/2006/main" name="GO-thema-blauw">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3A79449F-C2ED-4B1B-B23F-0E3F441A7A71}"/>
    </a:ext>
  </a:extLst>
</a:theme>
</file>

<file path=ppt/theme/theme3.xml><?xml version="1.0" encoding="utf-8"?>
<a:theme xmlns:a="http://schemas.openxmlformats.org/drawingml/2006/main" name="GO-thema-oranje">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91566154-D4FF-4B28-B517-EB88AF8CEB08}"/>
    </a:ext>
  </a:extLst>
</a:theme>
</file>

<file path=ppt/theme/theme4.xml><?xml version="1.0" encoding="utf-8"?>
<a:theme xmlns:a="http://schemas.openxmlformats.org/drawingml/2006/main" name="Go-thema-groen">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23AAC505-1862-4895-9BBA-D6DD710DA8F7}"/>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O Document" ma:contentTypeID="0x0101004F68F29EB5C0584E8441CCD89310A7A700A62A11C2DA11994F855ADBD31EEB0B80" ma:contentTypeVersion="35" ma:contentTypeDescription="" ma:contentTypeScope="" ma:versionID="6390ba2f4df7d93663b35bef6036eec6">
  <xsd:schema xmlns:xsd="http://www.w3.org/2001/XMLSchema" xmlns:xs="http://www.w3.org/2001/XMLSchema" xmlns:p="http://schemas.microsoft.com/office/2006/metadata/properties" xmlns:ns2="a5d50ec6-4f68-42b2-af89-bec3c735f1b3" targetNamespace="http://schemas.microsoft.com/office/2006/metadata/properties" ma:root="true" ma:fieldsID="85ef6543aa613eded42f17ea0c83f219" ns2:_="">
    <xsd:import namespace="a5d50ec6-4f68-42b2-af89-bec3c735f1b3"/>
    <xsd:element name="properties">
      <xsd:complexType>
        <xsd:sequence>
          <xsd:element name="documentManagement">
            <xsd:complexType>
              <xsd:all>
                <xsd:element ref="ns2:GO_Subtitel" minOccurs="0"/>
                <xsd:element ref="ns2:fadaf9bd48504e53b37da21d4e02ac2d" minOccurs="0"/>
                <xsd:element ref="ns2:TaxCatchAll" minOccurs="0"/>
                <xsd:element ref="ns2:TaxCatchAllLabel" minOccurs="0"/>
                <xsd:element ref="ns2:h9b93e72e5794087a8c6a707504e94d4" minOccurs="0"/>
                <xsd:element ref="ns2:o8f5c290772241a4a8574faf3eed473a" minOccurs="0"/>
                <xsd:element ref="ns2:GO_Gepubliceerd" minOccurs="0"/>
                <xsd:element ref="ns2:GO_Sorterings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50ec6-4f68-42b2-af89-bec3c735f1b3" elementFormDefault="qualified">
    <xsd:import namespace="http://schemas.microsoft.com/office/2006/documentManagement/types"/>
    <xsd:import namespace="http://schemas.microsoft.com/office/infopath/2007/PartnerControls"/>
    <xsd:element name="GO_Subtitel" ma:index="2" nillable="true" ma:displayName="Subtitel" ma:internalName="GO_Subtitel">
      <xsd:simpleType>
        <xsd:restriction base="dms:Text">
          <xsd:maxLength value="255"/>
        </xsd:restriction>
      </xsd:simpleType>
    </xsd:element>
    <xsd:element name="fadaf9bd48504e53b37da21d4e02ac2d" ma:index="6" nillable="true" ma:taxonomy="true" ma:internalName="fadaf9bd48504e53b37da21d4e02ac2d" ma:taxonomyFieldName="GO_TonenOp" ma:displayName="Tonen op" ma:default="" ma:fieldId="{fadaf9bd-4850-4e53-b37d-a21d4e02ac2d}" ma:taxonomyMulti="true" ma:sspId="5edcdd67-fc9d-49c3-bb9e-68c8dc6df091" ma:termSetId="e54d5be3-7b0f-4b42-a807-cb0fbac9170e" ma:anchorId="00000000-0000-0000-0000-000000000000" ma:open="false" ma:isKeyword="false">
      <xsd:complexType>
        <xsd:sequence>
          <xsd:element ref="pc:Terms" minOccurs="0" maxOccurs="1"/>
        </xsd:sequence>
      </xsd:complexType>
    </xsd:element>
    <xsd:element name="TaxCatchAll" ma:index="7" nillable="true" ma:displayName="Taxonomy Catch All Column" ma:hidden="true" ma:list="{e44a15c0-6584-4a1c-8085-964e349e0195}" ma:internalName="TaxCatchAll" ma:showField="CatchAllData" ma:web="e7c6409d-2d7f-4d17-8d14-58435df08aaf">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e44a15c0-6584-4a1c-8085-964e349e0195}" ma:internalName="TaxCatchAllLabel" ma:readOnly="true" ma:showField="CatchAllDataLabel" ma:web="e7c6409d-2d7f-4d17-8d14-58435df08aaf">
      <xsd:complexType>
        <xsd:complexContent>
          <xsd:extension base="dms:MultiChoiceLookup">
            <xsd:sequence>
              <xsd:element name="Value" type="dms:Lookup" maxOccurs="unbounded" minOccurs="0" nillable="true"/>
            </xsd:sequence>
          </xsd:extension>
        </xsd:complexContent>
      </xsd:complexType>
    </xsd:element>
    <xsd:element name="h9b93e72e5794087a8c6a707504e94d4" ma:index="13" nillable="true" ma:taxonomy="true" ma:internalName="h9b93e72e5794087a8c6a707504e94d4" ma:taxonomyFieldName="GO_Thema2" ma:displayName="Thema" ma:default="" ma:fieldId="{19b93e72-e579-4087-a8c6-a707504e94d4}" ma:taxonomyMulti="true" ma:sspId="5edcdd67-fc9d-49c3-bb9e-68c8dc6df091" ma:termSetId="f4861e71-693b-4a94-84d0-465f3af073b0" ma:anchorId="00000000-0000-0000-0000-000000000000" ma:open="false" ma:isKeyword="false">
      <xsd:complexType>
        <xsd:sequence>
          <xsd:element ref="pc:Terms" minOccurs="0" maxOccurs="1"/>
        </xsd:sequence>
      </xsd:complexType>
    </xsd:element>
    <xsd:element name="o8f5c290772241a4a8574faf3eed473a" ma:index="15" nillable="true" ma:taxonomy="true" ma:internalName="o8f5c290772241a4a8574faf3eed473a" ma:taxonomyFieldName="GO_Onderwijsniveau2" ma:displayName="Onderwijsniveau" ma:default="" ma:fieldId="{88f5c290-7722-41a4-a857-4faf3eed473a}" ma:taxonomyMulti="true" ma:sspId="5edcdd67-fc9d-49c3-bb9e-68c8dc6df091" ma:termSetId="f0da6606-5531-4ef5-98f9-009710f538f1" ma:anchorId="00000000-0000-0000-0000-000000000000" ma:open="false" ma:isKeyword="false">
      <xsd:complexType>
        <xsd:sequence>
          <xsd:element ref="pc:Terms" minOccurs="0" maxOccurs="1"/>
        </xsd:sequence>
      </xsd:complexType>
    </xsd:element>
    <xsd:element name="GO_Gepubliceerd" ma:index="17" nillable="true" ma:displayName="GO_Gepubliceerd" ma:default="1" ma:internalName="GO_Gepubliceerd" ma:readOnly="false">
      <xsd:simpleType>
        <xsd:restriction base="dms:Boolean"/>
      </xsd:simpleType>
    </xsd:element>
    <xsd:element name="GO_SorteringsDatum" ma:index="18" nillable="true" ma:displayName="Sorteringsdatum" ma:format="DateTime" ma:internalName="GO_Sortering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b93e72e5794087a8c6a707504e94d4 xmlns="a5d50ec6-4f68-42b2-af89-bec3c735f1b3">
      <Terms xmlns="http://schemas.microsoft.com/office/infopath/2007/PartnerControls">
        <TermInfo xmlns="http://schemas.microsoft.com/office/infopath/2007/PartnerControls">
          <TermName xmlns="http://schemas.microsoft.com/office/infopath/2007/PartnerControls">Over GO!</TermName>
          <TermId xmlns="http://schemas.microsoft.com/office/infopath/2007/PartnerControls">ce4ef47a-ee33-4e7b-92e8-fc2613c6f28e</TermId>
        </TermInfo>
      </Terms>
    </h9b93e72e5794087a8c6a707504e94d4>
    <GO_SorteringsDatum xmlns="a5d50ec6-4f68-42b2-af89-bec3c735f1b3" xsi:nil="true"/>
    <GO_Subtitel xmlns="a5d50ec6-4f68-42b2-af89-bec3c735f1b3" xsi:nil="true"/>
    <o8f5c290772241a4a8574faf3eed473a xmlns="a5d50ec6-4f68-42b2-af89-bec3c735f1b3">
      <Terms xmlns="http://schemas.microsoft.com/office/infopath/2007/PartnerControls">
        <TermInfo xmlns="http://schemas.microsoft.com/office/infopath/2007/PartnerControls">
          <TermName xmlns="http://schemas.microsoft.com/office/infopath/2007/PartnerControls">Basisonderwijs</TermName>
          <TermId xmlns="http://schemas.microsoft.com/office/infopath/2007/PartnerControls">3b8ad038-521d-48c3-b44e-df4706774640</TermId>
        </TermInfo>
        <TermInfo xmlns="http://schemas.microsoft.com/office/infopath/2007/PartnerControls">
          <TermName xmlns="http://schemas.microsoft.com/office/infopath/2007/PartnerControls">Buitengewoon onderwijs</TermName>
          <TermId xmlns="http://schemas.microsoft.com/office/infopath/2007/PartnerControls">e29d20d1-2569-4d77-8565-a6306c34a761</TermId>
        </TermInfo>
        <TermInfo xmlns="http://schemas.microsoft.com/office/infopath/2007/PartnerControls">
          <TermName xmlns="http://schemas.microsoft.com/office/infopath/2007/PartnerControls">CLB</TermName>
          <TermId xmlns="http://schemas.microsoft.com/office/infopath/2007/PartnerControls">dab5612f-c15f-4cef-a185-32788ddad283</TermId>
        </TermInfo>
        <TermInfo xmlns="http://schemas.microsoft.com/office/infopath/2007/PartnerControls">
          <TermName xmlns="http://schemas.microsoft.com/office/infopath/2007/PartnerControls">Deeltijds kunstonderwijs</TermName>
          <TermId xmlns="http://schemas.microsoft.com/office/infopath/2007/PartnerControls">992f05e6-8704-48c8-a5b7-a80e86c2fbbf</TermId>
        </TermInfo>
        <TermInfo xmlns="http://schemas.microsoft.com/office/infopath/2007/PartnerControls">
          <TermName xmlns="http://schemas.microsoft.com/office/infopath/2007/PartnerControls">Internaten</TermName>
          <TermId xmlns="http://schemas.microsoft.com/office/infopath/2007/PartnerControls">8b3e007c-c1a7-4e4b-8b27-497fed62a463</TermId>
        </TermInfo>
        <TermInfo xmlns="http://schemas.microsoft.com/office/infopath/2007/PartnerControls">
          <TermName xmlns="http://schemas.microsoft.com/office/infopath/2007/PartnerControls">Kinderopvang</TermName>
          <TermId xmlns="http://schemas.microsoft.com/office/infopath/2007/PartnerControls">5e6a8cbb-30a3-4967-97f4-3da479423780</TermId>
        </TermInfo>
        <TermInfo xmlns="http://schemas.microsoft.com/office/infopath/2007/PartnerControls">
          <TermName xmlns="http://schemas.microsoft.com/office/infopath/2007/PartnerControls">Secundair onderwijs</TermName>
          <TermId xmlns="http://schemas.microsoft.com/office/infopath/2007/PartnerControls">df004da1-017a-43ed-8e6c-a117353145fe</TermId>
        </TermInfo>
        <TermInfo xmlns="http://schemas.microsoft.com/office/infopath/2007/PartnerControls">
          <TermName xmlns="http://schemas.microsoft.com/office/infopath/2007/PartnerControls">Volwassenenonderwijs</TermName>
          <TermId xmlns="http://schemas.microsoft.com/office/infopath/2007/PartnerControls">cf1e31b4-1776-40e3-b71a-0ca01ad59108</TermId>
        </TermInfo>
      </Terms>
    </o8f5c290772241a4a8574faf3eed473a>
    <GO_Gepubliceerd xmlns="a5d50ec6-4f68-42b2-af89-bec3c735f1b3">true</GO_Gepubliceerd>
    <fadaf9bd48504e53b37da21d4e02ac2d xmlns="a5d50ec6-4f68-42b2-af89-bec3c735f1b3">
      <Terms xmlns="http://schemas.microsoft.com/office/infopath/2007/PartnerControls">
        <TermInfo xmlns="http://schemas.microsoft.com/office/infopath/2007/PartnerControls">
          <TermName xmlns="http://schemas.microsoft.com/office/infopath/2007/PartnerControls">Powerpointsjabloon</TermName>
          <TermId xmlns="http://schemas.microsoft.com/office/infopath/2007/PartnerControls">3bd0c695-221f-45fc-875f-d7e9c737ea08</TermId>
        </TermInfo>
      </Terms>
    </fadaf9bd48504e53b37da21d4e02ac2d>
    <TaxCatchAll xmlns="a5d50ec6-4f68-42b2-af89-bec3c735f1b3">
      <Value>864</Value>
      <Value>846</Value>
      <Value>862</Value>
      <Value>333</Value>
      <Value>847</Value>
      <Value>874</Value>
      <Value>873</Value>
      <Value>872</Value>
      <Value>871</Value>
      <Value>870</Value>
    </TaxCatchAll>
  </documentManagement>
</p:properties>
</file>

<file path=customXml/item3.xml><?xml version="1.0" encoding="utf-8"?>
<?mso-contentType ?>
<SharedContentType xmlns="Microsoft.SharePoint.Taxonomy.ContentTypeSync" SourceId="5edcdd67-fc9d-49c3-bb9e-68c8dc6df091" ContentTypeId="0x0101004F68F29EB5C0584E8441CCD89310A7A7"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D35B9-8C2B-429F-B9B8-1D55D0F97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50ec6-4f68-42b2-af89-bec3c735f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BE287E-A42D-4BF0-BAAA-CA39D4B32C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5d50ec6-4f68-42b2-af89-bec3c735f1b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1806AF0-0323-456F-BAB2-260A9189B3B3}">
  <ds:schemaRefs>
    <ds:schemaRef ds:uri="Microsoft.SharePoint.Taxonomy.ContentTypeSync"/>
  </ds:schemaRefs>
</ds:datastoreItem>
</file>

<file path=customXml/itemProps4.xml><?xml version="1.0" encoding="utf-8"?>
<ds:datastoreItem xmlns:ds="http://schemas.openxmlformats.org/officeDocument/2006/customXml" ds:itemID="{030965D0-A2FD-46CF-8D31-E7F750DAE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Powerpoint-sjabloon_4X3_2016</Template>
  <TotalTime>1503</TotalTime>
  <Words>5766</Words>
  <Application>Microsoft Office PowerPoint</Application>
  <PresentationFormat>Diavoorstelling (4:3)</PresentationFormat>
  <Paragraphs>1355</Paragraphs>
  <Slides>42</Slides>
  <Notes>39</Notes>
  <HiddenSlides>0</HiddenSlides>
  <MMClips>0</MMClips>
  <ScaleCrop>false</ScaleCrop>
  <HeadingPairs>
    <vt:vector size="6" baseType="variant">
      <vt:variant>
        <vt:lpstr>Gebruikte lettertypen</vt:lpstr>
      </vt:variant>
      <vt:variant>
        <vt:i4>10</vt:i4>
      </vt:variant>
      <vt:variant>
        <vt:lpstr>Thema</vt:lpstr>
      </vt:variant>
      <vt:variant>
        <vt:i4>4</vt:i4>
      </vt:variant>
      <vt:variant>
        <vt:lpstr>Diatitels</vt:lpstr>
      </vt:variant>
      <vt:variant>
        <vt:i4>42</vt:i4>
      </vt:variant>
    </vt:vector>
  </HeadingPairs>
  <TitlesOfParts>
    <vt:vector size="56" baseType="lpstr">
      <vt:lpstr>ＭＳ Ｐゴシック</vt:lpstr>
      <vt:lpstr>Arial</vt:lpstr>
      <vt:lpstr>Calibri</vt:lpstr>
      <vt:lpstr>Century Gothic</vt:lpstr>
      <vt:lpstr>Optima</vt:lpstr>
      <vt:lpstr>Segoe UI</vt:lpstr>
      <vt:lpstr>Symbol</vt:lpstr>
      <vt:lpstr>Times New Roman</vt:lpstr>
      <vt:lpstr>Webdings</vt:lpstr>
      <vt:lpstr>Wingdings</vt:lpstr>
      <vt:lpstr>Powerpoint_GO!</vt:lpstr>
      <vt:lpstr>GO-thema-blauw</vt:lpstr>
      <vt:lpstr>GO-thema-oranje</vt:lpstr>
      <vt:lpstr>Go-thema-groen</vt:lpstr>
      <vt:lpstr>Leesdidactiek in het basisonderwijs</vt:lpstr>
      <vt:lpstr>Leesdidactiek in het basisonderwijs </vt:lpstr>
      <vt:lpstr>LIST?</vt:lpstr>
      <vt:lpstr>LIST?</vt:lpstr>
      <vt:lpstr>LIST?</vt:lpstr>
      <vt:lpstr>LIST?</vt:lpstr>
      <vt:lpstr>LIST?</vt:lpstr>
      <vt:lpstr>LIST?</vt:lpstr>
      <vt:lpstr>LIST?</vt:lpstr>
      <vt:lpstr>LIST?</vt:lpstr>
      <vt:lpstr>LIST?</vt:lpstr>
      <vt:lpstr>LIST?</vt:lpstr>
      <vt:lpstr>Leesdidactiek in het basisonderwijs LIST?</vt:lpstr>
      <vt:lpstr>Leesdidactiek in het basisonderwijs LIST ?</vt:lpstr>
      <vt:lpstr>Hoe gebeurt LIST in het GO! en OVSG?</vt:lpstr>
      <vt:lpstr>PowerPoint-presentatie</vt:lpstr>
      <vt:lpstr>Opbrengstgericht werken &amp; resultaten?</vt:lpstr>
      <vt:lpstr>Opbrengstgericht werken? - Doel?</vt:lpstr>
      <vt:lpstr>Opbrengstgericht werken  – Verzamelen van data? – Zucht!</vt:lpstr>
      <vt:lpstr>Opbrengstgericht werken  – Resultaten NL-VL? – 3e tranche – AL - AVI</vt:lpstr>
      <vt:lpstr>Opbrengstgericht werken  – Resultaten GO! BS Europaschool Bredene</vt:lpstr>
      <vt:lpstr>Opbrengstgericht werken  – Resultaten GO! BS Europaschool Bredene</vt:lpstr>
      <vt:lpstr>Opbrengstgericht werken  – Resultaten NL-VL? – 3e tranche - VL - # boeken</vt:lpstr>
      <vt:lpstr>Opbrengstgericht werken  – Resultaten - GO! BS Europaschool Bredene - # boeken</vt:lpstr>
      <vt:lpstr>Opbrengstgericht werken  Resultaten NL-VL? – 3e tranche - VL - AVI</vt:lpstr>
      <vt:lpstr>Opbrengstgericht werken  Resultaten GO! BS Europaschool Bredene</vt:lpstr>
      <vt:lpstr>Opbrengstgericht werken  Resultaten NL-VL? – 3e tranche - VL - AVI</vt:lpstr>
      <vt:lpstr>Opbrengstgericht werken  Resultaten GO! BS Europaschool Bredene</vt:lpstr>
      <vt:lpstr>Opbrengstgericht werken  – Resultaten NL-VL? – 3e tranche – VL - Stillezen</vt:lpstr>
      <vt:lpstr>Opbrengstgericht werken  – Resultaten GO! BS Europaschool Bredene</vt:lpstr>
      <vt:lpstr>Opbrengstgericht werken  – Resultaten NL-VL? – 3e tranche – VL - Stillezen</vt:lpstr>
      <vt:lpstr>Opbrengstgericht werken  – Resultaten GO! BS Europaschool Bredene</vt:lpstr>
      <vt:lpstr>Opbrengstgericht werken  – Resultaten NL-VL? – 3e tranche – Leraren</vt:lpstr>
      <vt:lpstr>Opbrengstgericht werken  – Resultaten NL-VL? – 3e tranche – Leraren – GO! BS Europaschool Bredene</vt:lpstr>
      <vt:lpstr>Wat levert LIST op voor de PBD’s?</vt:lpstr>
      <vt:lpstr>Wat levert LIST op voor de PBD’s?</vt:lpstr>
      <vt:lpstr>Wat levert LIST op voor de PBD’s?</vt:lpstr>
      <vt:lpstr>Wat levert LIST op voor de PBD’s?</vt:lpstr>
      <vt:lpstr>Discussie</vt:lpstr>
      <vt:lpstr>Hoe willen we verder?</vt:lpstr>
      <vt:lpstr>Wat nemen jullie mee uit dit verhaal?</vt:lpstr>
      <vt:lpstr>Cool-down!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Leesdidactiek in het basisonderwijs</dc:title>
  <dc:creator>De Raes Cathy</dc:creator>
  <cp:lastModifiedBy>De Raes Cathy</cp:lastModifiedBy>
  <cp:revision>186</cp:revision>
  <dcterms:created xsi:type="dcterms:W3CDTF">2019-01-24T18:30:43Z</dcterms:created>
  <dcterms:modified xsi:type="dcterms:W3CDTF">2019-02-15T15:19:04Z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0x0101004F68F29EB5C0584E8441CCD89310A7A700A62A11C2DA11994F855ADBD31EEB0B80</vt:lpwstr>
  </property>
  <property fmtid="{D5CDD505-2E9C-101B-9397-08002B2CF9AE}" pid="3" name="GO_Thema2">
    <vt:lpwstr>846;#Over GO!|ce4ef47a-ee33-4e7b-92e8-fc2613c6f28e</vt:lpwstr>
  </property>
  <property fmtid="{D5CDD505-2E9C-101B-9397-08002B2CF9AE}" pid="4" name="GO_TonenOp">
    <vt:lpwstr>333;#Powerpointsjabloon|3bd0c695-221f-45fc-875f-d7e9c737ea08</vt:lpwstr>
  </property>
  <property fmtid="{D5CDD505-2E9C-101B-9397-08002B2CF9AE}" pid="5" name="GO_Onderwijsniveau2">
    <vt:lpwstr>870;#Basisonderwijs|3b8ad038-521d-48c3-b44e-df4706774640;#871;#Buitengewoon onderwijs|e29d20d1-2569-4d77-8565-a6306c34a761;#864;#CLB|dab5612f-c15f-4cef-a185-32788ddad283;#872;#Deeltijds kunstonderwijs|992f05e6-8704-48c8-a5b7-a80e86c2fbbf;#873;#Internaten|</vt:lpwstr>
  </property>
</Properties>
</file>