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8" r:id="rId3"/>
    <p:sldId id="264" r:id="rId4"/>
    <p:sldId id="272" r:id="rId5"/>
    <p:sldId id="257" r:id="rId6"/>
    <p:sldId id="358" r:id="rId7"/>
    <p:sldId id="319" r:id="rId8"/>
    <p:sldId id="359" r:id="rId9"/>
    <p:sldId id="344" r:id="rId10"/>
    <p:sldId id="352" r:id="rId11"/>
    <p:sldId id="360" r:id="rId12"/>
    <p:sldId id="345" r:id="rId13"/>
    <p:sldId id="354" r:id="rId14"/>
    <p:sldId id="294" r:id="rId15"/>
    <p:sldId id="299" r:id="rId16"/>
    <p:sldId id="300" r:id="rId17"/>
    <p:sldId id="274" r:id="rId18"/>
    <p:sldId id="342" r:id="rId19"/>
    <p:sldId id="338" r:id="rId20"/>
    <p:sldId id="339" r:id="rId21"/>
    <p:sldId id="327" r:id="rId22"/>
    <p:sldId id="343" r:id="rId23"/>
    <p:sldId id="353" r:id="rId24"/>
    <p:sldId id="346" r:id="rId25"/>
    <p:sldId id="356" r:id="rId26"/>
    <p:sldId id="288" r:id="rId27"/>
    <p:sldId id="261" r:id="rId28"/>
    <p:sldId id="285" r:id="rId29"/>
    <p:sldId id="347" r:id="rId30"/>
    <p:sldId id="355" r:id="rId31"/>
    <p:sldId id="349" r:id="rId32"/>
    <p:sldId id="350" r:id="rId33"/>
    <p:sldId id="357" r:id="rId34"/>
    <p:sldId id="287" r:id="rId35"/>
    <p:sldId id="341" r:id="rId36"/>
    <p:sldId id="291" r:id="rId37"/>
    <p:sldId id="361" r:id="rId38"/>
    <p:sldId id="340" r:id="rId39"/>
    <p:sldId id="293" r:id="rId40"/>
    <p:sldId id="362"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2B805-3280-4889-9D07-8A6A078F77B2}" v="37" dt="2019-02-18T15:18:52.6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Ervaren mate van inspraak</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l-B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93558617672791"/>
          <c:y val="8.7544772465632664E-2"/>
          <c:w val="0.88078663604549434"/>
          <c:h val="0.44513413438595467"/>
        </c:manualLayout>
      </c:layout>
      <c:bar3D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'results-survey49311'!$A$95:$A$102</c:f>
              <c:strCache>
                <c:ptCount val="8"/>
                <c:pt idx="0">
                  <c:v>wij kunnen terecht</c:v>
                </c:pt>
                <c:pt idx="1">
                  <c:v>hij luistert naar ons</c:v>
                </c:pt>
                <c:pt idx="2">
                  <c:v>altijd rekenen op hulp</c:v>
                </c:pt>
                <c:pt idx="3">
                  <c:v>actief meedoen in les</c:v>
                </c:pt>
                <c:pt idx="4">
                  <c:v>manier van leren</c:v>
                </c:pt>
                <c:pt idx="5">
                  <c:v>inhoud van de lessen</c:v>
                </c:pt>
                <c:pt idx="6">
                  <c:v>veel samenwerken</c:v>
                </c:pt>
                <c:pt idx="7">
                  <c:v>eigen verantwoordelijkheid</c:v>
                </c:pt>
              </c:strCache>
            </c:strRef>
          </c:cat>
          <c:val>
            <c:numRef>
              <c:f>'results-survey49311'!$B$95:$B$102</c:f>
              <c:numCache>
                <c:formatCode>0.00%</c:formatCode>
                <c:ptCount val="8"/>
                <c:pt idx="0">
                  <c:v>0.32069999999999999</c:v>
                </c:pt>
                <c:pt idx="1">
                  <c:v>0.26579999999999998</c:v>
                </c:pt>
                <c:pt idx="2">
                  <c:v>0.27</c:v>
                </c:pt>
                <c:pt idx="3">
                  <c:v>0.29959999999999998</c:v>
                </c:pt>
                <c:pt idx="4">
                  <c:v>0.27</c:v>
                </c:pt>
                <c:pt idx="5">
                  <c:v>0.29110000000000003</c:v>
                </c:pt>
                <c:pt idx="6">
                  <c:v>0.24049999999999999</c:v>
                </c:pt>
                <c:pt idx="7">
                  <c:v>0.44729999999999998</c:v>
                </c:pt>
              </c:numCache>
            </c:numRef>
          </c:val>
          <c:extLst>
            <c:ext xmlns:c16="http://schemas.microsoft.com/office/drawing/2014/chart" uri="{C3380CC4-5D6E-409C-BE32-E72D297353CC}">
              <c16:uniqueId val="{00000000-CCA4-44CE-82FB-9E35A883B729}"/>
            </c:ext>
          </c:extLst>
        </c:ser>
        <c: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'results-survey49311'!$A$95:$A$102</c:f>
              <c:strCache>
                <c:ptCount val="8"/>
                <c:pt idx="0">
                  <c:v>wij kunnen terecht</c:v>
                </c:pt>
                <c:pt idx="1">
                  <c:v>hij luistert naar ons</c:v>
                </c:pt>
                <c:pt idx="2">
                  <c:v>altijd rekenen op hulp</c:v>
                </c:pt>
                <c:pt idx="3">
                  <c:v>actief meedoen in les</c:v>
                </c:pt>
                <c:pt idx="4">
                  <c:v>manier van leren</c:v>
                </c:pt>
                <c:pt idx="5">
                  <c:v>inhoud van de lessen</c:v>
                </c:pt>
                <c:pt idx="6">
                  <c:v>veel samenwerken</c:v>
                </c:pt>
                <c:pt idx="7">
                  <c:v>eigen verantwoordelijkheid</c:v>
                </c:pt>
              </c:strCache>
            </c:strRef>
          </c:cat>
          <c:val>
            <c:numRef>
              <c:f>'results-survey49311'!$C$95:$C$102</c:f>
              <c:numCache>
                <c:formatCode>0.00%</c:formatCode>
                <c:ptCount val="8"/>
                <c:pt idx="0">
                  <c:v>0.48520000000000002</c:v>
                </c:pt>
                <c:pt idx="1">
                  <c:v>0.57809999999999995</c:v>
                </c:pt>
                <c:pt idx="2">
                  <c:v>0.56120000000000003</c:v>
                </c:pt>
                <c:pt idx="3">
                  <c:v>0.59489999999999998</c:v>
                </c:pt>
                <c:pt idx="4">
                  <c:v>0.36709999999999998</c:v>
                </c:pt>
                <c:pt idx="5">
                  <c:v>0.1646</c:v>
                </c:pt>
                <c:pt idx="6">
                  <c:v>0.1603</c:v>
                </c:pt>
                <c:pt idx="7">
                  <c:v>0.29959999999999998</c:v>
                </c:pt>
              </c:numCache>
            </c:numRef>
          </c:val>
          <c:extLst>
            <c:ext xmlns:c16="http://schemas.microsoft.com/office/drawing/2014/chart" uri="{C3380CC4-5D6E-409C-BE32-E72D297353CC}">
              <c16:uniqueId val="{00000001-CCA4-44CE-82FB-9E35A883B729}"/>
            </c:ext>
          </c:extLst>
        </c:ser>
        <c:ser>
          <c:idx val="2"/>
          <c:order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'results-survey49311'!$A$95:$A$102</c:f>
              <c:strCache>
                <c:ptCount val="8"/>
                <c:pt idx="0">
                  <c:v>wij kunnen terecht</c:v>
                </c:pt>
                <c:pt idx="1">
                  <c:v>hij luistert naar ons</c:v>
                </c:pt>
                <c:pt idx="2">
                  <c:v>altijd rekenen op hulp</c:v>
                </c:pt>
                <c:pt idx="3">
                  <c:v>actief meedoen in les</c:v>
                </c:pt>
                <c:pt idx="4">
                  <c:v>manier van leren</c:v>
                </c:pt>
                <c:pt idx="5">
                  <c:v>inhoud van de lessen</c:v>
                </c:pt>
                <c:pt idx="6">
                  <c:v>veel samenwerken</c:v>
                </c:pt>
                <c:pt idx="7">
                  <c:v>eigen verantwoordelijkheid</c:v>
                </c:pt>
              </c:strCache>
            </c:strRef>
          </c:cat>
          <c:val>
            <c:numRef>
              <c:f>'results-survey49311'!$D$95:$D$102</c:f>
              <c:numCache>
                <c:formatCode>0.00%</c:formatCode>
                <c:ptCount val="8"/>
                <c:pt idx="0">
                  <c:v>0.80590000000000006</c:v>
                </c:pt>
                <c:pt idx="1">
                  <c:v>0.84389999999999987</c:v>
                </c:pt>
                <c:pt idx="2">
                  <c:v>0.83120000000000005</c:v>
                </c:pt>
                <c:pt idx="3">
                  <c:v>0.89449999999999996</c:v>
                </c:pt>
                <c:pt idx="4">
                  <c:v>0.6371</c:v>
                </c:pt>
                <c:pt idx="5">
                  <c:v>0.45569999999999999</c:v>
                </c:pt>
                <c:pt idx="6">
                  <c:v>0.40079999999999999</c:v>
                </c:pt>
                <c:pt idx="7">
                  <c:v>0.7468999999999999</c:v>
                </c:pt>
              </c:numCache>
            </c:numRef>
          </c:val>
          <c:extLst>
            <c:ext xmlns:c16="http://schemas.microsoft.com/office/drawing/2014/chart" uri="{C3380CC4-5D6E-409C-BE32-E72D297353CC}">
              <c16:uniqueId val="{00000002-CCA4-44CE-82FB-9E35A883B729}"/>
            </c:ext>
          </c:extLst>
        </c:ser>
        <c:dLbls>
          <c:showLegendKey val="0"/>
          <c:showVal val="0"/>
          <c:showCatName val="0"/>
          <c:showSerName val="0"/>
          <c:showPercent val="0"/>
          <c:showBubbleSize val="0"/>
        </c:dLbls>
        <c:gapWidth val="150"/>
        <c:shape val="box"/>
        <c:axId val="432185000"/>
        <c:axId val="432185392"/>
        <c:axId val="0"/>
      </c:bar3DChart>
      <c:catAx>
        <c:axId val="432185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nl-BE"/>
          </a:p>
        </c:txPr>
        <c:crossAx val="432185392"/>
        <c:crosses val="autoZero"/>
        <c:auto val="1"/>
        <c:lblAlgn val="ctr"/>
        <c:lblOffset val="100"/>
        <c:noMultiLvlLbl val="0"/>
      </c:catAx>
      <c:valAx>
        <c:axId val="432185392"/>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crossAx val="43218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12537-6B92-4417-93E2-5233557D96D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nl-NL"/>
        </a:p>
      </dgm:t>
    </dgm:pt>
    <dgm:pt modelId="{B0E16D81-706E-43EC-BFE6-C8ADB67D3735}">
      <dgm:prSet phldrT="[Tekst]"/>
      <dgm:spPr/>
      <dgm:t>
        <a:bodyPr/>
        <a:lstStyle/>
        <a:p>
          <a:pPr algn="ctr"/>
          <a:r>
            <a:rPr lang="nl-NL"/>
            <a:t>Feedback</a:t>
          </a:r>
        </a:p>
      </dgm:t>
    </dgm:pt>
    <dgm:pt modelId="{EDA799DC-0F76-4021-B6B1-3EE27768E7AE}" type="parTrans" cxnId="{A84D8C01-6A19-4D02-AF21-D1EFD4C26E8C}">
      <dgm:prSet/>
      <dgm:spPr/>
      <dgm:t>
        <a:bodyPr/>
        <a:lstStyle/>
        <a:p>
          <a:pPr algn="ctr"/>
          <a:endParaRPr lang="nl-NL"/>
        </a:p>
      </dgm:t>
    </dgm:pt>
    <dgm:pt modelId="{2999E325-559C-4C98-BF3E-5C7FDBC7AA81}" type="sibTrans" cxnId="{A84D8C01-6A19-4D02-AF21-D1EFD4C26E8C}">
      <dgm:prSet/>
      <dgm:spPr/>
      <dgm:t>
        <a:bodyPr/>
        <a:lstStyle/>
        <a:p>
          <a:pPr algn="ctr"/>
          <a:endParaRPr lang="nl-NL"/>
        </a:p>
      </dgm:t>
    </dgm:pt>
    <dgm:pt modelId="{C8634BE2-C5AB-4208-8C69-0B854315B354}">
      <dgm:prSet phldrT="[Tekst]"/>
      <dgm:spPr/>
      <dgm:t>
        <a:bodyPr/>
        <a:lstStyle/>
        <a:p>
          <a:pPr algn="ctr"/>
          <a:r>
            <a:rPr lang="nl-NL"/>
            <a:t>Nulmeting</a:t>
          </a:r>
        </a:p>
      </dgm:t>
    </dgm:pt>
    <dgm:pt modelId="{860DFE7B-4F8E-4CD0-98DE-39398A6E6485}" type="parTrans" cxnId="{57131303-755C-4BFA-9A62-2E366760CF2F}">
      <dgm:prSet/>
      <dgm:spPr/>
      <dgm:t>
        <a:bodyPr/>
        <a:lstStyle/>
        <a:p>
          <a:pPr algn="ctr"/>
          <a:endParaRPr lang="nl-NL"/>
        </a:p>
      </dgm:t>
    </dgm:pt>
    <dgm:pt modelId="{754469FF-4230-4BF2-8DE7-04F58DE5EFC0}" type="sibTrans" cxnId="{57131303-755C-4BFA-9A62-2E366760CF2F}">
      <dgm:prSet/>
      <dgm:spPr/>
      <dgm:t>
        <a:bodyPr/>
        <a:lstStyle/>
        <a:p>
          <a:pPr algn="ctr"/>
          <a:endParaRPr lang="nl-NL"/>
        </a:p>
      </dgm:t>
    </dgm:pt>
    <dgm:pt modelId="{DD2F77AA-47F5-47B4-B873-6C402D7521CA}">
      <dgm:prSet phldrT="[Tekst]"/>
      <dgm:spPr/>
      <dgm:t>
        <a:bodyPr/>
        <a:lstStyle/>
        <a:p>
          <a:pPr algn="ctr"/>
          <a:r>
            <a:rPr lang="nl-NL"/>
            <a:t>Experiment</a:t>
          </a:r>
        </a:p>
      </dgm:t>
    </dgm:pt>
    <dgm:pt modelId="{CBFE4E78-F1B1-4AB2-B18D-6C039CF5214D}" type="parTrans" cxnId="{70317B13-F139-4C60-BAE5-7E5ED5588E92}">
      <dgm:prSet/>
      <dgm:spPr/>
      <dgm:t>
        <a:bodyPr/>
        <a:lstStyle/>
        <a:p>
          <a:pPr algn="ctr"/>
          <a:endParaRPr lang="nl-NL"/>
        </a:p>
      </dgm:t>
    </dgm:pt>
    <dgm:pt modelId="{BC488E67-AE51-410D-8EEF-54F637889AA4}" type="sibTrans" cxnId="{70317B13-F139-4C60-BAE5-7E5ED5588E92}">
      <dgm:prSet/>
      <dgm:spPr/>
      <dgm:t>
        <a:bodyPr/>
        <a:lstStyle/>
        <a:p>
          <a:pPr algn="ctr"/>
          <a:endParaRPr lang="nl-NL"/>
        </a:p>
      </dgm:t>
    </dgm:pt>
    <dgm:pt modelId="{33743475-1D58-4BF0-A5A9-86E456D96E4A}">
      <dgm:prSet phldrT="[Tekst]"/>
      <dgm:spPr/>
      <dgm:t>
        <a:bodyPr/>
        <a:lstStyle/>
        <a:p>
          <a:pPr algn="ctr"/>
          <a:r>
            <a:rPr lang="nl-NL"/>
            <a:t>Eindmeting</a:t>
          </a:r>
        </a:p>
      </dgm:t>
    </dgm:pt>
    <dgm:pt modelId="{CDD51AEC-12A3-4FBA-9ACB-587385C8A7B8}" type="parTrans" cxnId="{E7D94382-8CFD-4BF5-8126-6AD53C1E53F7}">
      <dgm:prSet/>
      <dgm:spPr/>
      <dgm:t>
        <a:bodyPr/>
        <a:lstStyle/>
        <a:p>
          <a:pPr algn="ctr"/>
          <a:endParaRPr lang="nl-NL"/>
        </a:p>
      </dgm:t>
    </dgm:pt>
    <dgm:pt modelId="{65A4067C-B76B-44A3-BF70-EA86D57F3745}" type="sibTrans" cxnId="{E7D94382-8CFD-4BF5-8126-6AD53C1E53F7}">
      <dgm:prSet/>
      <dgm:spPr/>
      <dgm:t>
        <a:bodyPr/>
        <a:lstStyle/>
        <a:p>
          <a:pPr algn="ctr"/>
          <a:endParaRPr lang="nl-NL"/>
        </a:p>
      </dgm:t>
    </dgm:pt>
    <dgm:pt modelId="{C978DDDE-3762-4FDA-9824-13B4CED9951F}">
      <dgm:prSet phldrT="[Tekst]"/>
      <dgm:spPr/>
      <dgm:t>
        <a:bodyPr/>
        <a:lstStyle/>
        <a:p>
          <a:pPr algn="ctr"/>
          <a:r>
            <a:rPr lang="nl-NL"/>
            <a:t>Survey</a:t>
          </a:r>
        </a:p>
      </dgm:t>
    </dgm:pt>
    <dgm:pt modelId="{C71B71CF-9D24-42FE-9398-E79255D0F790}" type="parTrans" cxnId="{86CF8131-F956-4B5A-8804-B926A2E14829}">
      <dgm:prSet/>
      <dgm:spPr/>
      <dgm:t>
        <a:bodyPr/>
        <a:lstStyle/>
        <a:p>
          <a:pPr algn="ctr"/>
          <a:endParaRPr lang="nl-NL"/>
        </a:p>
      </dgm:t>
    </dgm:pt>
    <dgm:pt modelId="{CCD1E270-947A-412E-B51C-7D70F3037256}" type="sibTrans" cxnId="{86CF8131-F956-4B5A-8804-B926A2E14829}">
      <dgm:prSet/>
      <dgm:spPr/>
      <dgm:t>
        <a:bodyPr/>
        <a:lstStyle/>
        <a:p>
          <a:pPr algn="ctr"/>
          <a:endParaRPr lang="nl-NL"/>
        </a:p>
      </dgm:t>
    </dgm:pt>
    <dgm:pt modelId="{41FAAE8D-A2A9-4695-8FBC-5AEDD71C8712}">
      <dgm:prSet phldrT="[Tekst]"/>
      <dgm:spPr/>
      <dgm:t>
        <a:bodyPr/>
        <a:lstStyle/>
        <a:p>
          <a:pPr algn="ctr"/>
          <a:r>
            <a:rPr lang="nl-NL" err="1"/>
            <a:t>Semi-gestructureerde</a:t>
          </a:r>
          <a:r>
            <a:rPr lang="nl-NL"/>
            <a:t> interviews leerkrachten</a:t>
          </a:r>
        </a:p>
      </dgm:t>
    </dgm:pt>
    <dgm:pt modelId="{1E4BD44C-92FF-4AC2-861B-BAF4E3455CE8}" type="parTrans" cxnId="{C700E874-EEA7-4245-9B62-14F951FAE187}">
      <dgm:prSet/>
      <dgm:spPr/>
      <dgm:t>
        <a:bodyPr/>
        <a:lstStyle/>
        <a:p>
          <a:pPr algn="ctr"/>
          <a:endParaRPr lang="nl-NL"/>
        </a:p>
      </dgm:t>
    </dgm:pt>
    <dgm:pt modelId="{3313EEFD-E39F-4909-A59C-18FBF1D6B57E}" type="sibTrans" cxnId="{C700E874-EEA7-4245-9B62-14F951FAE187}">
      <dgm:prSet/>
      <dgm:spPr/>
      <dgm:t>
        <a:bodyPr/>
        <a:lstStyle/>
        <a:p>
          <a:pPr algn="ctr"/>
          <a:endParaRPr lang="nl-NL"/>
        </a:p>
      </dgm:t>
    </dgm:pt>
    <dgm:pt modelId="{ABA9567D-A9DB-4B20-AEF6-FB543DAEA1D6}">
      <dgm:prSet phldrT="[Tekst]"/>
      <dgm:spPr/>
      <dgm:t>
        <a:bodyPr/>
        <a:lstStyle/>
        <a:p>
          <a:pPr algn="ctr"/>
          <a:r>
            <a:rPr lang="nl-NL"/>
            <a:t>Adviescommissie</a:t>
          </a:r>
        </a:p>
      </dgm:t>
    </dgm:pt>
    <dgm:pt modelId="{67D84A75-76A7-465D-8407-248CA31CBA66}" type="parTrans" cxnId="{88649772-00C9-4653-9F5B-1DF9E2471C30}">
      <dgm:prSet/>
      <dgm:spPr/>
      <dgm:t>
        <a:bodyPr/>
        <a:lstStyle/>
        <a:p>
          <a:pPr algn="ctr"/>
          <a:endParaRPr lang="nl-NL"/>
        </a:p>
      </dgm:t>
    </dgm:pt>
    <dgm:pt modelId="{B6C66C15-29F0-49E6-AF8A-E030478DF125}" type="sibTrans" cxnId="{88649772-00C9-4653-9F5B-1DF9E2471C30}">
      <dgm:prSet/>
      <dgm:spPr/>
      <dgm:t>
        <a:bodyPr/>
        <a:lstStyle/>
        <a:p>
          <a:pPr algn="ctr"/>
          <a:endParaRPr lang="nl-NL"/>
        </a:p>
      </dgm:t>
    </dgm:pt>
    <dgm:pt modelId="{3CAD5053-07C7-4B9E-BD16-3540559CE044}">
      <dgm:prSet phldrT="[Tekst]"/>
      <dgm:spPr/>
      <dgm:t>
        <a:bodyPr/>
        <a:lstStyle/>
        <a:p>
          <a:pPr algn="ctr"/>
          <a:r>
            <a:rPr lang="nl-NL"/>
            <a:t>Klankbordgroepen</a:t>
          </a:r>
        </a:p>
      </dgm:t>
    </dgm:pt>
    <dgm:pt modelId="{98A3F8D5-1AB4-4FB9-A082-D1874F2B3294}" type="parTrans" cxnId="{162F4DE2-DC6E-4DBE-9D8F-A585E06CC58D}">
      <dgm:prSet/>
      <dgm:spPr/>
      <dgm:t>
        <a:bodyPr/>
        <a:lstStyle/>
        <a:p>
          <a:pPr algn="ctr"/>
          <a:endParaRPr lang="nl-NL"/>
        </a:p>
      </dgm:t>
    </dgm:pt>
    <dgm:pt modelId="{988CBB82-B2F7-4AB1-B6CE-D54C3EFEAC83}" type="sibTrans" cxnId="{162F4DE2-DC6E-4DBE-9D8F-A585E06CC58D}">
      <dgm:prSet/>
      <dgm:spPr/>
      <dgm:t>
        <a:bodyPr/>
        <a:lstStyle/>
        <a:p>
          <a:pPr algn="ctr"/>
          <a:endParaRPr lang="nl-NL"/>
        </a:p>
      </dgm:t>
    </dgm:pt>
    <dgm:pt modelId="{C1ECB89A-8D50-4450-84EE-9AE81EB1FF12}">
      <dgm:prSet phldrT="[Tekst]"/>
      <dgm:spPr/>
      <dgm:t>
        <a:bodyPr/>
        <a:lstStyle/>
        <a:p>
          <a:pPr algn="ctr"/>
          <a:r>
            <a:rPr lang="nl-NL"/>
            <a:t>Participatiepakket &amp; </a:t>
          </a:r>
          <a:r>
            <a:rPr lang="nl-NL" err="1"/>
            <a:t>toolbox</a:t>
          </a:r>
          <a:endParaRPr lang="nl-NL"/>
        </a:p>
      </dgm:t>
    </dgm:pt>
    <dgm:pt modelId="{FB040E7D-7D49-457D-A364-C1093054570D}" type="parTrans" cxnId="{795B06C4-D9C5-462E-BCDC-66EFB66BC533}">
      <dgm:prSet/>
      <dgm:spPr/>
      <dgm:t>
        <a:bodyPr/>
        <a:lstStyle/>
        <a:p>
          <a:pPr algn="ctr"/>
          <a:endParaRPr lang="nl-NL"/>
        </a:p>
      </dgm:t>
    </dgm:pt>
    <dgm:pt modelId="{9EE82BCA-7411-4F54-923A-7CE3EEEB9B1D}" type="sibTrans" cxnId="{795B06C4-D9C5-462E-BCDC-66EFB66BC533}">
      <dgm:prSet/>
      <dgm:spPr/>
      <dgm:t>
        <a:bodyPr/>
        <a:lstStyle/>
        <a:p>
          <a:pPr algn="ctr"/>
          <a:endParaRPr lang="nl-NL"/>
        </a:p>
      </dgm:t>
    </dgm:pt>
    <dgm:pt modelId="{BAECBD8C-4BDC-432A-A5D1-62092996BB7C}">
      <dgm:prSet phldrT="[Tekst]"/>
      <dgm:spPr/>
      <dgm:t>
        <a:bodyPr/>
        <a:lstStyle/>
        <a:p>
          <a:pPr algn="ctr"/>
          <a:r>
            <a:rPr lang="nl-NL"/>
            <a:t>Coaching</a:t>
          </a:r>
        </a:p>
      </dgm:t>
    </dgm:pt>
    <dgm:pt modelId="{ADF9262D-3DF2-4A31-9FA1-3B6AC4658628}" type="parTrans" cxnId="{A931DC42-09E1-44DB-A724-211C02F22F8B}">
      <dgm:prSet/>
      <dgm:spPr/>
      <dgm:t>
        <a:bodyPr/>
        <a:lstStyle/>
        <a:p>
          <a:pPr algn="ctr"/>
          <a:endParaRPr lang="nl-NL"/>
        </a:p>
      </dgm:t>
    </dgm:pt>
    <dgm:pt modelId="{06BB3A42-147E-4CAB-875A-30DEF9275696}" type="sibTrans" cxnId="{A931DC42-09E1-44DB-A724-211C02F22F8B}">
      <dgm:prSet/>
      <dgm:spPr/>
      <dgm:t>
        <a:bodyPr/>
        <a:lstStyle/>
        <a:p>
          <a:pPr algn="ctr"/>
          <a:endParaRPr lang="nl-NL"/>
        </a:p>
      </dgm:t>
    </dgm:pt>
    <dgm:pt modelId="{E3CB25E0-1C89-42C2-B7B9-A57C991113AF}">
      <dgm:prSet phldrT="[Tekst]"/>
      <dgm:spPr/>
      <dgm:t>
        <a:bodyPr/>
        <a:lstStyle/>
        <a:p>
          <a:pPr algn="ctr"/>
          <a:r>
            <a:rPr lang="nl-NL"/>
            <a:t>Individuele gesprekken leerlingen</a:t>
          </a:r>
        </a:p>
      </dgm:t>
    </dgm:pt>
    <dgm:pt modelId="{94630339-FA7B-4717-A0D9-10730A4B2C9F}" type="parTrans" cxnId="{E7E3E96D-B5F5-4CCC-BB9A-3AD0DF9CAFB2}">
      <dgm:prSet/>
      <dgm:spPr/>
      <dgm:t>
        <a:bodyPr/>
        <a:lstStyle/>
        <a:p>
          <a:pPr algn="ctr"/>
          <a:endParaRPr lang="nl-NL"/>
        </a:p>
      </dgm:t>
    </dgm:pt>
    <dgm:pt modelId="{C889A51A-9271-40C5-9EA3-0BA427CCC92B}" type="sibTrans" cxnId="{E7E3E96D-B5F5-4CCC-BB9A-3AD0DF9CAFB2}">
      <dgm:prSet/>
      <dgm:spPr/>
      <dgm:t>
        <a:bodyPr/>
        <a:lstStyle/>
        <a:p>
          <a:pPr algn="ctr"/>
          <a:endParaRPr lang="nl-NL"/>
        </a:p>
      </dgm:t>
    </dgm:pt>
    <dgm:pt modelId="{01BBA6A1-41C4-4FB6-B53F-7719D34721D1}">
      <dgm:prSet phldrT="[Tekst]"/>
      <dgm:spPr/>
      <dgm:t>
        <a:bodyPr/>
        <a:lstStyle/>
        <a:p>
          <a:pPr algn="ctr"/>
          <a:r>
            <a:rPr lang="nl-NL"/>
            <a:t>Survey</a:t>
          </a:r>
        </a:p>
      </dgm:t>
    </dgm:pt>
    <dgm:pt modelId="{DAB675A6-EC02-47A2-8067-574E9B40013D}" type="parTrans" cxnId="{A5EF6223-2F7E-4337-9C28-43853102152B}">
      <dgm:prSet/>
      <dgm:spPr/>
      <dgm:t>
        <a:bodyPr/>
        <a:lstStyle/>
        <a:p>
          <a:pPr algn="ctr"/>
          <a:endParaRPr lang="nl-NL"/>
        </a:p>
      </dgm:t>
    </dgm:pt>
    <dgm:pt modelId="{EA1E53B6-99FF-4BEE-B230-34AF002AD1BC}" type="sibTrans" cxnId="{A5EF6223-2F7E-4337-9C28-43853102152B}">
      <dgm:prSet/>
      <dgm:spPr/>
      <dgm:t>
        <a:bodyPr/>
        <a:lstStyle/>
        <a:p>
          <a:pPr algn="ctr"/>
          <a:endParaRPr lang="nl-NL"/>
        </a:p>
      </dgm:t>
    </dgm:pt>
    <dgm:pt modelId="{7B35F3A6-F965-4C8F-8BC2-06C37728DDE0}">
      <dgm:prSet phldrT="[Tekst]"/>
      <dgm:spPr/>
      <dgm:t>
        <a:bodyPr/>
        <a:lstStyle/>
        <a:p>
          <a:pPr algn="ctr"/>
          <a:r>
            <a:rPr lang="nl-NL" err="1"/>
            <a:t>Semi-gestructureerde</a:t>
          </a:r>
          <a:r>
            <a:rPr lang="nl-NL"/>
            <a:t> interviews</a:t>
          </a:r>
        </a:p>
      </dgm:t>
    </dgm:pt>
    <dgm:pt modelId="{14D9408C-B316-47AC-896E-0AEC74953C6D}" type="parTrans" cxnId="{67138BBF-8EBA-4374-9A34-C1BB01026A6B}">
      <dgm:prSet/>
      <dgm:spPr/>
      <dgm:t>
        <a:bodyPr/>
        <a:lstStyle/>
        <a:p>
          <a:pPr algn="ctr"/>
          <a:endParaRPr lang="nl-NL"/>
        </a:p>
      </dgm:t>
    </dgm:pt>
    <dgm:pt modelId="{55AD02AB-3F23-4908-B5EA-6B3334CF56B3}" type="sibTrans" cxnId="{67138BBF-8EBA-4374-9A34-C1BB01026A6B}">
      <dgm:prSet/>
      <dgm:spPr/>
      <dgm:t>
        <a:bodyPr/>
        <a:lstStyle/>
        <a:p>
          <a:pPr algn="ctr"/>
          <a:endParaRPr lang="nl-NL"/>
        </a:p>
      </dgm:t>
    </dgm:pt>
    <dgm:pt modelId="{FBC42710-3A93-4193-B3AF-7DAC1110F05F}">
      <dgm:prSet phldrT="[Tekst]"/>
      <dgm:spPr/>
      <dgm:t>
        <a:bodyPr/>
        <a:lstStyle/>
        <a:p>
          <a:pPr algn="ctr"/>
          <a:r>
            <a:rPr lang="nl-NL"/>
            <a:t>Focusgroepen leerlingen</a:t>
          </a:r>
        </a:p>
      </dgm:t>
    </dgm:pt>
    <dgm:pt modelId="{B96D90AE-332C-485F-AFBB-1B99DDFBB497}" type="parTrans" cxnId="{1EA3EBAB-9421-4404-A880-6101E4B43AEC}">
      <dgm:prSet/>
      <dgm:spPr/>
      <dgm:t>
        <a:bodyPr/>
        <a:lstStyle/>
        <a:p>
          <a:pPr algn="ctr"/>
          <a:endParaRPr lang="nl-NL"/>
        </a:p>
      </dgm:t>
    </dgm:pt>
    <dgm:pt modelId="{77ACE835-45B3-4CB9-870B-8D486914F8C0}" type="sibTrans" cxnId="{1EA3EBAB-9421-4404-A880-6101E4B43AEC}">
      <dgm:prSet/>
      <dgm:spPr/>
      <dgm:t>
        <a:bodyPr/>
        <a:lstStyle/>
        <a:p>
          <a:pPr algn="ctr"/>
          <a:endParaRPr lang="nl-NL"/>
        </a:p>
      </dgm:t>
    </dgm:pt>
    <dgm:pt modelId="{3DAB7B40-C6E6-485D-8C17-CA83FEBE0708}" type="pres">
      <dgm:prSet presAssocID="{F2812537-6B92-4417-93E2-5233557D96DB}" presName="Name0" presStyleCnt="0">
        <dgm:presLayoutVars>
          <dgm:dir/>
          <dgm:resizeHandles val="exact"/>
        </dgm:presLayoutVars>
      </dgm:prSet>
      <dgm:spPr/>
    </dgm:pt>
    <dgm:pt modelId="{B824EA17-5764-41BB-982D-A52C5740F48B}" type="pres">
      <dgm:prSet presAssocID="{F2812537-6B92-4417-93E2-5233557D96DB}" presName="cycle" presStyleCnt="0"/>
      <dgm:spPr/>
    </dgm:pt>
    <dgm:pt modelId="{E30D7933-D38D-48EC-BAD4-BE4088D3558C}" type="pres">
      <dgm:prSet presAssocID="{B0E16D81-706E-43EC-BFE6-C8ADB67D3735}" presName="nodeFirstNode" presStyleLbl="node1" presStyleIdx="0" presStyleCnt="4">
        <dgm:presLayoutVars>
          <dgm:bulletEnabled val="1"/>
        </dgm:presLayoutVars>
      </dgm:prSet>
      <dgm:spPr/>
    </dgm:pt>
    <dgm:pt modelId="{9130B311-4A42-4576-9E4A-21DFF5C7FC99}" type="pres">
      <dgm:prSet presAssocID="{2999E325-559C-4C98-BF3E-5C7FDBC7AA81}" presName="sibTransFirstNode" presStyleLbl="bgShp" presStyleIdx="0" presStyleCnt="1"/>
      <dgm:spPr/>
    </dgm:pt>
    <dgm:pt modelId="{48DEDD74-B0DA-4AF7-904B-F98E219CC9BF}" type="pres">
      <dgm:prSet presAssocID="{C8634BE2-C5AB-4208-8C69-0B854315B354}" presName="nodeFollowingNodes" presStyleLbl="node1" presStyleIdx="1" presStyleCnt="4">
        <dgm:presLayoutVars>
          <dgm:bulletEnabled val="1"/>
        </dgm:presLayoutVars>
      </dgm:prSet>
      <dgm:spPr/>
    </dgm:pt>
    <dgm:pt modelId="{4FC841F0-297A-443A-B092-166953E0A78D}" type="pres">
      <dgm:prSet presAssocID="{DD2F77AA-47F5-47B4-B873-6C402D7521CA}" presName="nodeFollowingNodes" presStyleLbl="node1" presStyleIdx="2" presStyleCnt="4">
        <dgm:presLayoutVars>
          <dgm:bulletEnabled val="1"/>
        </dgm:presLayoutVars>
      </dgm:prSet>
      <dgm:spPr/>
    </dgm:pt>
    <dgm:pt modelId="{09B0DE49-460C-4381-AF36-762EBD600D80}" type="pres">
      <dgm:prSet presAssocID="{33743475-1D58-4BF0-A5A9-86E456D96E4A}" presName="nodeFollowingNodes" presStyleLbl="node1" presStyleIdx="3" presStyleCnt="4">
        <dgm:presLayoutVars>
          <dgm:bulletEnabled val="1"/>
        </dgm:presLayoutVars>
      </dgm:prSet>
      <dgm:spPr/>
    </dgm:pt>
  </dgm:ptLst>
  <dgm:cxnLst>
    <dgm:cxn modelId="{A84D8C01-6A19-4D02-AF21-D1EFD4C26E8C}" srcId="{F2812537-6B92-4417-93E2-5233557D96DB}" destId="{B0E16D81-706E-43EC-BFE6-C8ADB67D3735}" srcOrd="0" destOrd="0" parTransId="{EDA799DC-0F76-4021-B6B1-3EE27768E7AE}" sibTransId="{2999E325-559C-4C98-BF3E-5C7FDBC7AA81}"/>
    <dgm:cxn modelId="{57131303-755C-4BFA-9A62-2E366760CF2F}" srcId="{F2812537-6B92-4417-93E2-5233557D96DB}" destId="{C8634BE2-C5AB-4208-8C69-0B854315B354}" srcOrd="1" destOrd="0" parTransId="{860DFE7B-4F8E-4CD0-98DE-39398A6E6485}" sibTransId="{754469FF-4230-4BF2-8DE7-04F58DE5EFC0}"/>
    <dgm:cxn modelId="{72B9460F-FB69-4704-8E8D-AA9B1BDF140E}" type="presOf" srcId="{2999E325-559C-4C98-BF3E-5C7FDBC7AA81}" destId="{9130B311-4A42-4576-9E4A-21DFF5C7FC99}" srcOrd="0" destOrd="0" presId="urn:microsoft.com/office/officeart/2005/8/layout/cycle3"/>
    <dgm:cxn modelId="{70317B13-F139-4C60-BAE5-7E5ED5588E92}" srcId="{F2812537-6B92-4417-93E2-5233557D96DB}" destId="{DD2F77AA-47F5-47B4-B873-6C402D7521CA}" srcOrd="2" destOrd="0" parTransId="{CBFE4E78-F1B1-4AB2-B18D-6C039CF5214D}" sibTransId="{BC488E67-AE51-410D-8EEF-54F637889AA4}"/>
    <dgm:cxn modelId="{A5EF6223-2F7E-4337-9C28-43853102152B}" srcId="{33743475-1D58-4BF0-A5A9-86E456D96E4A}" destId="{01BBA6A1-41C4-4FB6-B53F-7719D34721D1}" srcOrd="0" destOrd="0" parTransId="{DAB675A6-EC02-47A2-8067-574E9B40013D}" sibTransId="{EA1E53B6-99FF-4BEE-B230-34AF002AD1BC}"/>
    <dgm:cxn modelId="{9D2E7C23-C81C-4C85-9AC8-2CA9B0C1532C}" type="presOf" srcId="{BAECBD8C-4BDC-432A-A5D1-62092996BB7C}" destId="{4FC841F0-297A-443A-B092-166953E0A78D}" srcOrd="0" destOrd="2" presId="urn:microsoft.com/office/officeart/2005/8/layout/cycle3"/>
    <dgm:cxn modelId="{86CF8131-F956-4B5A-8804-B926A2E14829}" srcId="{C8634BE2-C5AB-4208-8C69-0B854315B354}" destId="{C978DDDE-3762-4FDA-9824-13B4CED9951F}" srcOrd="0" destOrd="0" parTransId="{C71B71CF-9D24-42FE-9398-E79255D0F790}" sibTransId="{CCD1E270-947A-412E-B51C-7D70F3037256}"/>
    <dgm:cxn modelId="{A931DC42-09E1-44DB-A724-211C02F22F8B}" srcId="{DD2F77AA-47F5-47B4-B873-6C402D7521CA}" destId="{BAECBD8C-4BDC-432A-A5D1-62092996BB7C}" srcOrd="1" destOrd="0" parTransId="{ADF9262D-3DF2-4A31-9FA1-3B6AC4658628}" sibTransId="{06BB3A42-147E-4CAB-875A-30DEF9275696}"/>
    <dgm:cxn modelId="{5D9B3265-C145-4FAF-ADF5-692AFAD9C242}" type="presOf" srcId="{F2812537-6B92-4417-93E2-5233557D96DB}" destId="{3DAB7B40-C6E6-485D-8C17-CA83FEBE0708}" srcOrd="0" destOrd="0" presId="urn:microsoft.com/office/officeart/2005/8/layout/cycle3"/>
    <dgm:cxn modelId="{73F21D66-C2C9-442B-B90A-0CC44E5D8910}" type="presOf" srcId="{ABA9567D-A9DB-4B20-AEF6-FB543DAEA1D6}" destId="{E30D7933-D38D-48EC-BAD4-BE4088D3558C}" srcOrd="0" destOrd="1" presId="urn:microsoft.com/office/officeart/2005/8/layout/cycle3"/>
    <dgm:cxn modelId="{A184FE6B-7042-40F6-80AF-F7E9533A80EE}" type="presOf" srcId="{C978DDDE-3762-4FDA-9824-13B4CED9951F}" destId="{48DEDD74-B0DA-4AF7-904B-F98E219CC9BF}" srcOrd="0" destOrd="1" presId="urn:microsoft.com/office/officeart/2005/8/layout/cycle3"/>
    <dgm:cxn modelId="{E7E3E96D-B5F5-4CCC-BB9A-3AD0DF9CAFB2}" srcId="{DD2F77AA-47F5-47B4-B873-6C402D7521CA}" destId="{E3CB25E0-1C89-42C2-B7B9-A57C991113AF}" srcOrd="2" destOrd="0" parTransId="{94630339-FA7B-4717-A0D9-10730A4B2C9F}" sibTransId="{C889A51A-9271-40C5-9EA3-0BA427CCC92B}"/>
    <dgm:cxn modelId="{88649772-00C9-4653-9F5B-1DF9E2471C30}" srcId="{B0E16D81-706E-43EC-BFE6-C8ADB67D3735}" destId="{ABA9567D-A9DB-4B20-AEF6-FB543DAEA1D6}" srcOrd="0" destOrd="0" parTransId="{67D84A75-76A7-465D-8407-248CA31CBA66}" sibTransId="{B6C66C15-29F0-49E6-AF8A-E030478DF125}"/>
    <dgm:cxn modelId="{764E5B54-4822-47BB-A504-D56750BFDCC3}" type="presOf" srcId="{DD2F77AA-47F5-47B4-B873-6C402D7521CA}" destId="{4FC841F0-297A-443A-B092-166953E0A78D}" srcOrd="0" destOrd="0" presId="urn:microsoft.com/office/officeart/2005/8/layout/cycle3"/>
    <dgm:cxn modelId="{C700E874-EEA7-4245-9B62-14F951FAE187}" srcId="{C8634BE2-C5AB-4208-8C69-0B854315B354}" destId="{41FAAE8D-A2A9-4695-8FBC-5AEDD71C8712}" srcOrd="1" destOrd="0" parTransId="{1E4BD44C-92FF-4AC2-861B-BAF4E3455CE8}" sibTransId="{3313EEFD-E39F-4909-A59C-18FBF1D6B57E}"/>
    <dgm:cxn modelId="{A717DA76-38ED-4E51-8CE8-9EAE5A9B6EA1}" type="presOf" srcId="{3CAD5053-07C7-4B9E-BD16-3540559CE044}" destId="{E30D7933-D38D-48EC-BAD4-BE4088D3558C}" srcOrd="0" destOrd="2" presId="urn:microsoft.com/office/officeart/2005/8/layout/cycle3"/>
    <dgm:cxn modelId="{E7D94382-8CFD-4BF5-8126-6AD53C1E53F7}" srcId="{F2812537-6B92-4417-93E2-5233557D96DB}" destId="{33743475-1D58-4BF0-A5A9-86E456D96E4A}" srcOrd="3" destOrd="0" parTransId="{CDD51AEC-12A3-4FBA-9ACB-587385C8A7B8}" sibTransId="{65A4067C-B76B-44A3-BF70-EA86D57F3745}"/>
    <dgm:cxn modelId="{3ACFCA97-6571-46A5-A2D4-2B54AC40EC49}" type="presOf" srcId="{7B35F3A6-F965-4C8F-8BC2-06C37728DDE0}" destId="{09B0DE49-460C-4381-AF36-762EBD600D80}" srcOrd="0" destOrd="2" presId="urn:microsoft.com/office/officeart/2005/8/layout/cycle3"/>
    <dgm:cxn modelId="{AEFE01A7-1563-4CCF-B91B-8B8408C673A6}" type="presOf" srcId="{C1ECB89A-8D50-4450-84EE-9AE81EB1FF12}" destId="{4FC841F0-297A-443A-B092-166953E0A78D}" srcOrd="0" destOrd="1" presId="urn:microsoft.com/office/officeart/2005/8/layout/cycle3"/>
    <dgm:cxn modelId="{9A43E5AA-0795-4BFA-AD2C-C366D98AFCC5}" type="presOf" srcId="{C8634BE2-C5AB-4208-8C69-0B854315B354}" destId="{48DEDD74-B0DA-4AF7-904B-F98E219CC9BF}" srcOrd="0" destOrd="0" presId="urn:microsoft.com/office/officeart/2005/8/layout/cycle3"/>
    <dgm:cxn modelId="{1EA3EBAB-9421-4404-A880-6101E4B43AEC}" srcId="{33743475-1D58-4BF0-A5A9-86E456D96E4A}" destId="{FBC42710-3A93-4193-B3AF-7DAC1110F05F}" srcOrd="2" destOrd="0" parTransId="{B96D90AE-332C-485F-AFBB-1B99DDFBB497}" sibTransId="{77ACE835-45B3-4CB9-870B-8D486914F8C0}"/>
    <dgm:cxn modelId="{0BD4E7B0-F2DE-489C-969A-F2EA89DEC64C}" type="presOf" srcId="{E3CB25E0-1C89-42C2-B7B9-A57C991113AF}" destId="{4FC841F0-297A-443A-B092-166953E0A78D}" srcOrd="0" destOrd="3" presId="urn:microsoft.com/office/officeart/2005/8/layout/cycle3"/>
    <dgm:cxn modelId="{5CD724B8-BD5A-49AB-903B-85B49285AB12}" type="presOf" srcId="{01BBA6A1-41C4-4FB6-B53F-7719D34721D1}" destId="{09B0DE49-460C-4381-AF36-762EBD600D80}" srcOrd="0" destOrd="1" presId="urn:microsoft.com/office/officeart/2005/8/layout/cycle3"/>
    <dgm:cxn modelId="{B644EBBB-1C56-4E89-93E7-62D51FEB3AF8}" type="presOf" srcId="{33743475-1D58-4BF0-A5A9-86E456D96E4A}" destId="{09B0DE49-460C-4381-AF36-762EBD600D80}" srcOrd="0" destOrd="0" presId="urn:microsoft.com/office/officeart/2005/8/layout/cycle3"/>
    <dgm:cxn modelId="{67138BBF-8EBA-4374-9A34-C1BB01026A6B}" srcId="{33743475-1D58-4BF0-A5A9-86E456D96E4A}" destId="{7B35F3A6-F965-4C8F-8BC2-06C37728DDE0}" srcOrd="1" destOrd="0" parTransId="{14D9408C-B316-47AC-896E-0AEC74953C6D}" sibTransId="{55AD02AB-3F23-4908-B5EA-6B3334CF56B3}"/>
    <dgm:cxn modelId="{6CAAD9C3-06B6-4C56-A89D-41CD335D8263}" type="presOf" srcId="{B0E16D81-706E-43EC-BFE6-C8ADB67D3735}" destId="{E30D7933-D38D-48EC-BAD4-BE4088D3558C}" srcOrd="0" destOrd="0" presId="urn:microsoft.com/office/officeart/2005/8/layout/cycle3"/>
    <dgm:cxn modelId="{795B06C4-D9C5-462E-BCDC-66EFB66BC533}" srcId="{DD2F77AA-47F5-47B4-B873-6C402D7521CA}" destId="{C1ECB89A-8D50-4450-84EE-9AE81EB1FF12}" srcOrd="0" destOrd="0" parTransId="{FB040E7D-7D49-457D-A364-C1093054570D}" sibTransId="{9EE82BCA-7411-4F54-923A-7CE3EEEB9B1D}"/>
    <dgm:cxn modelId="{262E2BD8-65F5-4FBF-97EE-2387706E2F9F}" type="presOf" srcId="{FBC42710-3A93-4193-B3AF-7DAC1110F05F}" destId="{09B0DE49-460C-4381-AF36-762EBD600D80}" srcOrd="0" destOrd="3" presId="urn:microsoft.com/office/officeart/2005/8/layout/cycle3"/>
    <dgm:cxn modelId="{162F4DE2-DC6E-4DBE-9D8F-A585E06CC58D}" srcId="{B0E16D81-706E-43EC-BFE6-C8ADB67D3735}" destId="{3CAD5053-07C7-4B9E-BD16-3540559CE044}" srcOrd="1" destOrd="0" parTransId="{98A3F8D5-1AB4-4FB9-A082-D1874F2B3294}" sibTransId="{988CBB82-B2F7-4AB1-B6CE-D54C3EFEAC83}"/>
    <dgm:cxn modelId="{68C2D4E6-3DAC-4920-8F81-F716B94ED07E}" type="presOf" srcId="{41FAAE8D-A2A9-4695-8FBC-5AEDD71C8712}" destId="{48DEDD74-B0DA-4AF7-904B-F98E219CC9BF}" srcOrd="0" destOrd="2" presId="urn:microsoft.com/office/officeart/2005/8/layout/cycle3"/>
    <dgm:cxn modelId="{1BE1F503-1F15-4D8E-94CF-6D0996990538}" type="presParOf" srcId="{3DAB7B40-C6E6-485D-8C17-CA83FEBE0708}" destId="{B824EA17-5764-41BB-982D-A52C5740F48B}" srcOrd="0" destOrd="0" presId="urn:microsoft.com/office/officeart/2005/8/layout/cycle3"/>
    <dgm:cxn modelId="{C3A9D6FC-5DE4-4C79-8E1C-EBCBCBFB8181}" type="presParOf" srcId="{B824EA17-5764-41BB-982D-A52C5740F48B}" destId="{E30D7933-D38D-48EC-BAD4-BE4088D3558C}" srcOrd="0" destOrd="0" presId="urn:microsoft.com/office/officeart/2005/8/layout/cycle3"/>
    <dgm:cxn modelId="{B36086C2-56F0-4D90-A4E7-4C267D6E0037}" type="presParOf" srcId="{B824EA17-5764-41BB-982D-A52C5740F48B}" destId="{9130B311-4A42-4576-9E4A-21DFF5C7FC99}" srcOrd="1" destOrd="0" presId="urn:microsoft.com/office/officeart/2005/8/layout/cycle3"/>
    <dgm:cxn modelId="{35A98285-E136-4F78-AF00-4A7CAAB5C496}" type="presParOf" srcId="{B824EA17-5764-41BB-982D-A52C5740F48B}" destId="{48DEDD74-B0DA-4AF7-904B-F98E219CC9BF}" srcOrd="2" destOrd="0" presId="urn:microsoft.com/office/officeart/2005/8/layout/cycle3"/>
    <dgm:cxn modelId="{2CBEAC43-36FE-4E47-BD03-77397D2C3A72}" type="presParOf" srcId="{B824EA17-5764-41BB-982D-A52C5740F48B}" destId="{4FC841F0-297A-443A-B092-166953E0A78D}" srcOrd="3" destOrd="0" presId="urn:microsoft.com/office/officeart/2005/8/layout/cycle3"/>
    <dgm:cxn modelId="{7CA73F9B-B68A-4ACB-B5F8-7AC6506BA33A}" type="presParOf" srcId="{B824EA17-5764-41BB-982D-A52C5740F48B}" destId="{09B0DE49-460C-4381-AF36-762EBD600D8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12537-6B92-4417-93E2-5233557D96D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nl-NL"/>
        </a:p>
      </dgm:t>
    </dgm:pt>
    <dgm:pt modelId="{B0E16D81-706E-43EC-BFE6-C8ADB67D3735}">
      <dgm:prSet phldrT="[Tekst]"/>
      <dgm:spPr/>
      <dgm:t>
        <a:bodyPr/>
        <a:lstStyle/>
        <a:p>
          <a:pPr algn="ctr"/>
          <a:r>
            <a:rPr lang="nl-NL"/>
            <a:t>Feedback</a:t>
          </a:r>
        </a:p>
      </dgm:t>
    </dgm:pt>
    <dgm:pt modelId="{EDA799DC-0F76-4021-B6B1-3EE27768E7AE}" type="parTrans" cxnId="{A84D8C01-6A19-4D02-AF21-D1EFD4C26E8C}">
      <dgm:prSet/>
      <dgm:spPr/>
      <dgm:t>
        <a:bodyPr/>
        <a:lstStyle/>
        <a:p>
          <a:pPr algn="ctr"/>
          <a:endParaRPr lang="nl-NL"/>
        </a:p>
      </dgm:t>
    </dgm:pt>
    <dgm:pt modelId="{2999E325-559C-4C98-BF3E-5C7FDBC7AA81}" type="sibTrans" cxnId="{A84D8C01-6A19-4D02-AF21-D1EFD4C26E8C}">
      <dgm:prSet/>
      <dgm:spPr/>
      <dgm:t>
        <a:bodyPr/>
        <a:lstStyle/>
        <a:p>
          <a:pPr algn="ctr"/>
          <a:endParaRPr lang="nl-NL"/>
        </a:p>
      </dgm:t>
    </dgm:pt>
    <dgm:pt modelId="{C8634BE2-C5AB-4208-8C69-0B854315B354}">
      <dgm:prSet phldrT="[Tekst]"/>
      <dgm:spPr/>
      <dgm:t>
        <a:bodyPr/>
        <a:lstStyle/>
        <a:p>
          <a:pPr algn="ctr"/>
          <a:r>
            <a:rPr lang="nl-NL"/>
            <a:t>Actie-onderzoek</a:t>
          </a:r>
        </a:p>
      </dgm:t>
    </dgm:pt>
    <dgm:pt modelId="{860DFE7B-4F8E-4CD0-98DE-39398A6E6485}" type="parTrans" cxnId="{57131303-755C-4BFA-9A62-2E366760CF2F}">
      <dgm:prSet/>
      <dgm:spPr/>
      <dgm:t>
        <a:bodyPr/>
        <a:lstStyle/>
        <a:p>
          <a:pPr algn="ctr"/>
          <a:endParaRPr lang="nl-NL"/>
        </a:p>
      </dgm:t>
    </dgm:pt>
    <dgm:pt modelId="{754469FF-4230-4BF2-8DE7-04F58DE5EFC0}" type="sibTrans" cxnId="{57131303-755C-4BFA-9A62-2E366760CF2F}">
      <dgm:prSet/>
      <dgm:spPr/>
      <dgm:t>
        <a:bodyPr/>
        <a:lstStyle/>
        <a:p>
          <a:pPr algn="ctr"/>
          <a:endParaRPr lang="nl-NL"/>
        </a:p>
      </dgm:t>
    </dgm:pt>
    <dgm:pt modelId="{C978DDDE-3762-4FDA-9824-13B4CED9951F}">
      <dgm:prSet phldrT="[Tekst]"/>
      <dgm:spPr/>
      <dgm:t>
        <a:bodyPr/>
        <a:lstStyle/>
        <a:p>
          <a:pPr algn="ctr"/>
          <a:r>
            <a:rPr lang="nl-NL"/>
            <a:t>Workshop, coaching &amp; interventies</a:t>
          </a:r>
        </a:p>
      </dgm:t>
    </dgm:pt>
    <dgm:pt modelId="{C71B71CF-9D24-42FE-9398-E79255D0F790}" type="parTrans" cxnId="{86CF8131-F956-4B5A-8804-B926A2E14829}">
      <dgm:prSet/>
      <dgm:spPr/>
      <dgm:t>
        <a:bodyPr/>
        <a:lstStyle/>
        <a:p>
          <a:pPr algn="ctr"/>
          <a:endParaRPr lang="nl-NL"/>
        </a:p>
      </dgm:t>
    </dgm:pt>
    <dgm:pt modelId="{CCD1E270-947A-412E-B51C-7D70F3037256}" type="sibTrans" cxnId="{86CF8131-F956-4B5A-8804-B926A2E14829}">
      <dgm:prSet/>
      <dgm:spPr/>
      <dgm:t>
        <a:bodyPr/>
        <a:lstStyle/>
        <a:p>
          <a:pPr algn="ctr"/>
          <a:endParaRPr lang="nl-NL"/>
        </a:p>
      </dgm:t>
    </dgm:pt>
    <dgm:pt modelId="{41FAAE8D-A2A9-4695-8FBC-5AEDD71C8712}">
      <dgm:prSet phldrT="[Tekst]"/>
      <dgm:spPr/>
      <dgm:t>
        <a:bodyPr/>
        <a:lstStyle/>
        <a:p>
          <a:pPr algn="ctr"/>
          <a:r>
            <a:rPr lang="nl-NL"/>
            <a:t>Focusgroepen leerkrachten</a:t>
          </a:r>
        </a:p>
      </dgm:t>
    </dgm:pt>
    <dgm:pt modelId="{1E4BD44C-92FF-4AC2-861B-BAF4E3455CE8}" type="parTrans" cxnId="{C700E874-EEA7-4245-9B62-14F951FAE187}">
      <dgm:prSet/>
      <dgm:spPr/>
      <dgm:t>
        <a:bodyPr/>
        <a:lstStyle/>
        <a:p>
          <a:pPr algn="ctr"/>
          <a:endParaRPr lang="nl-NL"/>
        </a:p>
      </dgm:t>
    </dgm:pt>
    <dgm:pt modelId="{3313EEFD-E39F-4909-A59C-18FBF1D6B57E}" type="sibTrans" cxnId="{C700E874-EEA7-4245-9B62-14F951FAE187}">
      <dgm:prSet/>
      <dgm:spPr/>
      <dgm:t>
        <a:bodyPr/>
        <a:lstStyle/>
        <a:p>
          <a:pPr algn="ctr"/>
          <a:endParaRPr lang="nl-NL"/>
        </a:p>
      </dgm:t>
    </dgm:pt>
    <dgm:pt modelId="{ABA9567D-A9DB-4B20-AEF6-FB543DAEA1D6}">
      <dgm:prSet phldrT="[Tekst]"/>
      <dgm:spPr/>
      <dgm:t>
        <a:bodyPr/>
        <a:lstStyle/>
        <a:p>
          <a:pPr algn="ctr"/>
          <a:r>
            <a:rPr lang="nl-NL"/>
            <a:t>Adviescommissie</a:t>
          </a:r>
        </a:p>
      </dgm:t>
    </dgm:pt>
    <dgm:pt modelId="{67D84A75-76A7-465D-8407-248CA31CBA66}" type="parTrans" cxnId="{88649772-00C9-4653-9F5B-1DF9E2471C30}">
      <dgm:prSet/>
      <dgm:spPr/>
      <dgm:t>
        <a:bodyPr/>
        <a:lstStyle/>
        <a:p>
          <a:pPr algn="ctr"/>
          <a:endParaRPr lang="nl-NL"/>
        </a:p>
      </dgm:t>
    </dgm:pt>
    <dgm:pt modelId="{B6C66C15-29F0-49E6-AF8A-E030478DF125}" type="sibTrans" cxnId="{88649772-00C9-4653-9F5B-1DF9E2471C30}">
      <dgm:prSet/>
      <dgm:spPr/>
      <dgm:t>
        <a:bodyPr/>
        <a:lstStyle/>
        <a:p>
          <a:pPr algn="ctr"/>
          <a:endParaRPr lang="nl-NL"/>
        </a:p>
      </dgm:t>
    </dgm:pt>
    <dgm:pt modelId="{3CAD5053-07C7-4B9E-BD16-3540559CE044}">
      <dgm:prSet phldrT="[Tekst]"/>
      <dgm:spPr/>
      <dgm:t>
        <a:bodyPr/>
        <a:lstStyle/>
        <a:p>
          <a:pPr algn="ctr"/>
          <a:r>
            <a:rPr lang="nl-NL"/>
            <a:t>Overleg met </a:t>
          </a:r>
          <a:r>
            <a:rPr lang="nl-NL" err="1"/>
            <a:t>Ugent</a:t>
          </a:r>
          <a:endParaRPr lang="nl-NL"/>
        </a:p>
      </dgm:t>
    </dgm:pt>
    <dgm:pt modelId="{98A3F8D5-1AB4-4FB9-A082-D1874F2B3294}" type="parTrans" cxnId="{162F4DE2-DC6E-4DBE-9D8F-A585E06CC58D}">
      <dgm:prSet/>
      <dgm:spPr/>
      <dgm:t>
        <a:bodyPr/>
        <a:lstStyle/>
        <a:p>
          <a:pPr algn="ctr"/>
          <a:endParaRPr lang="nl-NL"/>
        </a:p>
      </dgm:t>
    </dgm:pt>
    <dgm:pt modelId="{988CBB82-B2F7-4AB1-B6CE-D54C3EFEAC83}" type="sibTrans" cxnId="{162F4DE2-DC6E-4DBE-9D8F-A585E06CC58D}">
      <dgm:prSet/>
      <dgm:spPr/>
      <dgm:t>
        <a:bodyPr/>
        <a:lstStyle/>
        <a:p>
          <a:pPr algn="ctr"/>
          <a:endParaRPr lang="nl-NL"/>
        </a:p>
      </dgm:t>
    </dgm:pt>
    <dgm:pt modelId="{4EF8A924-40B1-45A1-884D-72A58ED8EBFC}">
      <dgm:prSet phldrT="[Tekst]"/>
      <dgm:spPr/>
      <dgm:t>
        <a:bodyPr/>
        <a:lstStyle/>
        <a:p>
          <a:pPr algn="ctr"/>
          <a:r>
            <a:rPr lang="nl-NL"/>
            <a:t>Klankbord VSK</a:t>
          </a:r>
        </a:p>
      </dgm:t>
    </dgm:pt>
    <dgm:pt modelId="{49112192-76CB-433D-9622-AC9832EA13DD}" type="parTrans" cxnId="{3B15FF37-018D-464D-A136-07540AC89E1A}">
      <dgm:prSet/>
      <dgm:spPr/>
      <dgm:t>
        <a:bodyPr/>
        <a:lstStyle/>
        <a:p>
          <a:endParaRPr lang="nl-BE"/>
        </a:p>
      </dgm:t>
    </dgm:pt>
    <dgm:pt modelId="{47E7D7FB-3196-4C13-A6B2-139446974B9D}" type="sibTrans" cxnId="{3B15FF37-018D-464D-A136-07540AC89E1A}">
      <dgm:prSet/>
      <dgm:spPr/>
      <dgm:t>
        <a:bodyPr/>
        <a:lstStyle/>
        <a:p>
          <a:endParaRPr lang="nl-BE"/>
        </a:p>
      </dgm:t>
    </dgm:pt>
    <dgm:pt modelId="{ED3D2F15-4E49-4E7B-89E2-1F4382604672}">
      <dgm:prSet phldrT="[Tekst]"/>
      <dgm:spPr/>
      <dgm:t>
        <a:bodyPr/>
        <a:lstStyle/>
        <a:p>
          <a:pPr algn="ctr"/>
          <a:r>
            <a:rPr lang="nl-NL"/>
            <a:t>Focusgroepen leerlingen</a:t>
          </a:r>
        </a:p>
      </dgm:t>
    </dgm:pt>
    <dgm:pt modelId="{49985B5D-155C-47E6-999D-DE48E97F0EAB}" type="parTrans" cxnId="{18480407-8558-4B31-B8AF-933895D7D73A}">
      <dgm:prSet/>
      <dgm:spPr/>
      <dgm:t>
        <a:bodyPr/>
        <a:lstStyle/>
        <a:p>
          <a:endParaRPr lang="nl-BE"/>
        </a:p>
      </dgm:t>
    </dgm:pt>
    <dgm:pt modelId="{E199F365-A980-40B9-8A25-DB84AEA9437F}" type="sibTrans" cxnId="{18480407-8558-4B31-B8AF-933895D7D73A}">
      <dgm:prSet/>
      <dgm:spPr/>
      <dgm:t>
        <a:bodyPr/>
        <a:lstStyle/>
        <a:p>
          <a:endParaRPr lang="nl-BE"/>
        </a:p>
      </dgm:t>
    </dgm:pt>
    <dgm:pt modelId="{33743475-1D58-4BF0-A5A9-86E456D96E4A}">
      <dgm:prSet phldrT="[Tekst]"/>
      <dgm:spPr/>
      <dgm:t>
        <a:bodyPr/>
        <a:lstStyle/>
        <a:p>
          <a:pPr algn="ctr"/>
          <a:r>
            <a:rPr lang="nl-NL"/>
            <a:t>Valorisatie</a:t>
          </a:r>
        </a:p>
      </dgm:t>
    </dgm:pt>
    <dgm:pt modelId="{65A4067C-B76B-44A3-BF70-EA86D57F3745}" type="sibTrans" cxnId="{E7D94382-8CFD-4BF5-8126-6AD53C1E53F7}">
      <dgm:prSet/>
      <dgm:spPr/>
      <dgm:t>
        <a:bodyPr/>
        <a:lstStyle/>
        <a:p>
          <a:pPr algn="ctr"/>
          <a:endParaRPr lang="nl-NL"/>
        </a:p>
      </dgm:t>
    </dgm:pt>
    <dgm:pt modelId="{CDD51AEC-12A3-4FBA-9ACB-587385C8A7B8}" type="parTrans" cxnId="{E7D94382-8CFD-4BF5-8126-6AD53C1E53F7}">
      <dgm:prSet/>
      <dgm:spPr/>
      <dgm:t>
        <a:bodyPr/>
        <a:lstStyle/>
        <a:p>
          <a:pPr algn="ctr"/>
          <a:endParaRPr lang="nl-NL"/>
        </a:p>
      </dgm:t>
    </dgm:pt>
    <dgm:pt modelId="{01BBA6A1-41C4-4FB6-B53F-7719D34721D1}">
      <dgm:prSet phldrT="[Tekst]"/>
      <dgm:spPr/>
      <dgm:t>
        <a:bodyPr/>
        <a:lstStyle/>
        <a:p>
          <a:pPr algn="ctr"/>
          <a:r>
            <a:rPr lang="nl-NL"/>
            <a:t>Inschattingsinstrumenten</a:t>
          </a:r>
        </a:p>
      </dgm:t>
    </dgm:pt>
    <dgm:pt modelId="{EA1E53B6-99FF-4BEE-B230-34AF002AD1BC}" type="sibTrans" cxnId="{A5EF6223-2F7E-4337-9C28-43853102152B}">
      <dgm:prSet/>
      <dgm:spPr/>
      <dgm:t>
        <a:bodyPr/>
        <a:lstStyle/>
        <a:p>
          <a:pPr algn="ctr"/>
          <a:endParaRPr lang="nl-NL"/>
        </a:p>
      </dgm:t>
    </dgm:pt>
    <dgm:pt modelId="{DAB675A6-EC02-47A2-8067-574E9B40013D}" type="parTrans" cxnId="{A5EF6223-2F7E-4337-9C28-43853102152B}">
      <dgm:prSet/>
      <dgm:spPr/>
      <dgm:t>
        <a:bodyPr/>
        <a:lstStyle/>
        <a:p>
          <a:pPr algn="ctr"/>
          <a:endParaRPr lang="nl-NL"/>
        </a:p>
      </dgm:t>
    </dgm:pt>
    <dgm:pt modelId="{DD2F77AA-47F5-47B4-B873-6C402D7521CA}">
      <dgm:prSet phldrT="[Tekst]"/>
      <dgm:spPr/>
      <dgm:t>
        <a:bodyPr/>
        <a:lstStyle/>
        <a:p>
          <a:pPr algn="ctr"/>
          <a:r>
            <a:rPr lang="nl-NL"/>
            <a:t>Survey </a:t>
          </a:r>
        </a:p>
      </dgm:t>
    </dgm:pt>
    <dgm:pt modelId="{BC488E67-AE51-410D-8EEF-54F637889AA4}" type="sibTrans" cxnId="{70317B13-F139-4C60-BAE5-7E5ED5588E92}">
      <dgm:prSet/>
      <dgm:spPr/>
      <dgm:t>
        <a:bodyPr/>
        <a:lstStyle/>
        <a:p>
          <a:pPr algn="ctr"/>
          <a:endParaRPr lang="nl-NL"/>
        </a:p>
      </dgm:t>
    </dgm:pt>
    <dgm:pt modelId="{CBFE4E78-F1B1-4AB2-B18D-6C039CF5214D}" type="parTrans" cxnId="{70317B13-F139-4C60-BAE5-7E5ED5588E92}">
      <dgm:prSet/>
      <dgm:spPr/>
      <dgm:t>
        <a:bodyPr/>
        <a:lstStyle/>
        <a:p>
          <a:pPr algn="ctr"/>
          <a:endParaRPr lang="nl-NL"/>
        </a:p>
      </dgm:t>
    </dgm:pt>
    <dgm:pt modelId="{C1ECB89A-8D50-4450-84EE-9AE81EB1FF12}">
      <dgm:prSet phldrT="[Tekst]"/>
      <dgm:spPr/>
      <dgm:t>
        <a:bodyPr/>
        <a:lstStyle/>
        <a:p>
          <a:pPr algn="ctr"/>
          <a:r>
            <a:rPr lang="nl-NL"/>
            <a:t>Overtuigingen</a:t>
          </a:r>
        </a:p>
      </dgm:t>
    </dgm:pt>
    <dgm:pt modelId="{9EE82BCA-7411-4F54-923A-7CE3EEEB9B1D}" type="sibTrans" cxnId="{795B06C4-D9C5-462E-BCDC-66EFB66BC533}">
      <dgm:prSet/>
      <dgm:spPr/>
      <dgm:t>
        <a:bodyPr/>
        <a:lstStyle/>
        <a:p>
          <a:pPr algn="ctr"/>
          <a:endParaRPr lang="nl-NL"/>
        </a:p>
      </dgm:t>
    </dgm:pt>
    <dgm:pt modelId="{FB040E7D-7D49-457D-A364-C1093054570D}" type="parTrans" cxnId="{795B06C4-D9C5-462E-BCDC-66EFB66BC533}">
      <dgm:prSet/>
      <dgm:spPr/>
      <dgm:t>
        <a:bodyPr/>
        <a:lstStyle/>
        <a:p>
          <a:pPr algn="ctr"/>
          <a:endParaRPr lang="nl-NL"/>
        </a:p>
      </dgm:t>
    </dgm:pt>
    <dgm:pt modelId="{4DF92D26-3B3F-47D0-B452-ECFA41042F0F}">
      <dgm:prSet phldrT="[Tekst]"/>
      <dgm:spPr/>
      <dgm:t>
        <a:bodyPr/>
        <a:lstStyle/>
        <a:p>
          <a:pPr algn="ctr"/>
          <a:r>
            <a:rPr lang="nl-NL"/>
            <a:t>Belemmerende factoren</a:t>
          </a:r>
        </a:p>
      </dgm:t>
    </dgm:pt>
    <dgm:pt modelId="{0C3FDEF7-3345-4528-B5DA-61FE25BF9EE4}" type="parTrans" cxnId="{E8699D18-C257-4894-9B66-7861C4C5D067}">
      <dgm:prSet/>
      <dgm:spPr/>
      <dgm:t>
        <a:bodyPr/>
        <a:lstStyle/>
        <a:p>
          <a:endParaRPr lang="nl-BE"/>
        </a:p>
      </dgm:t>
    </dgm:pt>
    <dgm:pt modelId="{785F8C6D-2C72-4A87-9F83-2A49B041CD8A}" type="sibTrans" cxnId="{E8699D18-C257-4894-9B66-7861C4C5D067}">
      <dgm:prSet/>
      <dgm:spPr/>
      <dgm:t>
        <a:bodyPr/>
        <a:lstStyle/>
        <a:p>
          <a:endParaRPr lang="nl-BE"/>
        </a:p>
      </dgm:t>
    </dgm:pt>
    <dgm:pt modelId="{EFE4A627-3B95-4836-8BD9-3A5685EF3B68}">
      <dgm:prSet phldrT="[Tekst]"/>
      <dgm:spPr/>
      <dgm:t>
        <a:bodyPr/>
        <a:lstStyle/>
        <a:p>
          <a:pPr algn="ctr"/>
          <a:r>
            <a:rPr lang="nl-NL"/>
            <a:t>Visie &amp; concrete adviezen</a:t>
          </a:r>
        </a:p>
      </dgm:t>
    </dgm:pt>
    <dgm:pt modelId="{2F57C74F-BF72-4BC5-92CE-010B3B19A58C}" type="parTrans" cxnId="{94D37271-7EBB-4544-8F1A-77741BED5B8D}">
      <dgm:prSet/>
      <dgm:spPr/>
      <dgm:t>
        <a:bodyPr/>
        <a:lstStyle/>
        <a:p>
          <a:endParaRPr lang="nl-BE"/>
        </a:p>
      </dgm:t>
    </dgm:pt>
    <dgm:pt modelId="{B0054974-D84C-41A9-BDD0-70E2806426CA}" type="sibTrans" cxnId="{94D37271-7EBB-4544-8F1A-77741BED5B8D}">
      <dgm:prSet/>
      <dgm:spPr/>
      <dgm:t>
        <a:bodyPr/>
        <a:lstStyle/>
        <a:p>
          <a:endParaRPr lang="nl-BE"/>
        </a:p>
      </dgm:t>
    </dgm:pt>
    <dgm:pt modelId="{38831E93-390D-4F44-90FE-14F5E97E0256}">
      <dgm:prSet phldrT="[Tekst]"/>
      <dgm:spPr/>
      <dgm:t>
        <a:bodyPr/>
        <a:lstStyle/>
        <a:p>
          <a:pPr algn="ctr"/>
          <a:r>
            <a:rPr lang="nl-NL" err="1"/>
            <a:t>Toolbox</a:t>
          </a:r>
          <a:r>
            <a:rPr lang="nl-NL"/>
            <a:t> (</a:t>
          </a:r>
          <a:r>
            <a:rPr lang="nl-NL" err="1"/>
            <a:t>parti</a:t>
          </a:r>
          <a:r>
            <a:rPr lang="nl-NL"/>
            <a:t>-box)</a:t>
          </a:r>
        </a:p>
      </dgm:t>
    </dgm:pt>
    <dgm:pt modelId="{073DD4FB-A95F-477C-97D2-BD006C0FA72C}" type="parTrans" cxnId="{531CCC76-106A-4FE0-A73F-B4257BBBE006}">
      <dgm:prSet/>
      <dgm:spPr/>
      <dgm:t>
        <a:bodyPr/>
        <a:lstStyle/>
        <a:p>
          <a:endParaRPr lang="nl-BE"/>
        </a:p>
      </dgm:t>
    </dgm:pt>
    <dgm:pt modelId="{39F8CBAD-46B2-4DDE-822A-EEC97FF8825D}" type="sibTrans" cxnId="{531CCC76-106A-4FE0-A73F-B4257BBBE006}">
      <dgm:prSet/>
      <dgm:spPr/>
      <dgm:t>
        <a:bodyPr/>
        <a:lstStyle/>
        <a:p>
          <a:endParaRPr lang="nl-BE"/>
        </a:p>
      </dgm:t>
    </dgm:pt>
    <dgm:pt modelId="{3DAB7B40-C6E6-485D-8C17-CA83FEBE0708}" type="pres">
      <dgm:prSet presAssocID="{F2812537-6B92-4417-93E2-5233557D96DB}" presName="Name0" presStyleCnt="0">
        <dgm:presLayoutVars>
          <dgm:dir/>
          <dgm:resizeHandles val="exact"/>
        </dgm:presLayoutVars>
      </dgm:prSet>
      <dgm:spPr/>
    </dgm:pt>
    <dgm:pt modelId="{B824EA17-5764-41BB-982D-A52C5740F48B}" type="pres">
      <dgm:prSet presAssocID="{F2812537-6B92-4417-93E2-5233557D96DB}" presName="cycle" presStyleCnt="0"/>
      <dgm:spPr/>
    </dgm:pt>
    <dgm:pt modelId="{E30D7933-D38D-48EC-BAD4-BE4088D3558C}" type="pres">
      <dgm:prSet presAssocID="{B0E16D81-706E-43EC-BFE6-C8ADB67D3735}" presName="nodeFirstNode" presStyleLbl="node1" presStyleIdx="0" presStyleCnt="4">
        <dgm:presLayoutVars>
          <dgm:bulletEnabled val="1"/>
        </dgm:presLayoutVars>
      </dgm:prSet>
      <dgm:spPr/>
    </dgm:pt>
    <dgm:pt modelId="{9130B311-4A42-4576-9E4A-21DFF5C7FC99}" type="pres">
      <dgm:prSet presAssocID="{2999E325-559C-4C98-BF3E-5C7FDBC7AA81}" presName="sibTransFirstNode" presStyleLbl="bgShp" presStyleIdx="0" presStyleCnt="1"/>
      <dgm:spPr/>
    </dgm:pt>
    <dgm:pt modelId="{48DEDD74-B0DA-4AF7-904B-F98E219CC9BF}" type="pres">
      <dgm:prSet presAssocID="{C8634BE2-C5AB-4208-8C69-0B854315B354}" presName="nodeFollowingNodes" presStyleLbl="node1" presStyleIdx="1" presStyleCnt="4">
        <dgm:presLayoutVars>
          <dgm:bulletEnabled val="1"/>
        </dgm:presLayoutVars>
      </dgm:prSet>
      <dgm:spPr/>
    </dgm:pt>
    <dgm:pt modelId="{4FC841F0-297A-443A-B092-166953E0A78D}" type="pres">
      <dgm:prSet presAssocID="{DD2F77AA-47F5-47B4-B873-6C402D7521CA}" presName="nodeFollowingNodes" presStyleLbl="node1" presStyleIdx="2" presStyleCnt="4">
        <dgm:presLayoutVars>
          <dgm:bulletEnabled val="1"/>
        </dgm:presLayoutVars>
      </dgm:prSet>
      <dgm:spPr/>
    </dgm:pt>
    <dgm:pt modelId="{09B0DE49-460C-4381-AF36-762EBD600D80}" type="pres">
      <dgm:prSet presAssocID="{33743475-1D58-4BF0-A5A9-86E456D96E4A}" presName="nodeFollowingNodes" presStyleLbl="node1" presStyleIdx="3" presStyleCnt="4">
        <dgm:presLayoutVars>
          <dgm:bulletEnabled val="1"/>
        </dgm:presLayoutVars>
      </dgm:prSet>
      <dgm:spPr/>
    </dgm:pt>
  </dgm:ptLst>
  <dgm:cxnLst>
    <dgm:cxn modelId="{A84D8C01-6A19-4D02-AF21-D1EFD4C26E8C}" srcId="{F2812537-6B92-4417-93E2-5233557D96DB}" destId="{B0E16D81-706E-43EC-BFE6-C8ADB67D3735}" srcOrd="0" destOrd="0" parTransId="{EDA799DC-0F76-4021-B6B1-3EE27768E7AE}" sibTransId="{2999E325-559C-4C98-BF3E-5C7FDBC7AA81}"/>
    <dgm:cxn modelId="{57131303-755C-4BFA-9A62-2E366760CF2F}" srcId="{F2812537-6B92-4417-93E2-5233557D96DB}" destId="{C8634BE2-C5AB-4208-8C69-0B854315B354}" srcOrd="1" destOrd="0" parTransId="{860DFE7B-4F8E-4CD0-98DE-39398A6E6485}" sibTransId="{754469FF-4230-4BF2-8DE7-04F58DE5EFC0}"/>
    <dgm:cxn modelId="{18480407-8558-4B31-B8AF-933895D7D73A}" srcId="{C8634BE2-C5AB-4208-8C69-0B854315B354}" destId="{ED3D2F15-4E49-4E7B-89E2-1F4382604672}" srcOrd="2" destOrd="0" parTransId="{49985B5D-155C-47E6-999D-DE48E97F0EAB}" sibTransId="{E199F365-A980-40B9-8A25-DB84AEA9437F}"/>
    <dgm:cxn modelId="{72B9460F-FB69-4704-8E8D-AA9B1BDF140E}" type="presOf" srcId="{2999E325-559C-4C98-BF3E-5C7FDBC7AA81}" destId="{9130B311-4A42-4576-9E4A-21DFF5C7FC99}" srcOrd="0" destOrd="0" presId="urn:microsoft.com/office/officeart/2005/8/layout/cycle3"/>
    <dgm:cxn modelId="{70317B13-F139-4C60-BAE5-7E5ED5588E92}" srcId="{F2812537-6B92-4417-93E2-5233557D96DB}" destId="{DD2F77AA-47F5-47B4-B873-6C402D7521CA}" srcOrd="2" destOrd="0" parTransId="{CBFE4E78-F1B1-4AB2-B18D-6C039CF5214D}" sibTransId="{BC488E67-AE51-410D-8EEF-54F637889AA4}"/>
    <dgm:cxn modelId="{E8699D18-C257-4894-9B66-7861C4C5D067}" srcId="{DD2F77AA-47F5-47B4-B873-6C402D7521CA}" destId="{4DF92D26-3B3F-47D0-B452-ECFA41042F0F}" srcOrd="2" destOrd="0" parTransId="{0C3FDEF7-3345-4528-B5DA-61FE25BF9EE4}" sibTransId="{785F8C6D-2C72-4A87-9F83-2A49B041CD8A}"/>
    <dgm:cxn modelId="{A5EF6223-2F7E-4337-9C28-43853102152B}" srcId="{33743475-1D58-4BF0-A5A9-86E456D96E4A}" destId="{01BBA6A1-41C4-4FB6-B53F-7719D34721D1}" srcOrd="0" destOrd="0" parTransId="{DAB675A6-EC02-47A2-8067-574E9B40013D}" sibTransId="{EA1E53B6-99FF-4BEE-B230-34AF002AD1BC}"/>
    <dgm:cxn modelId="{86CF8131-F956-4B5A-8804-B926A2E14829}" srcId="{C8634BE2-C5AB-4208-8C69-0B854315B354}" destId="{C978DDDE-3762-4FDA-9824-13B4CED9951F}" srcOrd="0" destOrd="0" parTransId="{C71B71CF-9D24-42FE-9398-E79255D0F790}" sibTransId="{CCD1E270-947A-412E-B51C-7D70F3037256}"/>
    <dgm:cxn modelId="{3B15FF37-018D-464D-A136-07540AC89E1A}" srcId="{B0E16D81-706E-43EC-BFE6-C8ADB67D3735}" destId="{4EF8A924-40B1-45A1-884D-72A58ED8EBFC}" srcOrd="2" destOrd="0" parTransId="{49112192-76CB-433D-9622-AC9832EA13DD}" sibTransId="{47E7D7FB-3196-4C13-A6B2-139446974B9D}"/>
    <dgm:cxn modelId="{5D9B3265-C145-4FAF-ADF5-692AFAD9C242}" type="presOf" srcId="{F2812537-6B92-4417-93E2-5233557D96DB}" destId="{3DAB7B40-C6E6-485D-8C17-CA83FEBE0708}" srcOrd="0" destOrd="0" presId="urn:microsoft.com/office/officeart/2005/8/layout/cycle3"/>
    <dgm:cxn modelId="{73F21D66-C2C9-442B-B90A-0CC44E5D8910}" type="presOf" srcId="{ABA9567D-A9DB-4B20-AEF6-FB543DAEA1D6}" destId="{E30D7933-D38D-48EC-BAD4-BE4088D3558C}" srcOrd="0" destOrd="1" presId="urn:microsoft.com/office/officeart/2005/8/layout/cycle3"/>
    <dgm:cxn modelId="{A184FE6B-7042-40F6-80AF-F7E9533A80EE}" type="presOf" srcId="{C978DDDE-3762-4FDA-9824-13B4CED9951F}" destId="{48DEDD74-B0DA-4AF7-904B-F98E219CC9BF}" srcOrd="0" destOrd="1" presId="urn:microsoft.com/office/officeart/2005/8/layout/cycle3"/>
    <dgm:cxn modelId="{70FC2D4D-529C-4A46-AC1D-2431B0E76BBF}" type="presOf" srcId="{38831E93-390D-4F44-90FE-14F5E97E0256}" destId="{09B0DE49-460C-4381-AF36-762EBD600D80}" srcOrd="0" destOrd="2" presId="urn:microsoft.com/office/officeart/2005/8/layout/cycle3"/>
    <dgm:cxn modelId="{366D7F70-BCB3-401D-BDF6-568F715177D0}" type="presOf" srcId="{4EF8A924-40B1-45A1-884D-72A58ED8EBFC}" destId="{E30D7933-D38D-48EC-BAD4-BE4088D3558C}" srcOrd="0" destOrd="3" presId="urn:microsoft.com/office/officeart/2005/8/layout/cycle3"/>
    <dgm:cxn modelId="{F88BD570-6B80-434E-8253-C01C5AD173AC}" type="presOf" srcId="{4DF92D26-3B3F-47D0-B452-ECFA41042F0F}" destId="{4FC841F0-297A-443A-B092-166953E0A78D}" srcOrd="0" destOrd="3" presId="urn:microsoft.com/office/officeart/2005/8/layout/cycle3"/>
    <dgm:cxn modelId="{94D37271-7EBB-4544-8F1A-77741BED5B8D}" srcId="{DD2F77AA-47F5-47B4-B873-6C402D7521CA}" destId="{EFE4A627-3B95-4836-8BD9-3A5685EF3B68}" srcOrd="1" destOrd="0" parTransId="{2F57C74F-BF72-4BC5-92CE-010B3B19A58C}" sibTransId="{B0054974-D84C-41A9-BDD0-70E2806426CA}"/>
    <dgm:cxn modelId="{88649772-00C9-4653-9F5B-1DF9E2471C30}" srcId="{B0E16D81-706E-43EC-BFE6-C8ADB67D3735}" destId="{ABA9567D-A9DB-4B20-AEF6-FB543DAEA1D6}" srcOrd="0" destOrd="0" parTransId="{67D84A75-76A7-465D-8407-248CA31CBA66}" sibTransId="{B6C66C15-29F0-49E6-AF8A-E030478DF125}"/>
    <dgm:cxn modelId="{764E5B54-4822-47BB-A504-D56750BFDCC3}" type="presOf" srcId="{DD2F77AA-47F5-47B4-B873-6C402D7521CA}" destId="{4FC841F0-297A-443A-B092-166953E0A78D}" srcOrd="0" destOrd="0" presId="urn:microsoft.com/office/officeart/2005/8/layout/cycle3"/>
    <dgm:cxn modelId="{C700E874-EEA7-4245-9B62-14F951FAE187}" srcId="{C8634BE2-C5AB-4208-8C69-0B854315B354}" destId="{41FAAE8D-A2A9-4695-8FBC-5AEDD71C8712}" srcOrd="1" destOrd="0" parTransId="{1E4BD44C-92FF-4AC2-861B-BAF4E3455CE8}" sibTransId="{3313EEFD-E39F-4909-A59C-18FBF1D6B57E}"/>
    <dgm:cxn modelId="{531CCC76-106A-4FE0-A73F-B4257BBBE006}" srcId="{33743475-1D58-4BF0-A5A9-86E456D96E4A}" destId="{38831E93-390D-4F44-90FE-14F5E97E0256}" srcOrd="1" destOrd="0" parTransId="{073DD4FB-A95F-477C-97D2-BD006C0FA72C}" sibTransId="{39F8CBAD-46B2-4DDE-822A-EEC97FF8825D}"/>
    <dgm:cxn modelId="{A717DA76-38ED-4E51-8CE8-9EAE5A9B6EA1}" type="presOf" srcId="{3CAD5053-07C7-4B9E-BD16-3540559CE044}" destId="{E30D7933-D38D-48EC-BAD4-BE4088D3558C}" srcOrd="0" destOrd="2" presId="urn:microsoft.com/office/officeart/2005/8/layout/cycle3"/>
    <dgm:cxn modelId="{E7D94382-8CFD-4BF5-8126-6AD53C1E53F7}" srcId="{F2812537-6B92-4417-93E2-5233557D96DB}" destId="{33743475-1D58-4BF0-A5A9-86E456D96E4A}" srcOrd="3" destOrd="0" parTransId="{CDD51AEC-12A3-4FBA-9ACB-587385C8A7B8}" sibTransId="{65A4067C-B76B-44A3-BF70-EA86D57F3745}"/>
    <dgm:cxn modelId="{AEFE01A7-1563-4CCF-B91B-8B8408C673A6}" type="presOf" srcId="{C1ECB89A-8D50-4450-84EE-9AE81EB1FF12}" destId="{4FC841F0-297A-443A-B092-166953E0A78D}" srcOrd="0" destOrd="1" presId="urn:microsoft.com/office/officeart/2005/8/layout/cycle3"/>
    <dgm:cxn modelId="{9A43E5AA-0795-4BFA-AD2C-C366D98AFCC5}" type="presOf" srcId="{C8634BE2-C5AB-4208-8C69-0B854315B354}" destId="{48DEDD74-B0DA-4AF7-904B-F98E219CC9BF}" srcOrd="0" destOrd="0" presId="urn:microsoft.com/office/officeart/2005/8/layout/cycle3"/>
    <dgm:cxn modelId="{5CD724B8-BD5A-49AB-903B-85B49285AB12}" type="presOf" srcId="{01BBA6A1-41C4-4FB6-B53F-7719D34721D1}" destId="{09B0DE49-460C-4381-AF36-762EBD600D80}" srcOrd="0" destOrd="1" presId="urn:microsoft.com/office/officeart/2005/8/layout/cycle3"/>
    <dgm:cxn modelId="{B644EBBB-1C56-4E89-93E7-62D51FEB3AF8}" type="presOf" srcId="{33743475-1D58-4BF0-A5A9-86E456D96E4A}" destId="{09B0DE49-460C-4381-AF36-762EBD600D80}" srcOrd="0" destOrd="0" presId="urn:microsoft.com/office/officeart/2005/8/layout/cycle3"/>
    <dgm:cxn modelId="{6CAAD9C3-06B6-4C56-A89D-41CD335D8263}" type="presOf" srcId="{B0E16D81-706E-43EC-BFE6-C8ADB67D3735}" destId="{E30D7933-D38D-48EC-BAD4-BE4088D3558C}" srcOrd="0" destOrd="0" presId="urn:microsoft.com/office/officeart/2005/8/layout/cycle3"/>
    <dgm:cxn modelId="{795B06C4-D9C5-462E-BCDC-66EFB66BC533}" srcId="{DD2F77AA-47F5-47B4-B873-6C402D7521CA}" destId="{C1ECB89A-8D50-4450-84EE-9AE81EB1FF12}" srcOrd="0" destOrd="0" parTransId="{FB040E7D-7D49-457D-A364-C1093054570D}" sibTransId="{9EE82BCA-7411-4F54-923A-7CE3EEEB9B1D}"/>
    <dgm:cxn modelId="{162F4DE2-DC6E-4DBE-9D8F-A585E06CC58D}" srcId="{B0E16D81-706E-43EC-BFE6-C8ADB67D3735}" destId="{3CAD5053-07C7-4B9E-BD16-3540559CE044}" srcOrd="1" destOrd="0" parTransId="{98A3F8D5-1AB4-4FB9-A082-D1874F2B3294}" sibTransId="{988CBB82-B2F7-4AB1-B6CE-D54C3EFEAC83}"/>
    <dgm:cxn modelId="{68C2D4E6-3DAC-4920-8F81-F716B94ED07E}" type="presOf" srcId="{41FAAE8D-A2A9-4695-8FBC-5AEDD71C8712}" destId="{48DEDD74-B0DA-4AF7-904B-F98E219CC9BF}" srcOrd="0" destOrd="2" presId="urn:microsoft.com/office/officeart/2005/8/layout/cycle3"/>
    <dgm:cxn modelId="{DEA6CBE7-8D79-4960-9D60-EB5A0993A7C0}" type="presOf" srcId="{ED3D2F15-4E49-4E7B-89E2-1F4382604672}" destId="{48DEDD74-B0DA-4AF7-904B-F98E219CC9BF}" srcOrd="0" destOrd="3" presId="urn:microsoft.com/office/officeart/2005/8/layout/cycle3"/>
    <dgm:cxn modelId="{F01EB7FD-3617-4107-B0E7-8FAF65AE6E2C}" type="presOf" srcId="{EFE4A627-3B95-4836-8BD9-3A5685EF3B68}" destId="{4FC841F0-297A-443A-B092-166953E0A78D}" srcOrd="0" destOrd="2" presId="urn:microsoft.com/office/officeart/2005/8/layout/cycle3"/>
    <dgm:cxn modelId="{1BE1F503-1F15-4D8E-94CF-6D0996990538}" type="presParOf" srcId="{3DAB7B40-C6E6-485D-8C17-CA83FEBE0708}" destId="{B824EA17-5764-41BB-982D-A52C5740F48B}" srcOrd="0" destOrd="0" presId="urn:microsoft.com/office/officeart/2005/8/layout/cycle3"/>
    <dgm:cxn modelId="{C3A9D6FC-5DE4-4C79-8E1C-EBCBCBFB8181}" type="presParOf" srcId="{B824EA17-5764-41BB-982D-A52C5740F48B}" destId="{E30D7933-D38D-48EC-BAD4-BE4088D3558C}" srcOrd="0" destOrd="0" presId="urn:microsoft.com/office/officeart/2005/8/layout/cycle3"/>
    <dgm:cxn modelId="{B36086C2-56F0-4D90-A4E7-4C267D6E0037}" type="presParOf" srcId="{B824EA17-5764-41BB-982D-A52C5740F48B}" destId="{9130B311-4A42-4576-9E4A-21DFF5C7FC99}" srcOrd="1" destOrd="0" presId="urn:microsoft.com/office/officeart/2005/8/layout/cycle3"/>
    <dgm:cxn modelId="{35A98285-E136-4F78-AF00-4A7CAAB5C496}" type="presParOf" srcId="{B824EA17-5764-41BB-982D-A52C5740F48B}" destId="{48DEDD74-B0DA-4AF7-904B-F98E219CC9BF}" srcOrd="2" destOrd="0" presId="urn:microsoft.com/office/officeart/2005/8/layout/cycle3"/>
    <dgm:cxn modelId="{2CBEAC43-36FE-4E47-BD03-77397D2C3A72}" type="presParOf" srcId="{B824EA17-5764-41BB-982D-A52C5740F48B}" destId="{4FC841F0-297A-443A-B092-166953E0A78D}" srcOrd="3" destOrd="0" presId="urn:microsoft.com/office/officeart/2005/8/layout/cycle3"/>
    <dgm:cxn modelId="{7CA73F9B-B68A-4ACB-B5F8-7AC6506BA33A}" type="presParOf" srcId="{B824EA17-5764-41BB-982D-A52C5740F48B}" destId="{09B0DE49-460C-4381-AF36-762EBD600D8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B311-4A42-4576-9E4A-21DFF5C7FC99}">
      <dsp:nvSpPr>
        <dsp:cNvPr id="0" name=""/>
        <dsp:cNvSpPr/>
      </dsp:nvSpPr>
      <dsp:spPr>
        <a:xfrm>
          <a:off x="1433496" y="-113501"/>
          <a:ext cx="4850237" cy="4850237"/>
        </a:xfrm>
        <a:prstGeom prst="circularArrow">
          <a:avLst>
            <a:gd name="adj1" fmla="val 4668"/>
            <a:gd name="adj2" fmla="val 272909"/>
            <a:gd name="adj3" fmla="val 12909794"/>
            <a:gd name="adj4" fmla="val 1797759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D7933-D38D-48EC-BAD4-BE4088D3558C}">
      <dsp:nvSpPr>
        <dsp:cNvPr id="0" name=""/>
        <dsp:cNvSpPr/>
      </dsp:nvSpPr>
      <dsp:spPr>
        <a:xfrm>
          <a:off x="2275980" y="269"/>
          <a:ext cx="3165270" cy="15826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Feedback</a:t>
          </a:r>
        </a:p>
        <a:p>
          <a:pPr marL="114300" lvl="1" indent="-114300" algn="ctr" defTabSz="666750">
            <a:lnSpc>
              <a:spcPct val="90000"/>
            </a:lnSpc>
            <a:spcBef>
              <a:spcPct val="0"/>
            </a:spcBef>
            <a:spcAft>
              <a:spcPct val="15000"/>
            </a:spcAft>
            <a:buChar char="•"/>
          </a:pPr>
          <a:r>
            <a:rPr lang="nl-NL" sz="1500" kern="1200"/>
            <a:t>Adviescommissie</a:t>
          </a:r>
        </a:p>
        <a:p>
          <a:pPr marL="114300" lvl="1" indent="-114300" algn="ctr" defTabSz="666750">
            <a:lnSpc>
              <a:spcPct val="90000"/>
            </a:lnSpc>
            <a:spcBef>
              <a:spcPct val="0"/>
            </a:spcBef>
            <a:spcAft>
              <a:spcPct val="15000"/>
            </a:spcAft>
            <a:buChar char="•"/>
          </a:pPr>
          <a:r>
            <a:rPr lang="nl-NL" sz="1500" kern="1200"/>
            <a:t>Klankbordgroepen</a:t>
          </a:r>
        </a:p>
      </dsp:txBody>
      <dsp:txXfrm>
        <a:off x="2353238" y="77527"/>
        <a:ext cx="3010754" cy="1428119"/>
      </dsp:txXfrm>
    </dsp:sp>
    <dsp:sp modelId="{48DEDD74-B0DA-4AF7-904B-F98E219CC9BF}">
      <dsp:nvSpPr>
        <dsp:cNvPr id="0" name=""/>
        <dsp:cNvSpPr/>
      </dsp:nvSpPr>
      <dsp:spPr>
        <a:xfrm>
          <a:off x="4017537" y="1741826"/>
          <a:ext cx="3165270" cy="15826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Nulmeting</a:t>
          </a:r>
        </a:p>
        <a:p>
          <a:pPr marL="114300" lvl="1" indent="-114300" algn="ctr" defTabSz="666750">
            <a:lnSpc>
              <a:spcPct val="90000"/>
            </a:lnSpc>
            <a:spcBef>
              <a:spcPct val="0"/>
            </a:spcBef>
            <a:spcAft>
              <a:spcPct val="15000"/>
            </a:spcAft>
            <a:buChar char="•"/>
          </a:pPr>
          <a:r>
            <a:rPr lang="nl-NL" sz="1500" kern="1200"/>
            <a:t>Survey</a:t>
          </a:r>
        </a:p>
        <a:p>
          <a:pPr marL="114300" lvl="1" indent="-114300" algn="ctr" defTabSz="666750">
            <a:lnSpc>
              <a:spcPct val="90000"/>
            </a:lnSpc>
            <a:spcBef>
              <a:spcPct val="0"/>
            </a:spcBef>
            <a:spcAft>
              <a:spcPct val="15000"/>
            </a:spcAft>
            <a:buChar char="•"/>
          </a:pPr>
          <a:r>
            <a:rPr lang="nl-NL" sz="1500" kern="1200" err="1"/>
            <a:t>Semi-gestructureerde</a:t>
          </a:r>
          <a:r>
            <a:rPr lang="nl-NL" sz="1500" kern="1200"/>
            <a:t> interviews leerkrachten</a:t>
          </a:r>
        </a:p>
      </dsp:txBody>
      <dsp:txXfrm>
        <a:off x="4094795" y="1819084"/>
        <a:ext cx="3010754" cy="1428119"/>
      </dsp:txXfrm>
    </dsp:sp>
    <dsp:sp modelId="{4FC841F0-297A-443A-B092-166953E0A78D}">
      <dsp:nvSpPr>
        <dsp:cNvPr id="0" name=""/>
        <dsp:cNvSpPr/>
      </dsp:nvSpPr>
      <dsp:spPr>
        <a:xfrm>
          <a:off x="2275980" y="3483384"/>
          <a:ext cx="3165270" cy="15826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Experiment</a:t>
          </a:r>
        </a:p>
        <a:p>
          <a:pPr marL="114300" lvl="1" indent="-114300" algn="ctr" defTabSz="666750">
            <a:lnSpc>
              <a:spcPct val="90000"/>
            </a:lnSpc>
            <a:spcBef>
              <a:spcPct val="0"/>
            </a:spcBef>
            <a:spcAft>
              <a:spcPct val="15000"/>
            </a:spcAft>
            <a:buChar char="•"/>
          </a:pPr>
          <a:r>
            <a:rPr lang="nl-NL" sz="1500" kern="1200"/>
            <a:t>Participatiepakket &amp; </a:t>
          </a:r>
          <a:r>
            <a:rPr lang="nl-NL" sz="1500" kern="1200" err="1"/>
            <a:t>toolbox</a:t>
          </a:r>
          <a:endParaRPr lang="nl-NL" sz="1500" kern="1200"/>
        </a:p>
        <a:p>
          <a:pPr marL="114300" lvl="1" indent="-114300" algn="ctr" defTabSz="666750">
            <a:lnSpc>
              <a:spcPct val="90000"/>
            </a:lnSpc>
            <a:spcBef>
              <a:spcPct val="0"/>
            </a:spcBef>
            <a:spcAft>
              <a:spcPct val="15000"/>
            </a:spcAft>
            <a:buChar char="•"/>
          </a:pPr>
          <a:r>
            <a:rPr lang="nl-NL" sz="1500" kern="1200"/>
            <a:t>Coaching</a:t>
          </a:r>
        </a:p>
        <a:p>
          <a:pPr marL="114300" lvl="1" indent="-114300" algn="ctr" defTabSz="666750">
            <a:lnSpc>
              <a:spcPct val="90000"/>
            </a:lnSpc>
            <a:spcBef>
              <a:spcPct val="0"/>
            </a:spcBef>
            <a:spcAft>
              <a:spcPct val="15000"/>
            </a:spcAft>
            <a:buChar char="•"/>
          </a:pPr>
          <a:r>
            <a:rPr lang="nl-NL" sz="1500" kern="1200"/>
            <a:t>Individuele gesprekken leerlingen</a:t>
          </a:r>
        </a:p>
      </dsp:txBody>
      <dsp:txXfrm>
        <a:off x="2353238" y="3560642"/>
        <a:ext cx="3010754" cy="1428119"/>
      </dsp:txXfrm>
    </dsp:sp>
    <dsp:sp modelId="{09B0DE49-460C-4381-AF36-762EBD600D80}">
      <dsp:nvSpPr>
        <dsp:cNvPr id="0" name=""/>
        <dsp:cNvSpPr/>
      </dsp:nvSpPr>
      <dsp:spPr>
        <a:xfrm>
          <a:off x="534422" y="1741826"/>
          <a:ext cx="3165270" cy="15826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Eindmeting</a:t>
          </a:r>
        </a:p>
        <a:p>
          <a:pPr marL="114300" lvl="1" indent="-114300" algn="ctr" defTabSz="666750">
            <a:lnSpc>
              <a:spcPct val="90000"/>
            </a:lnSpc>
            <a:spcBef>
              <a:spcPct val="0"/>
            </a:spcBef>
            <a:spcAft>
              <a:spcPct val="15000"/>
            </a:spcAft>
            <a:buChar char="•"/>
          </a:pPr>
          <a:r>
            <a:rPr lang="nl-NL" sz="1500" kern="1200"/>
            <a:t>Survey</a:t>
          </a:r>
        </a:p>
        <a:p>
          <a:pPr marL="114300" lvl="1" indent="-114300" algn="ctr" defTabSz="666750">
            <a:lnSpc>
              <a:spcPct val="90000"/>
            </a:lnSpc>
            <a:spcBef>
              <a:spcPct val="0"/>
            </a:spcBef>
            <a:spcAft>
              <a:spcPct val="15000"/>
            </a:spcAft>
            <a:buChar char="•"/>
          </a:pPr>
          <a:r>
            <a:rPr lang="nl-NL" sz="1500" kern="1200" err="1"/>
            <a:t>Semi-gestructureerde</a:t>
          </a:r>
          <a:r>
            <a:rPr lang="nl-NL" sz="1500" kern="1200"/>
            <a:t> interviews</a:t>
          </a:r>
        </a:p>
        <a:p>
          <a:pPr marL="114300" lvl="1" indent="-114300" algn="ctr" defTabSz="666750">
            <a:lnSpc>
              <a:spcPct val="90000"/>
            </a:lnSpc>
            <a:spcBef>
              <a:spcPct val="0"/>
            </a:spcBef>
            <a:spcAft>
              <a:spcPct val="15000"/>
            </a:spcAft>
            <a:buChar char="•"/>
          </a:pPr>
          <a:r>
            <a:rPr lang="nl-NL" sz="1500" kern="1200"/>
            <a:t>Focusgroepen leerlingen</a:t>
          </a:r>
        </a:p>
      </dsp:txBody>
      <dsp:txXfrm>
        <a:off x="611680" y="1819084"/>
        <a:ext cx="3010754" cy="1428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B311-4A42-4576-9E4A-21DFF5C7FC99}">
      <dsp:nvSpPr>
        <dsp:cNvPr id="0" name=""/>
        <dsp:cNvSpPr/>
      </dsp:nvSpPr>
      <dsp:spPr>
        <a:xfrm>
          <a:off x="1433496" y="-113501"/>
          <a:ext cx="4850237" cy="4850237"/>
        </a:xfrm>
        <a:prstGeom prst="circularArrow">
          <a:avLst>
            <a:gd name="adj1" fmla="val 4668"/>
            <a:gd name="adj2" fmla="val 272909"/>
            <a:gd name="adj3" fmla="val 12909794"/>
            <a:gd name="adj4" fmla="val 1797759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D7933-D38D-48EC-BAD4-BE4088D3558C}">
      <dsp:nvSpPr>
        <dsp:cNvPr id="0" name=""/>
        <dsp:cNvSpPr/>
      </dsp:nvSpPr>
      <dsp:spPr>
        <a:xfrm>
          <a:off x="2275980" y="269"/>
          <a:ext cx="3165270" cy="15826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Feedback</a:t>
          </a:r>
        </a:p>
        <a:p>
          <a:pPr marL="114300" lvl="1" indent="-114300" algn="ctr" defTabSz="666750">
            <a:lnSpc>
              <a:spcPct val="90000"/>
            </a:lnSpc>
            <a:spcBef>
              <a:spcPct val="0"/>
            </a:spcBef>
            <a:spcAft>
              <a:spcPct val="15000"/>
            </a:spcAft>
            <a:buChar char="•"/>
          </a:pPr>
          <a:r>
            <a:rPr lang="nl-NL" sz="1500" kern="1200"/>
            <a:t>Adviescommissie</a:t>
          </a:r>
        </a:p>
        <a:p>
          <a:pPr marL="114300" lvl="1" indent="-114300" algn="ctr" defTabSz="666750">
            <a:lnSpc>
              <a:spcPct val="90000"/>
            </a:lnSpc>
            <a:spcBef>
              <a:spcPct val="0"/>
            </a:spcBef>
            <a:spcAft>
              <a:spcPct val="15000"/>
            </a:spcAft>
            <a:buChar char="•"/>
          </a:pPr>
          <a:r>
            <a:rPr lang="nl-NL" sz="1500" kern="1200"/>
            <a:t>Overleg met </a:t>
          </a:r>
          <a:r>
            <a:rPr lang="nl-NL" sz="1500" kern="1200" err="1"/>
            <a:t>Ugent</a:t>
          </a:r>
          <a:endParaRPr lang="nl-NL" sz="1500" kern="1200"/>
        </a:p>
        <a:p>
          <a:pPr marL="114300" lvl="1" indent="-114300" algn="ctr" defTabSz="666750">
            <a:lnSpc>
              <a:spcPct val="90000"/>
            </a:lnSpc>
            <a:spcBef>
              <a:spcPct val="0"/>
            </a:spcBef>
            <a:spcAft>
              <a:spcPct val="15000"/>
            </a:spcAft>
            <a:buChar char="•"/>
          </a:pPr>
          <a:r>
            <a:rPr lang="nl-NL" sz="1500" kern="1200"/>
            <a:t>Klankbord VSK</a:t>
          </a:r>
        </a:p>
      </dsp:txBody>
      <dsp:txXfrm>
        <a:off x="2353238" y="77527"/>
        <a:ext cx="3010754" cy="1428119"/>
      </dsp:txXfrm>
    </dsp:sp>
    <dsp:sp modelId="{48DEDD74-B0DA-4AF7-904B-F98E219CC9BF}">
      <dsp:nvSpPr>
        <dsp:cNvPr id="0" name=""/>
        <dsp:cNvSpPr/>
      </dsp:nvSpPr>
      <dsp:spPr>
        <a:xfrm>
          <a:off x="4017537" y="1741826"/>
          <a:ext cx="3165270" cy="15826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Actie-onderzoek</a:t>
          </a:r>
        </a:p>
        <a:p>
          <a:pPr marL="114300" lvl="1" indent="-114300" algn="ctr" defTabSz="666750">
            <a:lnSpc>
              <a:spcPct val="90000"/>
            </a:lnSpc>
            <a:spcBef>
              <a:spcPct val="0"/>
            </a:spcBef>
            <a:spcAft>
              <a:spcPct val="15000"/>
            </a:spcAft>
            <a:buChar char="•"/>
          </a:pPr>
          <a:r>
            <a:rPr lang="nl-NL" sz="1500" kern="1200"/>
            <a:t>Workshop, coaching &amp; interventies</a:t>
          </a:r>
        </a:p>
        <a:p>
          <a:pPr marL="114300" lvl="1" indent="-114300" algn="ctr" defTabSz="666750">
            <a:lnSpc>
              <a:spcPct val="90000"/>
            </a:lnSpc>
            <a:spcBef>
              <a:spcPct val="0"/>
            </a:spcBef>
            <a:spcAft>
              <a:spcPct val="15000"/>
            </a:spcAft>
            <a:buChar char="•"/>
          </a:pPr>
          <a:r>
            <a:rPr lang="nl-NL" sz="1500" kern="1200"/>
            <a:t>Focusgroepen leerkrachten</a:t>
          </a:r>
        </a:p>
        <a:p>
          <a:pPr marL="114300" lvl="1" indent="-114300" algn="ctr" defTabSz="666750">
            <a:lnSpc>
              <a:spcPct val="90000"/>
            </a:lnSpc>
            <a:spcBef>
              <a:spcPct val="0"/>
            </a:spcBef>
            <a:spcAft>
              <a:spcPct val="15000"/>
            </a:spcAft>
            <a:buChar char="•"/>
          </a:pPr>
          <a:r>
            <a:rPr lang="nl-NL" sz="1500" kern="1200"/>
            <a:t>Focusgroepen leerlingen</a:t>
          </a:r>
        </a:p>
      </dsp:txBody>
      <dsp:txXfrm>
        <a:off x="4094795" y="1819084"/>
        <a:ext cx="3010754" cy="1428119"/>
      </dsp:txXfrm>
    </dsp:sp>
    <dsp:sp modelId="{4FC841F0-297A-443A-B092-166953E0A78D}">
      <dsp:nvSpPr>
        <dsp:cNvPr id="0" name=""/>
        <dsp:cNvSpPr/>
      </dsp:nvSpPr>
      <dsp:spPr>
        <a:xfrm>
          <a:off x="2275980" y="3483384"/>
          <a:ext cx="3165270" cy="15826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Survey </a:t>
          </a:r>
        </a:p>
        <a:p>
          <a:pPr marL="114300" lvl="1" indent="-114300" algn="ctr" defTabSz="666750">
            <a:lnSpc>
              <a:spcPct val="90000"/>
            </a:lnSpc>
            <a:spcBef>
              <a:spcPct val="0"/>
            </a:spcBef>
            <a:spcAft>
              <a:spcPct val="15000"/>
            </a:spcAft>
            <a:buChar char="•"/>
          </a:pPr>
          <a:r>
            <a:rPr lang="nl-NL" sz="1500" kern="1200"/>
            <a:t>Overtuigingen</a:t>
          </a:r>
        </a:p>
        <a:p>
          <a:pPr marL="114300" lvl="1" indent="-114300" algn="ctr" defTabSz="666750">
            <a:lnSpc>
              <a:spcPct val="90000"/>
            </a:lnSpc>
            <a:spcBef>
              <a:spcPct val="0"/>
            </a:spcBef>
            <a:spcAft>
              <a:spcPct val="15000"/>
            </a:spcAft>
            <a:buChar char="•"/>
          </a:pPr>
          <a:r>
            <a:rPr lang="nl-NL" sz="1500" kern="1200"/>
            <a:t>Visie &amp; concrete adviezen</a:t>
          </a:r>
        </a:p>
        <a:p>
          <a:pPr marL="114300" lvl="1" indent="-114300" algn="ctr" defTabSz="666750">
            <a:lnSpc>
              <a:spcPct val="90000"/>
            </a:lnSpc>
            <a:spcBef>
              <a:spcPct val="0"/>
            </a:spcBef>
            <a:spcAft>
              <a:spcPct val="15000"/>
            </a:spcAft>
            <a:buChar char="•"/>
          </a:pPr>
          <a:r>
            <a:rPr lang="nl-NL" sz="1500" kern="1200"/>
            <a:t>Belemmerende factoren</a:t>
          </a:r>
        </a:p>
      </dsp:txBody>
      <dsp:txXfrm>
        <a:off x="2353238" y="3560642"/>
        <a:ext cx="3010754" cy="1428119"/>
      </dsp:txXfrm>
    </dsp:sp>
    <dsp:sp modelId="{09B0DE49-460C-4381-AF36-762EBD600D80}">
      <dsp:nvSpPr>
        <dsp:cNvPr id="0" name=""/>
        <dsp:cNvSpPr/>
      </dsp:nvSpPr>
      <dsp:spPr>
        <a:xfrm>
          <a:off x="534422" y="1741826"/>
          <a:ext cx="3165270" cy="15826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nl-NL" sz="1900" kern="1200"/>
            <a:t>Valorisatie</a:t>
          </a:r>
        </a:p>
        <a:p>
          <a:pPr marL="114300" lvl="1" indent="-114300" algn="ctr" defTabSz="666750">
            <a:lnSpc>
              <a:spcPct val="90000"/>
            </a:lnSpc>
            <a:spcBef>
              <a:spcPct val="0"/>
            </a:spcBef>
            <a:spcAft>
              <a:spcPct val="15000"/>
            </a:spcAft>
            <a:buChar char="•"/>
          </a:pPr>
          <a:r>
            <a:rPr lang="nl-NL" sz="1500" kern="1200"/>
            <a:t>Inschattingsinstrumenten</a:t>
          </a:r>
        </a:p>
        <a:p>
          <a:pPr marL="114300" lvl="1" indent="-114300" algn="ctr" defTabSz="666750">
            <a:lnSpc>
              <a:spcPct val="90000"/>
            </a:lnSpc>
            <a:spcBef>
              <a:spcPct val="0"/>
            </a:spcBef>
            <a:spcAft>
              <a:spcPct val="15000"/>
            </a:spcAft>
            <a:buChar char="•"/>
          </a:pPr>
          <a:r>
            <a:rPr lang="nl-NL" sz="1500" kern="1200" err="1"/>
            <a:t>Toolbox</a:t>
          </a:r>
          <a:r>
            <a:rPr lang="nl-NL" sz="1500" kern="1200"/>
            <a:t> (</a:t>
          </a:r>
          <a:r>
            <a:rPr lang="nl-NL" sz="1500" kern="1200" err="1"/>
            <a:t>parti</a:t>
          </a:r>
          <a:r>
            <a:rPr lang="nl-NL" sz="1500" kern="1200"/>
            <a:t>-box)</a:t>
          </a:r>
        </a:p>
      </dsp:txBody>
      <dsp:txXfrm>
        <a:off x="611680" y="1819084"/>
        <a:ext cx="3010754" cy="14281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6DD6D-0CC2-8341-80CF-73B5F44679ED}" type="datetimeFigureOut">
              <a:rPr lang="nl-NL" smtClean="0"/>
              <a:t>18-2-2019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89ACE-851F-B040-A597-C0FED8C89A99}" type="slidenum">
              <a:rPr lang="nl-NL" smtClean="0"/>
              <a:t>‹nr.›</a:t>
            </a:fld>
            <a:endParaRPr lang="nl-NL"/>
          </a:p>
        </p:txBody>
      </p:sp>
    </p:spTree>
    <p:extLst>
      <p:ext uri="{BB962C8B-B14F-4D97-AF65-F5344CB8AC3E}">
        <p14:creationId xmlns:p14="http://schemas.microsoft.com/office/powerpoint/2010/main" val="2175518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1</a:t>
            </a:fld>
            <a:endParaRPr lang="nl-NL"/>
          </a:p>
        </p:txBody>
      </p:sp>
    </p:spTree>
    <p:extLst>
      <p:ext uri="{BB962C8B-B14F-4D97-AF65-F5344CB8AC3E}">
        <p14:creationId xmlns:p14="http://schemas.microsoft.com/office/powerpoint/2010/main" val="307136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11</a:t>
            </a:fld>
            <a:endParaRPr lang="nl-NL"/>
          </a:p>
        </p:txBody>
      </p:sp>
    </p:spTree>
    <p:extLst>
      <p:ext uri="{BB962C8B-B14F-4D97-AF65-F5344CB8AC3E}">
        <p14:creationId xmlns:p14="http://schemas.microsoft.com/office/powerpoint/2010/main" val="205689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12</a:t>
            </a:fld>
            <a:endParaRPr lang="nl-NL"/>
          </a:p>
        </p:txBody>
      </p:sp>
    </p:spTree>
    <p:extLst>
      <p:ext uri="{BB962C8B-B14F-4D97-AF65-F5344CB8AC3E}">
        <p14:creationId xmlns:p14="http://schemas.microsoft.com/office/powerpoint/2010/main" val="290395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14</a:t>
            </a:fld>
            <a:endParaRPr lang="nl-NL"/>
          </a:p>
        </p:txBody>
      </p:sp>
    </p:spTree>
    <p:extLst>
      <p:ext uri="{BB962C8B-B14F-4D97-AF65-F5344CB8AC3E}">
        <p14:creationId xmlns:p14="http://schemas.microsoft.com/office/powerpoint/2010/main" val="202494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15</a:t>
            </a:fld>
            <a:endParaRPr lang="nl-NL"/>
          </a:p>
        </p:txBody>
      </p:sp>
    </p:spTree>
    <p:extLst>
      <p:ext uri="{BB962C8B-B14F-4D97-AF65-F5344CB8AC3E}">
        <p14:creationId xmlns:p14="http://schemas.microsoft.com/office/powerpoint/2010/main" val="2489743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Koen</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16</a:t>
            </a:fld>
            <a:endParaRPr lang="nl-NL"/>
          </a:p>
        </p:txBody>
      </p:sp>
    </p:spTree>
    <p:extLst>
      <p:ext uri="{BB962C8B-B14F-4D97-AF65-F5344CB8AC3E}">
        <p14:creationId xmlns:p14="http://schemas.microsoft.com/office/powerpoint/2010/main" val="378596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17</a:t>
            </a:fld>
            <a:endParaRPr lang="nl-NL"/>
          </a:p>
        </p:txBody>
      </p:sp>
    </p:spTree>
    <p:extLst>
      <p:ext uri="{BB962C8B-B14F-4D97-AF65-F5344CB8AC3E}">
        <p14:creationId xmlns:p14="http://schemas.microsoft.com/office/powerpoint/2010/main" val="330461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18</a:t>
            </a:fld>
            <a:endParaRPr lang="nl-NL"/>
          </a:p>
        </p:txBody>
      </p:sp>
    </p:spTree>
    <p:extLst>
      <p:ext uri="{BB962C8B-B14F-4D97-AF65-F5344CB8AC3E}">
        <p14:creationId xmlns:p14="http://schemas.microsoft.com/office/powerpoint/2010/main" val="246016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19</a:t>
            </a:fld>
            <a:endParaRPr lang="nl-NL"/>
          </a:p>
        </p:txBody>
      </p:sp>
    </p:spTree>
    <p:extLst>
      <p:ext uri="{BB962C8B-B14F-4D97-AF65-F5344CB8AC3E}">
        <p14:creationId xmlns:p14="http://schemas.microsoft.com/office/powerpoint/2010/main" val="266634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20</a:t>
            </a:fld>
            <a:endParaRPr lang="nl-NL"/>
          </a:p>
        </p:txBody>
      </p:sp>
    </p:spTree>
    <p:extLst>
      <p:ext uri="{BB962C8B-B14F-4D97-AF65-F5344CB8AC3E}">
        <p14:creationId xmlns:p14="http://schemas.microsoft.com/office/powerpoint/2010/main" val="253450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21</a:t>
            </a:fld>
            <a:endParaRPr lang="nl-NL"/>
          </a:p>
        </p:txBody>
      </p:sp>
    </p:spTree>
    <p:extLst>
      <p:ext uri="{BB962C8B-B14F-4D97-AF65-F5344CB8AC3E}">
        <p14:creationId xmlns:p14="http://schemas.microsoft.com/office/powerpoint/2010/main" val="9893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a:t>
            </a:fld>
            <a:endParaRPr lang="nl-NL"/>
          </a:p>
        </p:txBody>
      </p:sp>
    </p:spTree>
    <p:extLst>
      <p:ext uri="{BB962C8B-B14F-4D97-AF65-F5344CB8AC3E}">
        <p14:creationId xmlns:p14="http://schemas.microsoft.com/office/powerpoint/2010/main" val="338836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Participatietool</a:t>
            </a:r>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22</a:t>
            </a:fld>
            <a:endParaRPr lang="nl-NL"/>
          </a:p>
        </p:txBody>
      </p:sp>
    </p:spTree>
    <p:extLst>
      <p:ext uri="{BB962C8B-B14F-4D97-AF65-F5344CB8AC3E}">
        <p14:creationId xmlns:p14="http://schemas.microsoft.com/office/powerpoint/2010/main" val="214622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24</a:t>
            </a:fld>
            <a:endParaRPr lang="nl-NL"/>
          </a:p>
        </p:txBody>
      </p:sp>
    </p:spTree>
    <p:extLst>
      <p:ext uri="{BB962C8B-B14F-4D97-AF65-F5344CB8AC3E}">
        <p14:creationId xmlns:p14="http://schemas.microsoft.com/office/powerpoint/2010/main" val="132623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26</a:t>
            </a:fld>
            <a:endParaRPr lang="nl-NL"/>
          </a:p>
        </p:txBody>
      </p:sp>
    </p:spTree>
    <p:extLst>
      <p:ext uri="{BB962C8B-B14F-4D97-AF65-F5344CB8AC3E}">
        <p14:creationId xmlns:p14="http://schemas.microsoft.com/office/powerpoint/2010/main" val="84620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29</a:t>
            </a:fld>
            <a:endParaRPr lang="nl-NL"/>
          </a:p>
        </p:txBody>
      </p:sp>
    </p:spTree>
    <p:extLst>
      <p:ext uri="{BB962C8B-B14F-4D97-AF65-F5344CB8AC3E}">
        <p14:creationId xmlns:p14="http://schemas.microsoft.com/office/powerpoint/2010/main" val="1694547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31</a:t>
            </a:fld>
            <a:endParaRPr lang="nl-NL"/>
          </a:p>
        </p:txBody>
      </p:sp>
    </p:spTree>
    <p:extLst>
      <p:ext uri="{BB962C8B-B14F-4D97-AF65-F5344CB8AC3E}">
        <p14:creationId xmlns:p14="http://schemas.microsoft.com/office/powerpoint/2010/main" val="463693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32</a:t>
            </a:fld>
            <a:endParaRPr lang="nl-NL"/>
          </a:p>
        </p:txBody>
      </p:sp>
    </p:spTree>
    <p:extLst>
      <p:ext uri="{BB962C8B-B14F-4D97-AF65-F5344CB8AC3E}">
        <p14:creationId xmlns:p14="http://schemas.microsoft.com/office/powerpoint/2010/main" val="207805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34</a:t>
            </a:fld>
            <a:endParaRPr lang="nl-NL"/>
          </a:p>
        </p:txBody>
      </p:sp>
    </p:spTree>
    <p:extLst>
      <p:ext uri="{BB962C8B-B14F-4D97-AF65-F5344CB8AC3E}">
        <p14:creationId xmlns:p14="http://schemas.microsoft.com/office/powerpoint/2010/main" val="4290650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35</a:t>
            </a:fld>
            <a:endParaRPr lang="nl-NL"/>
          </a:p>
        </p:txBody>
      </p:sp>
    </p:spTree>
    <p:extLst>
      <p:ext uri="{BB962C8B-B14F-4D97-AF65-F5344CB8AC3E}">
        <p14:creationId xmlns:p14="http://schemas.microsoft.com/office/powerpoint/2010/main" val="2171024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38</a:t>
            </a:fld>
            <a:endParaRPr lang="nl-NL"/>
          </a:p>
        </p:txBody>
      </p:sp>
    </p:spTree>
    <p:extLst>
      <p:ext uri="{BB962C8B-B14F-4D97-AF65-F5344CB8AC3E}">
        <p14:creationId xmlns:p14="http://schemas.microsoft.com/office/powerpoint/2010/main" val="224203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3</a:t>
            </a:fld>
            <a:endParaRPr lang="nl-NL"/>
          </a:p>
        </p:txBody>
      </p:sp>
    </p:spTree>
    <p:extLst>
      <p:ext uri="{BB962C8B-B14F-4D97-AF65-F5344CB8AC3E}">
        <p14:creationId xmlns:p14="http://schemas.microsoft.com/office/powerpoint/2010/main" val="308343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7D89ACE-851F-B040-A597-C0FED8C89A99}" type="slidenum">
              <a:rPr lang="nl-NL" smtClean="0"/>
              <a:t>4</a:t>
            </a:fld>
            <a:endParaRPr lang="nl-NL"/>
          </a:p>
        </p:txBody>
      </p:sp>
    </p:spTree>
    <p:extLst>
      <p:ext uri="{BB962C8B-B14F-4D97-AF65-F5344CB8AC3E}">
        <p14:creationId xmlns:p14="http://schemas.microsoft.com/office/powerpoint/2010/main" val="344344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5</a:t>
            </a:fld>
            <a:endParaRPr lang="nl-NL"/>
          </a:p>
        </p:txBody>
      </p:sp>
    </p:spTree>
    <p:extLst>
      <p:ext uri="{BB962C8B-B14F-4D97-AF65-F5344CB8AC3E}">
        <p14:creationId xmlns:p14="http://schemas.microsoft.com/office/powerpoint/2010/main" val="333944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6</a:t>
            </a:fld>
            <a:endParaRPr lang="nl-NL"/>
          </a:p>
        </p:txBody>
      </p:sp>
    </p:spTree>
    <p:extLst>
      <p:ext uri="{BB962C8B-B14F-4D97-AF65-F5344CB8AC3E}">
        <p14:creationId xmlns:p14="http://schemas.microsoft.com/office/powerpoint/2010/main" val="272452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B90366D-C637-4703-958B-226BE548485A}" type="slidenum">
              <a:rPr lang="nl-NL" smtClean="0"/>
              <a:pPr/>
              <a:t>7</a:t>
            </a:fld>
            <a:endParaRPr lang="nl-NL"/>
          </a:p>
        </p:txBody>
      </p:sp>
    </p:spTree>
    <p:extLst>
      <p:ext uri="{BB962C8B-B14F-4D97-AF65-F5344CB8AC3E}">
        <p14:creationId xmlns:p14="http://schemas.microsoft.com/office/powerpoint/2010/main" val="319198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8</a:t>
            </a:fld>
            <a:endParaRPr lang="nl-NL"/>
          </a:p>
        </p:txBody>
      </p:sp>
    </p:spTree>
    <p:extLst>
      <p:ext uri="{BB962C8B-B14F-4D97-AF65-F5344CB8AC3E}">
        <p14:creationId xmlns:p14="http://schemas.microsoft.com/office/powerpoint/2010/main" val="295138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D89ACE-851F-B040-A597-C0FED8C89A99}" type="slidenum">
              <a:rPr lang="nl-NL" smtClean="0"/>
              <a:t>9</a:t>
            </a:fld>
            <a:endParaRPr lang="nl-NL"/>
          </a:p>
        </p:txBody>
      </p:sp>
    </p:spTree>
    <p:extLst>
      <p:ext uri="{BB962C8B-B14F-4D97-AF65-F5344CB8AC3E}">
        <p14:creationId xmlns:p14="http://schemas.microsoft.com/office/powerpoint/2010/main" val="846935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descr="ARTEV_lo_zonder_baseline_RGB.png"/>
          <p:cNvPicPr>
            <a:picLocks noChangeAspect="1"/>
          </p:cNvPicPr>
          <p:nvPr/>
        </p:nvPicPr>
        <p:blipFill>
          <a:blip r:embed="rId2" cstate="print"/>
          <a:stretch>
            <a:fillRect/>
          </a:stretch>
        </p:blipFill>
        <p:spPr>
          <a:xfrm>
            <a:off x="1185710" y="-1"/>
            <a:ext cx="6752585" cy="3861049"/>
          </a:xfrm>
          <a:prstGeom prst="rect">
            <a:avLst/>
          </a:prstGeom>
        </p:spPr>
      </p:pic>
      <p:sp>
        <p:nvSpPr>
          <p:cNvPr id="7" name="Rechthoek 6"/>
          <p:cNvSpPr/>
          <p:nvPr/>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ctrTitle"/>
          </p:nvPr>
        </p:nvSpPr>
        <p:spPr>
          <a:xfrm>
            <a:off x="467544" y="3429001"/>
            <a:ext cx="8208912" cy="1368152"/>
          </a:xfrm>
        </p:spPr>
        <p:txBody>
          <a:bodyPr anchor="b" anchorCtr="0"/>
          <a:lstStyle>
            <a:lvl1pPr>
              <a:defRPr b="1">
                <a:solidFill>
                  <a:schemeClr val="bg1"/>
                </a:solidFill>
              </a:defRPr>
            </a:lvl1pPr>
          </a:lstStyle>
          <a:p>
            <a:r>
              <a:rPr lang="nl-BE"/>
              <a:t>Titelstijl van model bewerken</a:t>
            </a:r>
            <a:endParaRPr lang="nl-NL"/>
          </a:p>
        </p:txBody>
      </p:sp>
      <p:sp>
        <p:nvSpPr>
          <p:cNvPr id="3" name="Ondertitel 2"/>
          <p:cNvSpPr>
            <a:spLocks noGrp="1"/>
          </p:cNvSpPr>
          <p:nvPr>
            <p:ph type="subTitle" idx="1"/>
          </p:nvPr>
        </p:nvSpPr>
        <p:spPr>
          <a:xfrm>
            <a:off x="467544" y="4869160"/>
            <a:ext cx="8208912" cy="1368152"/>
          </a:xfrm>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a:p>
        </p:txBody>
      </p:sp>
      <p:pic>
        <p:nvPicPr>
          <p:cNvPr id="6" name="Afbeelding 5" descr="ARTEV_lo_zonder_baseline_RGB.png"/>
          <p:cNvPicPr>
            <a:picLocks noChangeAspect="1"/>
          </p:cNvPicPr>
          <p:nvPr userDrawn="1"/>
        </p:nvPicPr>
        <p:blipFill>
          <a:blip r:embed="rId2" cstate="print"/>
          <a:stretch>
            <a:fillRect/>
          </a:stretch>
        </p:blipFill>
        <p:spPr>
          <a:xfrm>
            <a:off x="1185710" y="-1"/>
            <a:ext cx="6752585" cy="3861049"/>
          </a:xfrm>
          <a:prstGeom prst="rect">
            <a:avLst/>
          </a:prstGeom>
        </p:spPr>
      </p:pic>
      <p:sp>
        <p:nvSpPr>
          <p:cNvPr id="8" name="Rechthoek 7"/>
          <p:cNvSpPr/>
          <p:nvPr userDrawn="1"/>
        </p:nvSpPr>
        <p:spPr>
          <a:xfrm>
            <a:off x="0" y="3429000"/>
            <a:ext cx="9144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Bachelorproject - Werkcollege 1 - Peter Van Mullem</a:t>
            </a:r>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Verticale titel 1"/>
          <p:cNvSpPr>
            <a:spLocks noGrp="1"/>
          </p:cNvSpPr>
          <p:nvPr>
            <p:ph type="title" orient="vert"/>
          </p:nvPr>
        </p:nvSpPr>
        <p:spPr>
          <a:xfrm>
            <a:off x="6629400" y="274639"/>
            <a:ext cx="2057400" cy="5746650"/>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457200" y="274639"/>
            <a:ext cx="6019800" cy="5746650"/>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Bachelorproject - Werkcollege 1 - Peter Van Mullem</a:t>
            </a:r>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idx="1"/>
          </p:nvPr>
        </p:nvSpPr>
        <p:spPr>
          <a:xfrm>
            <a:off x="467544" y="1600201"/>
            <a:ext cx="8208912" cy="4277072"/>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Bachelorproject - Werkcollege 1 - Peter Van Mullem</a:t>
            </a:r>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sp>
        <p:nvSpPr>
          <p:cNvPr id="9"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a:p>
        </p:txBody>
      </p:sp>
      <p:pic>
        <p:nvPicPr>
          <p:cNvPr id="14" name="Afbeelding 13"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406900"/>
            <a:ext cx="8208911" cy="1362075"/>
          </a:xfrm>
        </p:spPr>
        <p:txBody>
          <a:bodyPr anchor="t"/>
          <a:lstStyle>
            <a:lvl1pPr algn="l">
              <a:defRPr sz="4000" b="1" cap="all">
                <a:solidFill>
                  <a:schemeClr val="accent3"/>
                </a:solidFill>
              </a:defRPr>
            </a:lvl1pPr>
          </a:lstStyle>
          <a:p>
            <a:r>
              <a:rPr lang="nl-BE"/>
              <a:t>Titelstijl van model bewerken</a:t>
            </a:r>
            <a:endParaRPr lang="nl-NL"/>
          </a:p>
        </p:txBody>
      </p:sp>
      <p:sp>
        <p:nvSpPr>
          <p:cNvPr id="3" name="Tijdelijke aanduiding voor tekst 2"/>
          <p:cNvSpPr>
            <a:spLocks noGrp="1"/>
          </p:cNvSpPr>
          <p:nvPr>
            <p:ph type="body" idx="1"/>
          </p:nvPr>
        </p:nvSpPr>
        <p:spPr>
          <a:xfrm>
            <a:off x="467544" y="3429000"/>
            <a:ext cx="8208912" cy="97790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Bachelorproject - Werkcollege 1 - Peter Van Mullem</a:t>
            </a:r>
          </a:p>
        </p:txBody>
      </p:sp>
      <p:sp>
        <p:nvSpPr>
          <p:cNvPr id="6" name="Tijdelijke aanduiding voor dianummer 5"/>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9" name="Rechthoek 8"/>
          <p:cNvSpPr/>
          <p:nvPr/>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0"/>
            <a:ext cx="9144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inhoud 2"/>
          <p:cNvSpPr>
            <a:spLocks noGrp="1"/>
          </p:cNvSpPr>
          <p:nvPr>
            <p:ph sz="half" idx="1"/>
          </p:nvPr>
        </p:nvSpPr>
        <p:spPr>
          <a:xfrm>
            <a:off x="457200" y="1600201"/>
            <a:ext cx="3970784"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716016" y="1600201"/>
            <a:ext cx="396044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Bachelorproject - Werkcollege 1 - Peter Van Mullem</a:t>
            </a:r>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sp>
        <p:nvSpPr>
          <p:cNvPr id="10"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a:p>
        </p:txBody>
      </p:sp>
      <p:pic>
        <p:nvPicPr>
          <p:cNvPr id="11" name="Afbeelding 10"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2" name="Rechthoek 11"/>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3" name="Afbeelding 12"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p:txBody>
          <a:bodyPr anchor="b" anchorCtr="0"/>
          <a:lstStyle>
            <a:lvl1pPr algn="l">
              <a:lnSpc>
                <a:spcPct val="90000"/>
              </a:lnSpc>
              <a:defRPr b="1">
                <a:solidFill>
                  <a:schemeClr val="accent4"/>
                </a:solidFill>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716016" y="1535112"/>
            <a:ext cx="3970784" cy="669751"/>
          </a:xfrm>
          <a:solidFill>
            <a:schemeClr val="accent2"/>
          </a:solidFill>
        </p:spPr>
        <p:txBody>
          <a:bodyPr lIns="144000" tIns="72000" rIns="144000" bIns="72000" anchor="ctr" anchorCtr="0"/>
          <a:lstStyle>
            <a:lvl1pPr marL="0" indent="0">
              <a:lnSpc>
                <a:spcPts val="2400"/>
              </a:lnSpc>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716016" y="2204864"/>
            <a:ext cx="3970784"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Bachelorproject - Werkcollege 1 - Peter Van Mullem</a:t>
            </a:r>
          </a:p>
        </p:txBody>
      </p:sp>
      <p:sp>
        <p:nvSpPr>
          <p:cNvPr id="9" name="Tijdelijke aanduiding voor dianummer 8"/>
          <p:cNvSpPr>
            <a:spLocks noGrp="1"/>
          </p:cNvSpPr>
          <p:nvPr>
            <p:ph type="sldNum" sz="quarter" idx="12"/>
          </p:nvPr>
        </p:nvSpPr>
        <p:spPr/>
        <p:txBody>
          <a:bodyPr/>
          <a:lstStyle/>
          <a:p>
            <a:fld id="{61A5F08B-08AE-4581-A5CB-D6D9DA0972F7}" type="slidenum">
              <a:rPr lang="nl-NL" smtClean="0"/>
              <a:pPr/>
              <a:t>‹nr.›</a:t>
            </a:fld>
            <a:endParaRPr lang="nl-NL"/>
          </a:p>
        </p:txBody>
      </p:sp>
      <p:pic>
        <p:nvPicPr>
          <p:cNvPr id="12" name="Afbeelding 11"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3" name="Rechthoek 12"/>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4" name="Afbeelding 13"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6" name="Rechthoek 5"/>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Bachelorproject - Werkcollege 1 - Peter Van Mullem</a:t>
            </a:r>
          </a:p>
        </p:txBody>
      </p:sp>
      <p:sp>
        <p:nvSpPr>
          <p:cNvPr id="5" name="Tijdelijke aanduiding voor dianummer 4"/>
          <p:cNvSpPr>
            <a:spLocks noGrp="1"/>
          </p:cNvSpPr>
          <p:nvPr>
            <p:ph type="sldNum" sz="quarter" idx="12"/>
          </p:nvPr>
        </p:nvSpPr>
        <p:spPr/>
        <p:txBody>
          <a:bodyPr/>
          <a:lstStyle/>
          <a:p>
            <a:fld id="{61A5F08B-08AE-4581-A5CB-D6D9DA0972F7}" type="slidenum">
              <a:rPr lang="nl-NL" smtClean="0"/>
              <a:pPr/>
              <a:t>‹nr.›</a:t>
            </a:fld>
            <a:endParaRPr lang="nl-NL"/>
          </a:p>
        </p:txBody>
      </p:sp>
      <p:sp>
        <p:nvSpPr>
          <p:cNvPr id="8" name="Titel 1"/>
          <p:cNvSpPr>
            <a:spLocks noGrp="1"/>
          </p:cNvSpPr>
          <p:nvPr>
            <p:ph type="title"/>
          </p:nvPr>
        </p:nvSpPr>
        <p:spPr>
          <a:xfrm>
            <a:off x="467544" y="274638"/>
            <a:ext cx="8208912" cy="1143000"/>
          </a:xfrm>
        </p:spPr>
        <p:txBody>
          <a:bodyPr anchor="b" anchorCtr="0"/>
          <a:lstStyle>
            <a:lvl1pPr algn="l">
              <a:lnSpc>
                <a:spcPct val="90000"/>
              </a:lnSpc>
              <a:defRPr b="1">
                <a:solidFill>
                  <a:schemeClr val="accent4"/>
                </a:solidFill>
              </a:defRPr>
            </a:lvl1pPr>
          </a:lstStyle>
          <a:p>
            <a:r>
              <a:rPr lang="nl-BE"/>
              <a:t>Titelstijl van model bewerken</a:t>
            </a:r>
            <a:endParaRPr lang="nl-NL"/>
          </a:p>
        </p:txBody>
      </p:sp>
      <p:pic>
        <p:nvPicPr>
          <p:cNvPr id="9" name="Afbeelding 8"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0" name="Rechthoek 9"/>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1" name="Afbeelding 10"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Bachelorproject - Werkcollege 1 - Peter Van Mullem</a:t>
            </a:r>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‹nr.›</a:t>
            </a:fld>
            <a:endParaRPr lang="nl-NL"/>
          </a:p>
        </p:txBody>
      </p:sp>
      <p:pic>
        <p:nvPicPr>
          <p:cNvPr id="7" name="Afbeelding 6"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8" name="Rechthoek 7"/>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9" name="Afbeelding 8"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0" y="0"/>
            <a:ext cx="3275855" cy="1435100"/>
          </a:xfrm>
          <a:solidFill>
            <a:schemeClr val="accent2"/>
          </a:solidFill>
        </p:spPr>
        <p:txBody>
          <a:bodyPr lIns="468000" tIns="180000" bIns="180000" anchor="b"/>
          <a:lstStyle>
            <a:lvl1pPr algn="l">
              <a:defRPr sz="2000" b="1">
                <a:solidFill>
                  <a:schemeClr val="tx1"/>
                </a:solidFill>
              </a:defRPr>
            </a:lvl1pPr>
          </a:lstStyle>
          <a:p>
            <a:r>
              <a:rPr lang="nl-BE"/>
              <a:t>Titelstijl van model bewerken</a:t>
            </a:r>
            <a:endParaRPr lang="nl-NL"/>
          </a:p>
        </p:txBody>
      </p:sp>
      <p:sp>
        <p:nvSpPr>
          <p:cNvPr id="3" name="Tijdelijke aanduiding voor inhoud 2"/>
          <p:cNvSpPr>
            <a:spLocks noGrp="1"/>
          </p:cNvSpPr>
          <p:nvPr>
            <p:ph idx="1"/>
          </p:nvPr>
        </p:nvSpPr>
        <p:spPr>
          <a:xfrm>
            <a:off x="3275856" y="0"/>
            <a:ext cx="5410944" cy="6126163"/>
          </a:xfrm>
        </p:spPr>
        <p:txBody>
          <a:bodyPr lIns="360000" tIns="36000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1" y="1435100"/>
            <a:ext cx="3275856" cy="4658195"/>
          </a:xfrm>
          <a:solidFill>
            <a:schemeClr val="bg2"/>
          </a:solidFill>
        </p:spPr>
        <p:txBody>
          <a:bodyPr lIns="468000" tIns="180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Bachelorproject - Werkcollege 1 - Peter Van Mullem</a:t>
            </a:r>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2" name="Titel 1"/>
          <p:cNvSpPr>
            <a:spLocks noGrp="1"/>
          </p:cNvSpPr>
          <p:nvPr>
            <p:ph type="title"/>
          </p:nvPr>
        </p:nvSpPr>
        <p:spPr>
          <a:xfrm>
            <a:off x="467544" y="4869160"/>
            <a:ext cx="8208912" cy="498178"/>
          </a:xfrm>
        </p:spPr>
        <p:txBody>
          <a:bodyPr anchor="b"/>
          <a:lstStyle>
            <a:lvl1pPr algn="l">
              <a:defRPr sz="2000" b="1">
                <a:solidFill>
                  <a:schemeClr val="accent3"/>
                </a:solidFill>
              </a:defRPr>
            </a:lvl1pPr>
          </a:lstStyle>
          <a:p>
            <a:r>
              <a:rPr lang="nl-BE"/>
              <a:t>Titelstijl van model bewerken</a:t>
            </a:r>
            <a:endParaRPr lang="nl-NL"/>
          </a:p>
        </p:txBody>
      </p:sp>
      <p:sp>
        <p:nvSpPr>
          <p:cNvPr id="3" name="Tijdelijke aanduiding voor afbeelding 2"/>
          <p:cNvSpPr>
            <a:spLocks noGrp="1"/>
          </p:cNvSpPr>
          <p:nvPr>
            <p:ph type="pic" idx="1"/>
          </p:nvPr>
        </p:nvSpPr>
        <p:spPr>
          <a:xfrm>
            <a:off x="467544" y="0"/>
            <a:ext cx="8208912" cy="486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467544" y="5367338"/>
            <a:ext cx="82089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Bachelorproject - Werkcollege 1 - Peter Van Mullem</a:t>
            </a:r>
          </a:p>
        </p:txBody>
      </p:sp>
      <p:sp>
        <p:nvSpPr>
          <p:cNvPr id="7" name="Tijdelijke aanduiding voor dianummer 6"/>
          <p:cNvSpPr>
            <a:spLocks noGrp="1"/>
          </p:cNvSpPr>
          <p:nvPr>
            <p:ph type="sldNum" sz="quarter" idx="12"/>
          </p:nvPr>
        </p:nvSpPr>
        <p:spPr/>
        <p:txBody>
          <a:bodyPr/>
          <a:lstStyle/>
          <a:p>
            <a:fld id="{61A5F08B-08AE-4581-A5CB-D6D9DA0972F7}" type="slidenum">
              <a:rPr lang="nl-NL" smtClean="0"/>
              <a:pPr/>
              <a:t>‹nr.›</a:t>
            </a:fld>
            <a:endParaRPr lang="nl-NL"/>
          </a:p>
        </p:txBody>
      </p:sp>
      <p:pic>
        <p:nvPicPr>
          <p:cNvPr id="10" name="Afbeelding 9" descr="ARTEV_lo_wit_PPT_RGB.png"/>
          <p:cNvPicPr>
            <a:picLocks noChangeAspect="1"/>
          </p:cNvPicPr>
          <p:nvPr/>
        </p:nvPicPr>
        <p:blipFill>
          <a:blip r:embed="rId2" cstate="print"/>
          <a:stretch>
            <a:fillRect/>
          </a:stretch>
        </p:blipFill>
        <p:spPr>
          <a:xfrm>
            <a:off x="8172400" y="6309320"/>
            <a:ext cx="476250" cy="295275"/>
          </a:xfrm>
          <a:prstGeom prst="rect">
            <a:avLst/>
          </a:prstGeom>
        </p:spPr>
      </p:pic>
      <p:sp>
        <p:nvSpPr>
          <p:cNvPr id="11" name="Rechthoek 10"/>
          <p:cNvSpPr/>
          <p:nvPr userDrawn="1"/>
        </p:nvSpPr>
        <p:spPr>
          <a:xfrm>
            <a:off x="0" y="6102000"/>
            <a:ext cx="9144000"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pic>
        <p:nvPicPr>
          <p:cNvPr id="12" name="Afbeelding 11" descr="ARTEV_lo_wit_PPT_RGB.png"/>
          <p:cNvPicPr>
            <a:picLocks noChangeAspect="1"/>
          </p:cNvPicPr>
          <p:nvPr userDrawn="1"/>
        </p:nvPicPr>
        <p:blipFill>
          <a:blip r:embed="rId2" cstate="print"/>
          <a:stretch>
            <a:fillRect/>
          </a:stretch>
        </p:blipFill>
        <p:spPr>
          <a:xfrm>
            <a:off x="8172400" y="6309320"/>
            <a:ext cx="476250" cy="295275"/>
          </a:xfrm>
          <a:prstGeom prst="rect">
            <a:avLst/>
          </a:prstGeom>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274638"/>
            <a:ext cx="8208912" cy="1143000"/>
          </a:xfrm>
          <a:prstGeom prst="rect">
            <a:avLst/>
          </a:prstGeom>
        </p:spPr>
        <p:txBody>
          <a:bodyPr vert="horz" lIns="0" tIns="0" rIns="0" bIns="0" rtlCol="0" anchor="ctr">
            <a:normAutofit/>
          </a:bodyPr>
          <a:lstStyle/>
          <a:p>
            <a:r>
              <a:rPr lang="nl-NL"/>
              <a:t>Klik om de stijl te bewerken</a:t>
            </a:r>
          </a:p>
        </p:txBody>
      </p:sp>
      <p:sp>
        <p:nvSpPr>
          <p:cNvPr id="3" name="Tijdelijke aanduiding voor tekst 2"/>
          <p:cNvSpPr>
            <a:spLocks noGrp="1"/>
          </p:cNvSpPr>
          <p:nvPr>
            <p:ph type="body" idx="1"/>
          </p:nvPr>
        </p:nvSpPr>
        <p:spPr>
          <a:xfrm>
            <a:off x="467544" y="1600201"/>
            <a:ext cx="8208912" cy="4277072"/>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99592" y="6336000"/>
            <a:ext cx="864096" cy="252000"/>
          </a:xfrm>
          <a:prstGeom prst="rect">
            <a:avLst/>
          </a:prstGeom>
        </p:spPr>
        <p:txBody>
          <a:bodyPr vert="horz" lIns="0" tIns="0" rIns="0" bIns="0" rtlCol="0" anchor="ctr"/>
          <a:lstStyle>
            <a:lvl1pPr algn="l">
              <a:defRPr sz="1200">
                <a:solidFill>
                  <a:schemeClr val="bg1"/>
                </a:solidFill>
              </a:defRPr>
            </a:lvl1pPr>
          </a:lstStyle>
          <a:p>
            <a:endParaRPr lang="nl-NL"/>
          </a:p>
        </p:txBody>
      </p:sp>
      <p:sp>
        <p:nvSpPr>
          <p:cNvPr id="5" name="Tijdelijke aanduiding voor voettekst 4"/>
          <p:cNvSpPr>
            <a:spLocks noGrp="1"/>
          </p:cNvSpPr>
          <p:nvPr>
            <p:ph type="ftr" sz="quarter" idx="3"/>
          </p:nvPr>
        </p:nvSpPr>
        <p:spPr>
          <a:xfrm>
            <a:off x="1763688" y="6336000"/>
            <a:ext cx="5400000" cy="252000"/>
          </a:xfrm>
          <a:prstGeom prst="rect">
            <a:avLst/>
          </a:prstGeom>
        </p:spPr>
        <p:txBody>
          <a:bodyPr vert="horz" lIns="0" tIns="0" rIns="0" bIns="0" rtlCol="0" anchor="ctr"/>
          <a:lstStyle>
            <a:lvl1pPr algn="l">
              <a:defRPr sz="1200">
                <a:solidFill>
                  <a:schemeClr val="bg1"/>
                </a:solidFill>
              </a:defRPr>
            </a:lvl1pPr>
          </a:lstStyle>
          <a:p>
            <a:r>
              <a:rPr lang="nl-NL"/>
              <a:t>Bachelorproject - Werkcollege 1 - Peter Van Mullem</a:t>
            </a:r>
          </a:p>
        </p:txBody>
      </p:sp>
      <p:sp>
        <p:nvSpPr>
          <p:cNvPr id="6" name="Tijdelijke aanduiding voor dianummer 5"/>
          <p:cNvSpPr>
            <a:spLocks noGrp="1"/>
          </p:cNvSpPr>
          <p:nvPr>
            <p:ph type="sldNum" sz="quarter" idx="4"/>
          </p:nvPr>
        </p:nvSpPr>
        <p:spPr>
          <a:xfrm>
            <a:off x="467544" y="6336000"/>
            <a:ext cx="252000" cy="252000"/>
          </a:xfrm>
          <a:prstGeom prst="rect">
            <a:avLst/>
          </a:prstGeom>
          <a:solidFill>
            <a:schemeClr val="bg1"/>
          </a:solidFill>
        </p:spPr>
        <p:txBody>
          <a:bodyPr vert="horz" lIns="36000" tIns="36000" rIns="36000" bIns="36000" rtlCol="0" anchor="ctr"/>
          <a:lstStyle>
            <a:lvl1pPr algn="ctr">
              <a:defRPr sz="1200" b="1">
                <a:solidFill>
                  <a:schemeClr val="accent1"/>
                </a:solidFill>
              </a:defRPr>
            </a:lvl1pPr>
          </a:lstStyle>
          <a:p>
            <a:fld id="{61A5F08B-08AE-4581-A5CB-D6D9DA0972F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88000" indent="-288000" algn="l" defTabSz="720000" rtl="0" eaLnBrk="1" latinLnBrk="0" hangingPunct="1">
        <a:spcBef>
          <a:spcPct val="20000"/>
        </a:spcBef>
        <a:buClr>
          <a:schemeClr val="accent2"/>
        </a:buClr>
        <a:buSzPct val="100000"/>
        <a:buFont typeface="Wingdings" pitchFamily="2" charset="2"/>
        <a:buChar char="§"/>
        <a:defRPr sz="3200" kern="1200">
          <a:solidFill>
            <a:schemeClr val="tx1"/>
          </a:solidFill>
          <a:latin typeface="+mn-lt"/>
          <a:ea typeface="+mn-ea"/>
          <a:cs typeface="+mn-cs"/>
        </a:defRPr>
      </a:lvl1pPr>
      <a:lvl2pPr marL="576000" indent="-288000" algn="l" defTabSz="914400" rtl="0" eaLnBrk="1" latinLnBrk="0" hangingPunct="1">
        <a:spcBef>
          <a:spcPct val="20000"/>
        </a:spcBef>
        <a:buClr>
          <a:schemeClr val="accent2"/>
        </a:buClr>
        <a:buSzPct val="100000"/>
        <a:buFont typeface="Wingdings" pitchFamily="2" charset="2"/>
        <a:buChar char="§"/>
        <a:defRPr sz="2800" kern="1200">
          <a:solidFill>
            <a:schemeClr val="tx1"/>
          </a:solidFill>
          <a:latin typeface="+mn-lt"/>
          <a:ea typeface="+mn-ea"/>
          <a:cs typeface="+mn-cs"/>
        </a:defRPr>
      </a:lvl2pPr>
      <a:lvl3pPr marL="864000" indent="-288000" algn="l" defTabSz="914400" rtl="0" eaLnBrk="1" latinLnBrk="0" hangingPunct="1">
        <a:spcBef>
          <a:spcPct val="20000"/>
        </a:spcBef>
        <a:buClr>
          <a:schemeClr val="accent2"/>
        </a:buClr>
        <a:buSzPct val="100000"/>
        <a:buFont typeface="Wingdings" pitchFamily="2" charset="2"/>
        <a:buChar char="§"/>
        <a:defRPr sz="2400" kern="1200">
          <a:solidFill>
            <a:schemeClr val="tx1"/>
          </a:solidFill>
          <a:latin typeface="+mn-lt"/>
          <a:ea typeface="+mn-ea"/>
          <a:cs typeface="+mn-cs"/>
        </a:defRPr>
      </a:lvl3pPr>
      <a:lvl4pPr marL="1152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4pPr>
      <a:lvl5pPr marL="1440000" indent="-288000" algn="l" defTabSz="914400" rtl="0" eaLnBrk="1" latinLnBrk="0" hangingPunct="1">
        <a:spcBef>
          <a:spcPct val="20000"/>
        </a:spcBef>
        <a:buClr>
          <a:schemeClr val="accent2"/>
        </a:buClr>
        <a:buSzPct val="10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arteveldehogeschool.be/participatieindekl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mailto:Koen.Defour@arteveldehs.be" TargetMode="External"/><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hyperlink" Target="mailto:Vanessa.Badisco@arteveldehs.be" TargetMode="External"/><Relationship Id="rId4" Type="http://schemas.openxmlformats.org/officeDocument/2006/relationships/hyperlink" Target="mailto:Burhan.Karanfil@arteveldehs.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rt 3"/>
          <p:cNvSpPr/>
          <p:nvPr/>
        </p:nvSpPr>
        <p:spPr>
          <a:xfrm>
            <a:off x="4068537" y="5772150"/>
            <a:ext cx="1006926" cy="943488"/>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BE" sz="1600" b="1"/>
              <a:t>L²INK</a:t>
            </a:r>
          </a:p>
        </p:txBody>
      </p:sp>
      <p:sp>
        <p:nvSpPr>
          <p:cNvPr id="2" name="Titel 1"/>
          <p:cNvSpPr>
            <a:spLocks noGrp="1"/>
          </p:cNvSpPr>
          <p:nvPr>
            <p:ph type="ctrTitle"/>
          </p:nvPr>
        </p:nvSpPr>
        <p:spPr>
          <a:xfrm>
            <a:off x="364674" y="3331292"/>
            <a:ext cx="8208912" cy="1368152"/>
          </a:xfrm>
        </p:spPr>
        <p:txBody>
          <a:bodyPr>
            <a:normAutofit fontScale="90000"/>
          </a:bodyPr>
          <a:lstStyle/>
          <a:p>
            <a:r>
              <a:rPr lang="nl-NL" sz="6000"/>
              <a:t>      </a:t>
            </a:r>
            <a:br>
              <a:rPr lang="nl-BE" sz="6000"/>
            </a:br>
            <a:r>
              <a:rPr lang="nl-NL" sz="6000"/>
              <a:t>Participatie in de klas</a:t>
            </a:r>
          </a:p>
        </p:txBody>
      </p:sp>
      <p:sp>
        <p:nvSpPr>
          <p:cNvPr id="3" name="Subtitel 2"/>
          <p:cNvSpPr>
            <a:spLocks noGrp="1"/>
          </p:cNvSpPr>
          <p:nvPr>
            <p:ph type="subTitle" idx="1"/>
          </p:nvPr>
        </p:nvSpPr>
        <p:spPr>
          <a:xfrm>
            <a:off x="467544" y="4699444"/>
            <a:ext cx="8208912" cy="1368152"/>
          </a:xfrm>
        </p:spPr>
        <p:txBody>
          <a:bodyPr/>
          <a:lstStyle/>
          <a:p>
            <a:r>
              <a:rPr lang="en-US" b="1" err="1"/>
              <a:t>Bijdrage</a:t>
            </a:r>
            <a:r>
              <a:rPr lang="en-US" b="1"/>
              <a:t> </a:t>
            </a:r>
            <a:r>
              <a:rPr lang="en-US" b="1" err="1"/>
              <a:t>onderzoeksdag</a:t>
            </a:r>
            <a:r>
              <a:rPr lang="en-US" b="1"/>
              <a:t> VLOR</a:t>
            </a:r>
          </a:p>
          <a:p>
            <a:r>
              <a:rPr lang="en-US" b="1"/>
              <a:t>14 </a:t>
            </a:r>
            <a:r>
              <a:rPr lang="en-US" b="1" err="1"/>
              <a:t>februari</a:t>
            </a:r>
            <a:r>
              <a:rPr lang="en-US" b="1"/>
              <a:t> 2019</a:t>
            </a:r>
            <a:endParaRPr lang="nl-NL"/>
          </a:p>
        </p:txBody>
      </p:sp>
    </p:spTree>
    <p:extLst>
      <p:ext uri="{BB962C8B-B14F-4D97-AF65-F5344CB8AC3E}">
        <p14:creationId xmlns:p14="http://schemas.microsoft.com/office/powerpoint/2010/main" val="172528871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10</a:t>
            </a:fld>
            <a:endParaRPr lang="nl-NL"/>
          </a:p>
        </p:txBody>
      </p:sp>
      <p:pic>
        <p:nvPicPr>
          <p:cNvPr id="7" name="Afbeelding 6"/>
          <p:cNvPicPr>
            <a:picLocks noChangeAspect="1"/>
          </p:cNvPicPr>
          <p:nvPr/>
        </p:nvPicPr>
        <p:blipFill>
          <a:blip r:embed="rId2"/>
          <a:stretch>
            <a:fillRect/>
          </a:stretch>
        </p:blipFill>
        <p:spPr>
          <a:xfrm>
            <a:off x="114263" y="493650"/>
            <a:ext cx="8921249" cy="5237736"/>
          </a:xfrm>
          <a:prstGeom prst="rect">
            <a:avLst/>
          </a:prstGeom>
        </p:spPr>
      </p:pic>
    </p:spTree>
    <p:extLst>
      <p:ext uri="{BB962C8B-B14F-4D97-AF65-F5344CB8AC3E}">
        <p14:creationId xmlns:p14="http://schemas.microsoft.com/office/powerpoint/2010/main" val="374405511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81353" y="1097280"/>
            <a:ext cx="8637563" cy="4850331"/>
          </a:xfrm>
        </p:spPr>
        <p:txBody>
          <a:bodyPr>
            <a:normAutofit/>
          </a:bodyPr>
          <a:lstStyle/>
          <a:p>
            <a:pPr marL="0" indent="0">
              <a:buNone/>
            </a:pPr>
            <a:endParaRPr lang="nl-NL" sz="2800"/>
          </a:p>
          <a:p>
            <a:pPr marL="0" indent="0">
              <a:buNone/>
            </a:pPr>
            <a:r>
              <a:rPr lang="nl-NL" sz="4400" b="1"/>
              <a:t>Wat stippen leerkrachten aan als </a:t>
            </a:r>
          </a:p>
          <a:p>
            <a:pPr marL="0" indent="0">
              <a:buNone/>
            </a:pPr>
            <a:r>
              <a:rPr lang="nl-NL" sz="4400" b="1">
                <a:solidFill>
                  <a:schemeClr val="accent3">
                    <a:lumMod val="60000"/>
                    <a:lumOff val="40000"/>
                  </a:schemeClr>
                </a:solidFill>
              </a:rPr>
              <a:t>“de meest belemmerende factoren” </a:t>
            </a:r>
            <a:r>
              <a:rPr lang="nl-NL" sz="4400" b="1"/>
              <a:t>om participatief te werken?</a:t>
            </a:r>
          </a:p>
          <a:p>
            <a:pPr marL="0" indent="0">
              <a:buNone/>
            </a:pPr>
            <a:endParaRPr lang="nl-NL" sz="2800" b="1"/>
          </a:p>
          <a:p>
            <a:pPr marL="0" indent="0">
              <a:buNone/>
            </a:pPr>
            <a:endParaRPr lang="nl-NL"/>
          </a:p>
          <a:p>
            <a:endParaRPr lang="nl-NL"/>
          </a:p>
          <a:p>
            <a:endParaRPr lang="nl-NL"/>
          </a:p>
          <a:p>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11</a:t>
            </a:fld>
            <a:endParaRPr lang="nl-NL"/>
          </a:p>
        </p:txBody>
      </p:sp>
      <p:sp>
        <p:nvSpPr>
          <p:cNvPr id="5" name="Titel 4"/>
          <p:cNvSpPr>
            <a:spLocks noGrp="1"/>
          </p:cNvSpPr>
          <p:nvPr>
            <p:ph type="title"/>
          </p:nvPr>
        </p:nvSpPr>
        <p:spPr>
          <a:xfrm>
            <a:off x="281353" y="-239914"/>
            <a:ext cx="8208912" cy="1143000"/>
          </a:xfrm>
        </p:spPr>
        <p:txBody>
          <a:bodyPr/>
          <a:lstStyle/>
          <a:p>
            <a:r>
              <a:rPr lang="nl-NL"/>
              <a:t>Jouw prognose</a:t>
            </a:r>
          </a:p>
        </p:txBody>
      </p:sp>
    </p:spTree>
    <p:extLst>
      <p:ext uri="{BB962C8B-B14F-4D97-AF65-F5344CB8AC3E}">
        <p14:creationId xmlns:p14="http://schemas.microsoft.com/office/powerpoint/2010/main" val="18140874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12</a:t>
            </a:fld>
            <a:endParaRPr lang="nl-NL"/>
          </a:p>
        </p:txBody>
      </p:sp>
      <p:sp>
        <p:nvSpPr>
          <p:cNvPr id="6" name="Titel 5">
            <a:extLst>
              <a:ext uri="{FF2B5EF4-FFF2-40B4-BE49-F238E27FC236}">
                <a16:creationId xmlns:a16="http://schemas.microsoft.com/office/drawing/2014/main" id="{C121D205-E22C-46E6-AA1F-E3479811BB18}"/>
              </a:ext>
            </a:extLst>
          </p:cNvPr>
          <p:cNvSpPr>
            <a:spLocks noGrp="1"/>
          </p:cNvSpPr>
          <p:nvPr>
            <p:ph type="title"/>
          </p:nvPr>
        </p:nvSpPr>
        <p:spPr>
          <a:xfrm>
            <a:off x="467544" y="274638"/>
            <a:ext cx="8208912" cy="635751"/>
          </a:xfrm>
        </p:spPr>
        <p:txBody>
          <a:bodyPr/>
          <a:lstStyle/>
          <a:p>
            <a:r>
              <a:rPr lang="nl-BE"/>
              <a:t>Belemmerende factoren:</a:t>
            </a:r>
          </a:p>
        </p:txBody>
      </p:sp>
      <p:graphicFrame>
        <p:nvGraphicFramePr>
          <p:cNvPr id="9" name="Tabel 8">
            <a:extLst>
              <a:ext uri="{FF2B5EF4-FFF2-40B4-BE49-F238E27FC236}">
                <a16:creationId xmlns:a16="http://schemas.microsoft.com/office/drawing/2014/main" id="{D84DFDF7-F241-405D-A239-705742307884}"/>
              </a:ext>
            </a:extLst>
          </p:cNvPr>
          <p:cNvGraphicFramePr>
            <a:graphicFrameLocks noGrp="1"/>
          </p:cNvGraphicFramePr>
          <p:nvPr>
            <p:extLst>
              <p:ext uri="{D42A27DB-BD31-4B8C-83A1-F6EECF244321}">
                <p14:modId xmlns:p14="http://schemas.microsoft.com/office/powerpoint/2010/main" val="909440943"/>
              </p:ext>
            </p:extLst>
          </p:nvPr>
        </p:nvGraphicFramePr>
        <p:xfrm>
          <a:off x="225082" y="910389"/>
          <a:ext cx="8764172" cy="4913635"/>
        </p:xfrm>
        <a:graphic>
          <a:graphicData uri="http://schemas.openxmlformats.org/drawingml/2006/table">
            <a:tbl>
              <a:tblPr firstRow="1" bandRow="1">
                <a:tableStyleId>{00A15C55-8517-42AA-B614-E9B94910E393}</a:tableStyleId>
              </a:tblPr>
              <a:tblGrid>
                <a:gridCol w="2191043">
                  <a:extLst>
                    <a:ext uri="{9D8B030D-6E8A-4147-A177-3AD203B41FA5}">
                      <a16:colId xmlns:a16="http://schemas.microsoft.com/office/drawing/2014/main" val="2006475941"/>
                    </a:ext>
                  </a:extLst>
                </a:gridCol>
                <a:gridCol w="2191043">
                  <a:extLst>
                    <a:ext uri="{9D8B030D-6E8A-4147-A177-3AD203B41FA5}">
                      <a16:colId xmlns:a16="http://schemas.microsoft.com/office/drawing/2014/main" val="3447170841"/>
                    </a:ext>
                  </a:extLst>
                </a:gridCol>
                <a:gridCol w="2191043">
                  <a:extLst>
                    <a:ext uri="{9D8B030D-6E8A-4147-A177-3AD203B41FA5}">
                      <a16:colId xmlns:a16="http://schemas.microsoft.com/office/drawing/2014/main" val="1107112364"/>
                    </a:ext>
                  </a:extLst>
                </a:gridCol>
                <a:gridCol w="2191043">
                  <a:extLst>
                    <a:ext uri="{9D8B030D-6E8A-4147-A177-3AD203B41FA5}">
                      <a16:colId xmlns:a16="http://schemas.microsoft.com/office/drawing/2014/main" val="2120351883"/>
                    </a:ext>
                  </a:extLst>
                </a:gridCol>
              </a:tblGrid>
              <a:tr h="982727">
                <a:tc>
                  <a:txBody>
                    <a:bodyPr/>
                    <a:lstStyle/>
                    <a:p>
                      <a:r>
                        <a:rPr lang="nl-BE" sz="2800"/>
                        <a:t>Klasgroep</a:t>
                      </a:r>
                    </a:p>
                  </a:txBody>
                  <a:tcPr/>
                </a:tc>
                <a:tc>
                  <a:txBody>
                    <a:bodyPr/>
                    <a:lstStyle/>
                    <a:p>
                      <a:r>
                        <a:rPr lang="nl-BE" sz="2800"/>
                        <a:t>Leercontext</a:t>
                      </a:r>
                    </a:p>
                  </a:txBody>
                  <a:tcPr/>
                </a:tc>
                <a:tc>
                  <a:txBody>
                    <a:bodyPr/>
                    <a:lstStyle/>
                    <a:p>
                      <a:r>
                        <a:rPr lang="nl-BE" sz="2800"/>
                        <a:t>Leerkracht</a:t>
                      </a:r>
                    </a:p>
                  </a:txBody>
                  <a:tcPr/>
                </a:tc>
                <a:tc>
                  <a:txBody>
                    <a:bodyPr/>
                    <a:lstStyle/>
                    <a:p>
                      <a:r>
                        <a:rPr lang="nl-BE" sz="2800"/>
                        <a:t>School</a:t>
                      </a:r>
                    </a:p>
                  </a:txBody>
                  <a:tcPr/>
                </a:tc>
                <a:extLst>
                  <a:ext uri="{0D108BD9-81ED-4DB2-BD59-A6C34878D82A}">
                    <a16:rowId xmlns:a16="http://schemas.microsoft.com/office/drawing/2014/main" val="853739458"/>
                  </a:ext>
                </a:extLst>
              </a:tr>
              <a:tr h="982727">
                <a:tc>
                  <a:txBody>
                    <a:bodyPr/>
                    <a:lstStyle/>
                    <a:p>
                      <a:r>
                        <a:rPr lang="nl-BE" sz="2800"/>
                        <a:t>Samenstelling</a:t>
                      </a:r>
                    </a:p>
                  </a:txBody>
                  <a:tcPr/>
                </a:tc>
                <a:tc>
                  <a:txBody>
                    <a:bodyPr/>
                    <a:lstStyle/>
                    <a:p>
                      <a:r>
                        <a:rPr lang="nl-BE" sz="2800"/>
                        <a:t>Het leerplan</a:t>
                      </a:r>
                    </a:p>
                  </a:txBody>
                  <a:tcPr/>
                </a:tc>
                <a:tc>
                  <a:txBody>
                    <a:bodyPr/>
                    <a:lstStyle/>
                    <a:p>
                      <a:r>
                        <a:rPr lang="nl-BE" sz="2800"/>
                        <a:t>Andere prioriteiten</a:t>
                      </a:r>
                    </a:p>
                  </a:txBody>
                  <a:tcPr/>
                </a:tc>
                <a:tc>
                  <a:txBody>
                    <a:bodyPr/>
                    <a:lstStyle/>
                    <a:p>
                      <a:r>
                        <a:rPr lang="nl-BE" sz="2800"/>
                        <a:t>Gebrek aan collegialiteit</a:t>
                      </a:r>
                    </a:p>
                  </a:txBody>
                  <a:tcPr/>
                </a:tc>
                <a:extLst>
                  <a:ext uri="{0D108BD9-81ED-4DB2-BD59-A6C34878D82A}">
                    <a16:rowId xmlns:a16="http://schemas.microsoft.com/office/drawing/2014/main" val="773119407"/>
                  </a:ext>
                </a:extLst>
              </a:tr>
              <a:tr h="982727">
                <a:tc>
                  <a:txBody>
                    <a:bodyPr/>
                    <a:lstStyle/>
                    <a:p>
                      <a:r>
                        <a:rPr lang="nl-BE" sz="2800"/>
                        <a:t>Grootte</a:t>
                      </a:r>
                    </a:p>
                  </a:txBody>
                  <a:tcPr/>
                </a:tc>
                <a:tc>
                  <a:txBody>
                    <a:bodyPr/>
                    <a:lstStyle/>
                    <a:p>
                      <a:r>
                        <a:rPr lang="nl-BE" sz="2800"/>
                        <a:t>Infrastructuur</a:t>
                      </a:r>
                    </a:p>
                  </a:txBody>
                  <a:tcPr/>
                </a:tc>
                <a:tc>
                  <a:txBody>
                    <a:bodyPr/>
                    <a:lstStyle/>
                    <a:p>
                      <a:r>
                        <a:rPr lang="nl-BE" sz="2800"/>
                        <a:t>Niet zelfzeker</a:t>
                      </a:r>
                    </a:p>
                  </a:txBody>
                  <a:tcPr/>
                </a:tc>
                <a:tc>
                  <a:txBody>
                    <a:bodyPr/>
                    <a:lstStyle/>
                    <a:p>
                      <a:r>
                        <a:rPr lang="nl-BE" sz="2800"/>
                        <a:t>Geen prioriteit</a:t>
                      </a:r>
                    </a:p>
                  </a:txBody>
                  <a:tcPr/>
                </a:tc>
                <a:extLst>
                  <a:ext uri="{0D108BD9-81ED-4DB2-BD59-A6C34878D82A}">
                    <a16:rowId xmlns:a16="http://schemas.microsoft.com/office/drawing/2014/main" val="2152984222"/>
                  </a:ext>
                </a:extLst>
              </a:tr>
              <a:tr h="982727">
                <a:tc>
                  <a:txBody>
                    <a:bodyPr/>
                    <a:lstStyle/>
                    <a:p>
                      <a:r>
                        <a:rPr lang="nl-BE" sz="2800"/>
                        <a:t>Maturiteit van de </a:t>
                      </a:r>
                      <a:r>
                        <a:rPr lang="nl-BE" sz="2800" err="1"/>
                        <a:t>lln</a:t>
                      </a:r>
                      <a:endParaRPr lang="nl-BE" sz="2800"/>
                    </a:p>
                  </a:txBody>
                  <a:tcPr/>
                </a:tc>
                <a:tc>
                  <a:txBody>
                    <a:bodyPr/>
                    <a:lstStyle/>
                    <a:p>
                      <a:r>
                        <a:rPr lang="nl-BE" sz="2800"/>
                        <a:t>Beperkte tijd en ruimte</a:t>
                      </a:r>
                    </a:p>
                  </a:txBody>
                  <a:tcPr/>
                </a:tc>
                <a:tc>
                  <a:txBody>
                    <a:bodyPr/>
                    <a:lstStyle/>
                    <a:p>
                      <a:r>
                        <a:rPr lang="nl-BE" sz="2800"/>
                        <a:t>Ontbrekende kennis</a:t>
                      </a:r>
                    </a:p>
                  </a:txBody>
                  <a:tcPr/>
                </a:tc>
                <a:tc>
                  <a:txBody>
                    <a:bodyPr/>
                    <a:lstStyle/>
                    <a:p>
                      <a:r>
                        <a:rPr lang="nl-BE" sz="2800"/>
                        <a:t>Geen visie</a:t>
                      </a:r>
                    </a:p>
                  </a:txBody>
                  <a:tcPr/>
                </a:tc>
                <a:extLst>
                  <a:ext uri="{0D108BD9-81ED-4DB2-BD59-A6C34878D82A}">
                    <a16:rowId xmlns:a16="http://schemas.microsoft.com/office/drawing/2014/main" val="2106190347"/>
                  </a:ext>
                </a:extLst>
              </a:tr>
              <a:tr h="982727">
                <a:tc>
                  <a:txBody>
                    <a:bodyPr/>
                    <a:lstStyle/>
                    <a:p>
                      <a:r>
                        <a:rPr lang="nl-BE" sz="2800"/>
                        <a:t>Het risico op chaos </a:t>
                      </a:r>
                    </a:p>
                  </a:txBody>
                  <a:tcPr/>
                </a:tc>
                <a:tc>
                  <a:txBody>
                    <a:bodyPr/>
                    <a:lstStyle/>
                    <a:p>
                      <a:endParaRPr lang="nl-BE" sz="2800"/>
                    </a:p>
                  </a:txBody>
                  <a:tcPr/>
                </a:tc>
                <a:tc>
                  <a:txBody>
                    <a:bodyPr/>
                    <a:lstStyle/>
                    <a:p>
                      <a:r>
                        <a:rPr lang="nl-BE" sz="2800"/>
                        <a:t>Ik weet niet hoe beginnen</a:t>
                      </a:r>
                    </a:p>
                  </a:txBody>
                  <a:tcPr/>
                </a:tc>
                <a:tc>
                  <a:txBody>
                    <a:bodyPr/>
                    <a:lstStyle/>
                    <a:p>
                      <a:r>
                        <a:rPr lang="nl-BE" sz="2800"/>
                        <a:t>Onvoldoende participatie</a:t>
                      </a:r>
                    </a:p>
                  </a:txBody>
                  <a:tcPr/>
                </a:tc>
                <a:extLst>
                  <a:ext uri="{0D108BD9-81ED-4DB2-BD59-A6C34878D82A}">
                    <a16:rowId xmlns:a16="http://schemas.microsoft.com/office/drawing/2014/main" val="483078227"/>
                  </a:ext>
                </a:extLst>
              </a:tr>
            </a:tbl>
          </a:graphicData>
        </a:graphic>
      </p:graphicFrame>
      <p:sp>
        <p:nvSpPr>
          <p:cNvPr id="2" name="Ovaal 1">
            <a:extLst>
              <a:ext uri="{FF2B5EF4-FFF2-40B4-BE49-F238E27FC236}">
                <a16:creationId xmlns:a16="http://schemas.microsoft.com/office/drawing/2014/main" id="{1B3D9C1F-4303-4C33-AD72-F23A5D442B1D}"/>
              </a:ext>
            </a:extLst>
          </p:cNvPr>
          <p:cNvSpPr/>
          <p:nvPr/>
        </p:nvSpPr>
        <p:spPr>
          <a:xfrm>
            <a:off x="0" y="910389"/>
            <a:ext cx="2209800" cy="63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09BE05B1-9955-46B2-90AB-AB3E24B8A21A}"/>
              </a:ext>
            </a:extLst>
          </p:cNvPr>
          <p:cNvSpPr/>
          <p:nvPr/>
        </p:nvSpPr>
        <p:spPr>
          <a:xfrm>
            <a:off x="154746" y="1864015"/>
            <a:ext cx="2209800" cy="63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a:extLst>
              <a:ext uri="{FF2B5EF4-FFF2-40B4-BE49-F238E27FC236}">
                <a16:creationId xmlns:a16="http://schemas.microsoft.com/office/drawing/2014/main" id="{41AA4899-2B9B-48EB-B574-01A7ECFD2D9D}"/>
              </a:ext>
            </a:extLst>
          </p:cNvPr>
          <p:cNvSpPr/>
          <p:nvPr/>
        </p:nvSpPr>
        <p:spPr>
          <a:xfrm>
            <a:off x="154746" y="3844019"/>
            <a:ext cx="2209800" cy="994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Bliksemflits 4">
            <a:extLst>
              <a:ext uri="{FF2B5EF4-FFF2-40B4-BE49-F238E27FC236}">
                <a16:creationId xmlns:a16="http://schemas.microsoft.com/office/drawing/2014/main" id="{A7D57A7C-7A5C-459C-848C-A9AFCC5DA635}"/>
              </a:ext>
            </a:extLst>
          </p:cNvPr>
          <p:cNvSpPr/>
          <p:nvPr/>
        </p:nvSpPr>
        <p:spPr>
          <a:xfrm>
            <a:off x="6896100" y="270000"/>
            <a:ext cx="590550" cy="635751"/>
          </a:xfrm>
          <a:prstGeom prst="lightningBol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Wolk 10">
            <a:extLst>
              <a:ext uri="{FF2B5EF4-FFF2-40B4-BE49-F238E27FC236}">
                <a16:creationId xmlns:a16="http://schemas.microsoft.com/office/drawing/2014/main" id="{2E4C2700-5EF5-41CD-99FD-2F5BF449B6C6}"/>
              </a:ext>
            </a:extLst>
          </p:cNvPr>
          <p:cNvSpPr/>
          <p:nvPr/>
        </p:nvSpPr>
        <p:spPr>
          <a:xfrm>
            <a:off x="7382694" y="208113"/>
            <a:ext cx="1143000" cy="635751"/>
          </a:xfrm>
          <a:prstGeom prst="clou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al 11">
            <a:extLst>
              <a:ext uri="{FF2B5EF4-FFF2-40B4-BE49-F238E27FC236}">
                <a16:creationId xmlns:a16="http://schemas.microsoft.com/office/drawing/2014/main" id="{04032525-55DF-4274-8257-937AB138A833}"/>
              </a:ext>
            </a:extLst>
          </p:cNvPr>
          <p:cNvSpPr/>
          <p:nvPr/>
        </p:nvSpPr>
        <p:spPr>
          <a:xfrm>
            <a:off x="2362200" y="3819510"/>
            <a:ext cx="2209800" cy="1019190"/>
          </a:xfrm>
          <a:prstGeom prst="ellipse">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a:extLst>
              <a:ext uri="{FF2B5EF4-FFF2-40B4-BE49-F238E27FC236}">
                <a16:creationId xmlns:a16="http://schemas.microsoft.com/office/drawing/2014/main" id="{67BABA76-E367-463F-BB8D-083F50C18458}"/>
              </a:ext>
            </a:extLst>
          </p:cNvPr>
          <p:cNvSpPr/>
          <p:nvPr/>
        </p:nvSpPr>
        <p:spPr>
          <a:xfrm>
            <a:off x="0" y="2650043"/>
            <a:ext cx="2209800" cy="1019190"/>
          </a:xfrm>
          <a:prstGeom prst="ellipse">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E857061F-F6D7-4A83-B9F5-A6FB996B664A}"/>
              </a:ext>
            </a:extLst>
          </p:cNvPr>
          <p:cNvSpPr/>
          <p:nvPr/>
        </p:nvSpPr>
        <p:spPr>
          <a:xfrm>
            <a:off x="152400" y="4847190"/>
            <a:ext cx="2209800" cy="1019190"/>
          </a:xfrm>
          <a:prstGeom prst="ellipse">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2141391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EE0646C-EB16-4118-861A-54096A8F2447}"/>
              </a:ext>
            </a:extLst>
          </p:cNvPr>
          <p:cNvSpPr>
            <a:spLocks noGrp="1"/>
          </p:cNvSpPr>
          <p:nvPr>
            <p:ph type="title"/>
          </p:nvPr>
        </p:nvSpPr>
        <p:spPr/>
        <p:txBody>
          <a:bodyPr/>
          <a:lstStyle/>
          <a:p>
            <a:r>
              <a:rPr lang="nl-BE"/>
              <a:t>Opzet en verloop van onderzoek</a:t>
            </a:r>
          </a:p>
        </p:txBody>
      </p:sp>
      <p:sp>
        <p:nvSpPr>
          <p:cNvPr id="7" name="Tijdelijke aanduiding voor tekst 6">
            <a:extLst>
              <a:ext uri="{FF2B5EF4-FFF2-40B4-BE49-F238E27FC236}">
                <a16:creationId xmlns:a16="http://schemas.microsoft.com/office/drawing/2014/main" id="{995C6DA7-2A23-455A-A2D5-02EA60EAC1FB}"/>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5E58742F-CA78-42B9-8C4A-13BDEDECF214}"/>
              </a:ext>
            </a:extLst>
          </p:cNvPr>
          <p:cNvSpPr>
            <a:spLocks noGrp="1"/>
          </p:cNvSpPr>
          <p:nvPr>
            <p:ph type="sldNum" sz="quarter" idx="12"/>
          </p:nvPr>
        </p:nvSpPr>
        <p:spPr/>
        <p:txBody>
          <a:bodyPr/>
          <a:lstStyle/>
          <a:p>
            <a:fld id="{61A5F08B-08AE-4581-A5CB-D6D9DA0972F7}" type="slidenum">
              <a:rPr lang="nl-NL" smtClean="0"/>
              <a:pPr/>
              <a:t>13</a:t>
            </a:fld>
            <a:endParaRPr lang="nl-NL"/>
          </a:p>
        </p:txBody>
      </p:sp>
    </p:spTree>
    <p:extLst>
      <p:ext uri="{BB962C8B-B14F-4D97-AF65-F5344CB8AC3E}">
        <p14:creationId xmlns:p14="http://schemas.microsoft.com/office/powerpoint/2010/main" val="123309975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3" y="274638"/>
            <a:ext cx="8421479" cy="903531"/>
          </a:xfrm>
        </p:spPr>
        <p:txBody>
          <a:bodyPr>
            <a:normAutofit/>
          </a:bodyPr>
          <a:lstStyle/>
          <a:p>
            <a:r>
              <a:rPr lang="nl-BE" sz="4800"/>
              <a:t>Centrale onderzoeksvraag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550084"/>
            <a:ext cx="1905000" cy="1905000"/>
          </a:xfrm>
          <a:prstGeom prst="rect">
            <a:avLst/>
          </a:prstGeom>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478" y="2591717"/>
            <a:ext cx="1821735" cy="1821735"/>
          </a:xfrm>
          <a:prstGeom prst="rect">
            <a:avLst/>
          </a:prstGeom>
        </p:spPr>
      </p:pic>
      <p:sp>
        <p:nvSpPr>
          <p:cNvPr id="6" name="Ovale toelichting 5"/>
          <p:cNvSpPr/>
          <p:nvPr/>
        </p:nvSpPr>
        <p:spPr>
          <a:xfrm>
            <a:off x="1752431" y="1628800"/>
            <a:ext cx="5616624" cy="4032448"/>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Hoe kunnen leerlingen en leerkrachten binnen </a:t>
            </a:r>
            <a:r>
              <a:rPr lang="nl-BE" sz="2400" b="1"/>
              <a:t>de eerste graad</a:t>
            </a:r>
            <a:r>
              <a:rPr lang="nl-BE" sz="2400"/>
              <a:t> van het secundair onderwijs samen werken aan een onderwijspraktijk binnen </a:t>
            </a:r>
            <a:r>
              <a:rPr lang="nl-BE" sz="2400" b="1"/>
              <a:t>de klas </a:t>
            </a:r>
            <a:r>
              <a:rPr lang="nl-BE" sz="2400"/>
              <a:t>waarin actieve leerlingenparticipatie en inspraak centraal staan? </a:t>
            </a:r>
          </a:p>
        </p:txBody>
      </p:sp>
      <p:pic>
        <p:nvPicPr>
          <p:cNvPr id="8" name="Afbeelding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19922" y="5038871"/>
            <a:ext cx="2318570" cy="1724065"/>
          </a:xfrm>
          <a:prstGeom prst="rect">
            <a:avLst/>
          </a:prstGeom>
        </p:spPr>
      </p:pic>
    </p:spTree>
    <p:extLst>
      <p:ext uri="{BB962C8B-B14F-4D97-AF65-F5344CB8AC3E}">
        <p14:creationId xmlns:p14="http://schemas.microsoft.com/office/powerpoint/2010/main" val="345663245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274638"/>
            <a:ext cx="8208912" cy="903531"/>
          </a:xfrm>
        </p:spPr>
        <p:txBody>
          <a:bodyPr>
            <a:normAutofit/>
          </a:bodyPr>
          <a:lstStyle/>
          <a:p>
            <a:r>
              <a:rPr lang="nl-BE" sz="4800"/>
              <a:t>Bijkomende vragen</a:t>
            </a:r>
          </a:p>
        </p:txBody>
      </p:sp>
      <p:sp>
        <p:nvSpPr>
          <p:cNvPr id="6" name="Ovale toelichting 5"/>
          <p:cNvSpPr/>
          <p:nvPr/>
        </p:nvSpPr>
        <p:spPr>
          <a:xfrm>
            <a:off x="3763108" y="1820953"/>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Methodieken?</a:t>
            </a:r>
          </a:p>
        </p:txBody>
      </p:sp>
      <p:pic>
        <p:nvPicPr>
          <p:cNvPr id="9" name="Afbeelding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355" y="3699547"/>
            <a:ext cx="1821735" cy="1821735"/>
          </a:xfrm>
          <a:prstGeom prst="rect">
            <a:avLst/>
          </a:prstGeom>
        </p:spPr>
      </p:pic>
      <p:sp>
        <p:nvSpPr>
          <p:cNvPr id="10" name="Ovale toelichting 5"/>
          <p:cNvSpPr/>
          <p:nvPr/>
        </p:nvSpPr>
        <p:spPr>
          <a:xfrm>
            <a:off x="1266092" y="1178169"/>
            <a:ext cx="2983523"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Perspectieven, ervaringen van jongeren</a:t>
            </a:r>
          </a:p>
        </p:txBody>
      </p:sp>
      <p:sp>
        <p:nvSpPr>
          <p:cNvPr id="11" name="Ovale toelichting 5"/>
          <p:cNvSpPr/>
          <p:nvPr/>
        </p:nvSpPr>
        <p:spPr>
          <a:xfrm>
            <a:off x="3950677" y="3472962"/>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Sterktes, valkuilen en uitdagingen?</a:t>
            </a:r>
          </a:p>
        </p:txBody>
      </p:sp>
      <p:sp>
        <p:nvSpPr>
          <p:cNvPr id="12" name="Ovale toelichting 5"/>
          <p:cNvSpPr/>
          <p:nvPr/>
        </p:nvSpPr>
        <p:spPr>
          <a:xfrm>
            <a:off x="6178975" y="1256230"/>
            <a:ext cx="2822330" cy="1703693"/>
          </a:xfrm>
          <a:prstGeom prst="wedgeEllipseCallout">
            <a:avLst>
              <a:gd name="adj1" fmla="val -80781"/>
              <a:gd name="adj2" fmla="val 763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2400"/>
              <a:t>Effect van inspraak &amp; participatie</a:t>
            </a:r>
          </a:p>
        </p:txBody>
      </p:sp>
      <p:pic>
        <p:nvPicPr>
          <p:cNvPr id="13" name="Afbeelding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2735" y="5034260"/>
            <a:ext cx="2318570" cy="1724065"/>
          </a:xfrm>
          <a:prstGeom prst="rect">
            <a:avLst/>
          </a:prstGeom>
        </p:spPr>
      </p:pic>
    </p:spTree>
    <p:extLst>
      <p:ext uri="{BB962C8B-B14F-4D97-AF65-F5344CB8AC3E}">
        <p14:creationId xmlns:p14="http://schemas.microsoft.com/office/powerpoint/2010/main" val="879430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521518" y="86108"/>
            <a:ext cx="8208912" cy="903531"/>
          </a:xfrm>
        </p:spPr>
        <p:txBody>
          <a:bodyPr>
            <a:normAutofit/>
          </a:bodyPr>
          <a:lstStyle/>
          <a:p>
            <a:r>
              <a:rPr lang="nl-BE" sz="4800"/>
              <a:t>Participatief onderzoeksopzet</a:t>
            </a:r>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20" y="3974052"/>
            <a:ext cx="1905000" cy="1905000"/>
          </a:xfrm>
          <a:prstGeom prst="rect">
            <a:avLst/>
          </a:prstGeom>
        </p:spPr>
      </p:pic>
      <p:pic>
        <p:nvPicPr>
          <p:cNvPr id="17" name="Afbeelding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3006" y="1453927"/>
            <a:ext cx="2714766" cy="1619541"/>
          </a:xfrm>
          <a:prstGeom prst="rect">
            <a:avLst/>
          </a:prstGeom>
        </p:spPr>
      </p:pic>
      <p:pic>
        <p:nvPicPr>
          <p:cNvPr id="18" name="Tijdelijke aanduiding voor inhoud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03676" y="3010038"/>
            <a:ext cx="3634521" cy="969911"/>
          </a:xfrm>
        </p:spPr>
      </p:pic>
      <p:pic>
        <p:nvPicPr>
          <p:cNvPr id="19" name="Afbeelding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20937" y="1639639"/>
            <a:ext cx="3192648" cy="540353"/>
          </a:xfrm>
          <a:prstGeom prst="rect">
            <a:avLst/>
          </a:prstGeom>
        </p:spPr>
      </p:pic>
      <p:pic>
        <p:nvPicPr>
          <p:cNvPr id="4" name="Afbeelding 3">
            <a:extLst>
              <a:ext uri="{FF2B5EF4-FFF2-40B4-BE49-F238E27FC236}">
                <a16:creationId xmlns:a16="http://schemas.microsoft.com/office/drawing/2014/main" id="{B8FE7A72-4831-4E91-A0C7-9B8B0B0B278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3006" y="3956781"/>
            <a:ext cx="3140670" cy="1788670"/>
          </a:xfrm>
          <a:prstGeom prst="rect">
            <a:avLst/>
          </a:prstGeom>
        </p:spPr>
      </p:pic>
      <p:sp>
        <p:nvSpPr>
          <p:cNvPr id="2" name="Tekstvak 1"/>
          <p:cNvSpPr txBox="1"/>
          <p:nvPr/>
        </p:nvSpPr>
        <p:spPr>
          <a:xfrm>
            <a:off x="216976" y="5879052"/>
            <a:ext cx="7121221" cy="1077218"/>
          </a:xfrm>
          <a:prstGeom prst="rect">
            <a:avLst/>
          </a:prstGeom>
          <a:noFill/>
        </p:spPr>
        <p:txBody>
          <a:bodyPr wrap="square" rtlCol="0">
            <a:spAutoFit/>
          </a:bodyPr>
          <a:lstStyle/>
          <a:p>
            <a:r>
              <a:rPr lang="nl-BE" sz="3200"/>
              <a:t>In de 1</a:t>
            </a:r>
            <a:r>
              <a:rPr lang="nl-BE" sz="3200" baseline="30000"/>
              <a:t>ste</a:t>
            </a:r>
            <a:r>
              <a:rPr lang="nl-BE" sz="3200"/>
              <a:t> graad(2</a:t>
            </a:r>
            <a:r>
              <a:rPr lang="nl-BE" sz="3200" baseline="30000"/>
              <a:t>de</a:t>
            </a:r>
            <a:r>
              <a:rPr lang="nl-BE" sz="3200"/>
              <a:t> jaar) secundair onderwijs </a:t>
            </a:r>
          </a:p>
        </p:txBody>
      </p:sp>
    </p:spTree>
    <p:extLst>
      <p:ext uri="{BB962C8B-B14F-4D97-AF65-F5344CB8AC3E}">
        <p14:creationId xmlns:p14="http://schemas.microsoft.com/office/powerpoint/2010/main" val="271354898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3309" y="-418868"/>
            <a:ext cx="8208912" cy="1143000"/>
          </a:xfrm>
        </p:spPr>
        <p:txBody>
          <a:bodyPr/>
          <a:lstStyle/>
          <a:p>
            <a:r>
              <a:rPr lang="nl-BE"/>
              <a:t>Onderzoeksproces: 1</a:t>
            </a:r>
            <a:r>
              <a:rPr lang="nl-BE" baseline="30000"/>
              <a:t>ste</a:t>
            </a:r>
            <a:r>
              <a:rPr lang="nl-BE"/>
              <a:t> fase </a:t>
            </a:r>
          </a:p>
        </p:txBody>
      </p:sp>
      <p:graphicFrame>
        <p:nvGraphicFramePr>
          <p:cNvPr id="7" name="Diagram 6"/>
          <p:cNvGraphicFramePr/>
          <p:nvPr>
            <p:extLst/>
          </p:nvPr>
        </p:nvGraphicFramePr>
        <p:xfrm>
          <a:off x="1025325" y="724132"/>
          <a:ext cx="7717231" cy="5066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1276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3309" y="-418868"/>
            <a:ext cx="8208912" cy="1143000"/>
          </a:xfrm>
        </p:spPr>
        <p:txBody>
          <a:bodyPr>
            <a:normAutofit fontScale="90000"/>
          </a:bodyPr>
          <a:lstStyle/>
          <a:p>
            <a:r>
              <a:rPr lang="nl-BE"/>
              <a:t>Onderzoeksproces: 2</a:t>
            </a:r>
            <a:r>
              <a:rPr lang="nl-BE" baseline="30000"/>
              <a:t>de</a:t>
            </a:r>
            <a:r>
              <a:rPr lang="nl-BE"/>
              <a:t> fase (</a:t>
            </a:r>
            <a:r>
              <a:rPr lang="nl-BE" err="1"/>
              <a:t>upscaling</a:t>
            </a:r>
            <a:r>
              <a:rPr lang="nl-BE"/>
              <a:t>) </a:t>
            </a:r>
          </a:p>
        </p:txBody>
      </p:sp>
      <p:graphicFrame>
        <p:nvGraphicFramePr>
          <p:cNvPr id="7" name="Diagram 6"/>
          <p:cNvGraphicFramePr/>
          <p:nvPr>
            <p:extLst>
              <p:ext uri="{D42A27DB-BD31-4B8C-83A1-F6EECF244321}">
                <p14:modId xmlns:p14="http://schemas.microsoft.com/office/powerpoint/2010/main" val="1258984349"/>
              </p:ext>
            </p:extLst>
          </p:nvPr>
        </p:nvGraphicFramePr>
        <p:xfrm>
          <a:off x="1025325" y="724132"/>
          <a:ext cx="7717231" cy="5066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565059"/>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5113" y="-369581"/>
            <a:ext cx="8208912" cy="1143000"/>
          </a:xfrm>
        </p:spPr>
        <p:txBody>
          <a:bodyPr/>
          <a:lstStyle/>
          <a:p>
            <a:r>
              <a:rPr lang="nl-BE">
                <a:cs typeface="Calibri"/>
              </a:rPr>
              <a:t>Adviescommissie: </a:t>
            </a:r>
            <a:endParaRPr lang="nl-BE"/>
          </a:p>
        </p:txBody>
      </p:sp>
      <p:pic>
        <p:nvPicPr>
          <p:cNvPr id="11" name="Picture 11">
            <a:extLst>
              <a:ext uri="{FF2B5EF4-FFF2-40B4-BE49-F238E27FC236}">
                <a16:creationId xmlns:a16="http://schemas.microsoft.com/office/drawing/2014/main" id="{9E5DEBA6-E0E3-47E2-B4A2-9D8874CCF87E}"/>
              </a:ext>
            </a:extLst>
          </p:cNvPr>
          <p:cNvPicPr>
            <a:picLocks noChangeAspect="1"/>
          </p:cNvPicPr>
          <p:nvPr/>
        </p:nvPicPr>
        <p:blipFill>
          <a:blip r:embed="rId3"/>
          <a:stretch>
            <a:fillRect/>
          </a:stretch>
        </p:blipFill>
        <p:spPr>
          <a:xfrm>
            <a:off x="4680488" y="63453"/>
            <a:ext cx="3494012" cy="1917375"/>
          </a:xfrm>
          <a:prstGeom prst="rect">
            <a:avLst/>
          </a:prstGeom>
        </p:spPr>
      </p:pic>
      <p:pic>
        <p:nvPicPr>
          <p:cNvPr id="13" name="Picture 13" descr="A group of people sitting at a table in front of a window&#10;&#10;Description generated with very high confidence">
            <a:extLst>
              <a:ext uri="{FF2B5EF4-FFF2-40B4-BE49-F238E27FC236}">
                <a16:creationId xmlns:a16="http://schemas.microsoft.com/office/drawing/2014/main" id="{D5CB3DC7-7C96-494B-8C67-77D7E1E7432D}"/>
              </a:ext>
            </a:extLst>
          </p:cNvPr>
          <p:cNvPicPr>
            <a:picLocks noChangeAspect="1"/>
          </p:cNvPicPr>
          <p:nvPr/>
        </p:nvPicPr>
        <p:blipFill>
          <a:blip r:embed="rId4"/>
          <a:stretch>
            <a:fillRect/>
          </a:stretch>
        </p:blipFill>
        <p:spPr>
          <a:xfrm>
            <a:off x="117429" y="1270861"/>
            <a:ext cx="3729619" cy="2095387"/>
          </a:xfrm>
          <a:prstGeom prst="rect">
            <a:avLst/>
          </a:prstGeom>
        </p:spPr>
      </p:pic>
      <p:pic>
        <p:nvPicPr>
          <p:cNvPr id="15" name="Picture 15" descr="A group of people sitting at a table&#10;&#10;Description generated with very high confidence">
            <a:extLst>
              <a:ext uri="{FF2B5EF4-FFF2-40B4-BE49-F238E27FC236}">
                <a16:creationId xmlns:a16="http://schemas.microsoft.com/office/drawing/2014/main" id="{0C3A9C7C-4C8C-46E1-A8A8-E1A85372E87A}"/>
              </a:ext>
            </a:extLst>
          </p:cNvPr>
          <p:cNvPicPr>
            <a:picLocks noChangeAspect="1"/>
          </p:cNvPicPr>
          <p:nvPr/>
        </p:nvPicPr>
        <p:blipFill>
          <a:blip r:embed="rId5"/>
          <a:stretch>
            <a:fillRect/>
          </a:stretch>
        </p:blipFill>
        <p:spPr>
          <a:xfrm>
            <a:off x="5642079" y="2023903"/>
            <a:ext cx="3411952" cy="2075509"/>
          </a:xfrm>
          <a:prstGeom prst="rect">
            <a:avLst/>
          </a:prstGeom>
        </p:spPr>
      </p:pic>
      <p:pic>
        <p:nvPicPr>
          <p:cNvPr id="17" name="Picture 17" descr="A group of people sitting at a table&#10;&#10;Description generated with very high confidence">
            <a:extLst>
              <a:ext uri="{FF2B5EF4-FFF2-40B4-BE49-F238E27FC236}">
                <a16:creationId xmlns:a16="http://schemas.microsoft.com/office/drawing/2014/main" id="{D55A043C-4AB8-4840-A219-F83115D42871}"/>
              </a:ext>
            </a:extLst>
          </p:cNvPr>
          <p:cNvPicPr>
            <a:picLocks noChangeAspect="1"/>
          </p:cNvPicPr>
          <p:nvPr/>
        </p:nvPicPr>
        <p:blipFill>
          <a:blip r:embed="rId6"/>
          <a:stretch>
            <a:fillRect/>
          </a:stretch>
        </p:blipFill>
        <p:spPr>
          <a:xfrm>
            <a:off x="117430" y="3849905"/>
            <a:ext cx="3919066" cy="2701094"/>
          </a:xfrm>
          <a:prstGeom prst="rect">
            <a:avLst/>
          </a:prstGeom>
        </p:spPr>
      </p:pic>
      <p:pic>
        <p:nvPicPr>
          <p:cNvPr id="2" name="Afbeelding 1"/>
          <p:cNvPicPr>
            <a:picLocks noChangeAspect="1"/>
          </p:cNvPicPr>
          <p:nvPr/>
        </p:nvPicPr>
        <p:blipFill>
          <a:blip r:embed="rId7"/>
          <a:stretch>
            <a:fillRect/>
          </a:stretch>
        </p:blipFill>
        <p:spPr>
          <a:xfrm>
            <a:off x="5357423" y="4310139"/>
            <a:ext cx="3696608" cy="2547861"/>
          </a:xfrm>
          <a:prstGeom prst="rect">
            <a:avLst/>
          </a:prstGeom>
        </p:spPr>
      </p:pic>
    </p:spTree>
    <p:extLst>
      <p:ext uri="{BB962C8B-B14F-4D97-AF65-F5344CB8AC3E}">
        <p14:creationId xmlns:p14="http://schemas.microsoft.com/office/powerpoint/2010/main" val="68865128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51520" y="2671598"/>
            <a:ext cx="8712968" cy="3498388"/>
          </a:xfrm>
          <a:prstGeom prst="rect">
            <a:avLst/>
          </a:prstGeom>
        </p:spPr>
      </p:pic>
      <p:sp>
        <p:nvSpPr>
          <p:cNvPr id="2" name="Rechthoekige toelichting 1"/>
          <p:cNvSpPr/>
          <p:nvPr/>
        </p:nvSpPr>
        <p:spPr>
          <a:xfrm>
            <a:off x="676264" y="280424"/>
            <a:ext cx="4964770" cy="3018674"/>
          </a:xfrm>
          <a:prstGeom prst="wedgeRectCallou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a:solidFill>
                  <a:schemeClr val="tx1"/>
                </a:solidFill>
              </a:rPr>
              <a:t>Interdisciplinair onderzoeksteam</a:t>
            </a:r>
          </a:p>
          <a:p>
            <a:pPr algn="ctr"/>
            <a:endParaRPr lang="nl-BE" sz="2800">
              <a:solidFill>
                <a:schemeClr val="tx1"/>
              </a:solidFill>
            </a:endParaRPr>
          </a:p>
          <a:p>
            <a:pPr algn="ctr"/>
            <a:r>
              <a:rPr lang="nl-BE" sz="2000">
                <a:solidFill>
                  <a:schemeClr val="tx1"/>
                </a:solidFill>
              </a:rPr>
              <a:t>Secundair Onderwijs (Vanessa Badisco)</a:t>
            </a:r>
          </a:p>
          <a:p>
            <a:pPr algn="ctr"/>
            <a:r>
              <a:rPr lang="nl-BE" sz="2000">
                <a:solidFill>
                  <a:schemeClr val="tx1"/>
                </a:solidFill>
              </a:rPr>
              <a:t>PJK: opvoeding en coaching(Koen Defour)</a:t>
            </a:r>
          </a:p>
          <a:p>
            <a:pPr algn="ctr"/>
            <a:r>
              <a:rPr lang="nl-BE" sz="2000">
                <a:solidFill>
                  <a:schemeClr val="tx1"/>
                </a:solidFill>
              </a:rPr>
              <a:t>Sociaal Werk (Burhan Karanfil)</a:t>
            </a:r>
          </a:p>
        </p:txBody>
      </p:sp>
    </p:spTree>
    <p:extLst>
      <p:ext uri="{BB962C8B-B14F-4D97-AF65-F5344CB8AC3E}">
        <p14:creationId xmlns:p14="http://schemas.microsoft.com/office/powerpoint/2010/main" val="175906738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325113" y="-369581"/>
            <a:ext cx="8208912" cy="1143000"/>
          </a:xfrm>
        </p:spPr>
        <p:txBody>
          <a:bodyPr/>
          <a:lstStyle/>
          <a:p>
            <a:r>
              <a:rPr lang="nl-BE">
                <a:cs typeface="Calibri"/>
              </a:rPr>
              <a:t>Adviescommissie: SWOT</a:t>
            </a:r>
            <a:endParaRPr lang="nl-BE"/>
          </a:p>
        </p:txBody>
      </p:sp>
      <p:graphicFrame>
        <p:nvGraphicFramePr>
          <p:cNvPr id="10" name="Table 9">
            <a:extLst>
              <a:ext uri="{FF2B5EF4-FFF2-40B4-BE49-F238E27FC236}">
                <a16:creationId xmlns:a16="http://schemas.microsoft.com/office/drawing/2014/main" id="{C8761280-CEC9-4BDA-A1B3-27DD162B6357}"/>
              </a:ext>
            </a:extLst>
          </p:cNvPr>
          <p:cNvGraphicFramePr>
            <a:graphicFrameLocks noGrp="1"/>
          </p:cNvGraphicFramePr>
          <p:nvPr>
            <p:extLst>
              <p:ext uri="{D42A27DB-BD31-4B8C-83A1-F6EECF244321}">
                <p14:modId xmlns:p14="http://schemas.microsoft.com/office/powerpoint/2010/main" val="820252021"/>
              </p:ext>
            </p:extLst>
          </p:nvPr>
        </p:nvGraphicFramePr>
        <p:xfrm>
          <a:off x="113668" y="783048"/>
          <a:ext cx="9030332" cy="6074951"/>
        </p:xfrm>
        <a:graphic>
          <a:graphicData uri="http://schemas.openxmlformats.org/drawingml/2006/table">
            <a:tbl>
              <a:tblPr firstRow="1" firstCol="1" bandRow="1">
                <a:tableStyleId>{72833802-FEF1-4C79-8D5D-14CF1EAF98D9}</a:tableStyleId>
              </a:tblPr>
              <a:tblGrid>
                <a:gridCol w="4768298">
                  <a:extLst>
                    <a:ext uri="{9D8B030D-6E8A-4147-A177-3AD203B41FA5}">
                      <a16:colId xmlns:a16="http://schemas.microsoft.com/office/drawing/2014/main" val="518480754"/>
                    </a:ext>
                  </a:extLst>
                </a:gridCol>
                <a:gridCol w="4262034">
                  <a:extLst>
                    <a:ext uri="{9D8B030D-6E8A-4147-A177-3AD203B41FA5}">
                      <a16:colId xmlns:a16="http://schemas.microsoft.com/office/drawing/2014/main" val="480874041"/>
                    </a:ext>
                  </a:extLst>
                </a:gridCol>
              </a:tblGrid>
              <a:tr h="2429980">
                <a:tc>
                  <a:txBody>
                    <a:bodyPr/>
                    <a:lstStyle/>
                    <a:p>
                      <a:pPr>
                        <a:spcAft>
                          <a:spcPts val="0"/>
                        </a:spcAft>
                      </a:pPr>
                      <a:r>
                        <a:rPr lang="en-US" sz="2800">
                          <a:effectLst/>
                        </a:rPr>
                        <a:t>STERKTES:</a:t>
                      </a:r>
                    </a:p>
                    <a:p>
                      <a:pPr marL="342900" lvl="0" indent="-342900">
                        <a:spcAft>
                          <a:spcPts val="0"/>
                        </a:spcAft>
                      </a:pPr>
                      <a:r>
                        <a:rPr lang="en-US" err="1">
                          <a:effectLst/>
                        </a:rPr>
                        <a:t>Gemotiveerde</a:t>
                      </a:r>
                      <a:r>
                        <a:rPr lang="en-US">
                          <a:effectLst/>
                        </a:rPr>
                        <a:t> </a:t>
                      </a:r>
                      <a:r>
                        <a:rPr lang="en-US" err="1">
                          <a:effectLst/>
                        </a:rPr>
                        <a:t>leerkrachten</a:t>
                      </a:r>
                      <a:endParaRPr lang="en-US">
                        <a:effectLst/>
                      </a:endParaRPr>
                    </a:p>
                    <a:p>
                      <a:pPr marL="342900" lvl="0" indent="-342900">
                        <a:spcAft>
                          <a:spcPts val="0"/>
                        </a:spcAft>
                      </a:pPr>
                      <a:r>
                        <a:rPr lang="en-US">
                          <a:effectLst/>
                        </a:rPr>
                        <a:t>Diverse </a:t>
                      </a:r>
                      <a:r>
                        <a:rPr lang="en-US" err="1">
                          <a:effectLst/>
                        </a:rPr>
                        <a:t>richtingen</a:t>
                      </a:r>
                      <a:r>
                        <a:rPr lang="en-US">
                          <a:effectLst/>
                        </a:rPr>
                        <a:t> </a:t>
                      </a:r>
                      <a:r>
                        <a:rPr lang="en-US" err="1">
                          <a:effectLst/>
                        </a:rPr>
                        <a:t>en</a:t>
                      </a:r>
                      <a:r>
                        <a:rPr lang="en-US">
                          <a:effectLst/>
                        </a:rPr>
                        <a:t> </a:t>
                      </a:r>
                      <a:r>
                        <a:rPr lang="en-US" err="1">
                          <a:effectLst/>
                        </a:rPr>
                        <a:t>scholen</a:t>
                      </a:r>
                      <a:r>
                        <a:rPr lang="en-US">
                          <a:effectLst/>
                        </a:rPr>
                        <a:t> </a:t>
                      </a:r>
                      <a:r>
                        <a:rPr lang="en-US" err="1">
                          <a:effectLst/>
                        </a:rPr>
                        <a:t>worden</a:t>
                      </a:r>
                      <a:r>
                        <a:rPr lang="en-US" baseline="0">
                          <a:effectLst/>
                        </a:rPr>
                        <a:t> </a:t>
                      </a:r>
                    </a:p>
                    <a:p>
                      <a:pPr marL="342900" lvl="0" indent="-342900">
                        <a:spcAft>
                          <a:spcPts val="0"/>
                        </a:spcAft>
                      </a:pPr>
                      <a:r>
                        <a:rPr lang="en-US" err="1">
                          <a:effectLst/>
                        </a:rPr>
                        <a:t>betrokken</a:t>
                      </a:r>
                      <a:endParaRPr lang="en-US">
                        <a:effectLst/>
                      </a:endParaRPr>
                    </a:p>
                    <a:p>
                      <a:pPr marL="342900" lvl="0" indent="-342900">
                        <a:spcAft>
                          <a:spcPts val="0"/>
                        </a:spcAft>
                      </a:pPr>
                      <a:r>
                        <a:rPr lang="en-US" err="1">
                          <a:effectLst/>
                        </a:rPr>
                        <a:t>Thema</a:t>
                      </a:r>
                      <a:r>
                        <a:rPr lang="en-US" baseline="0">
                          <a:effectLst/>
                        </a:rPr>
                        <a:t> </a:t>
                      </a:r>
                      <a:r>
                        <a:rPr lang="en-US" baseline="0" err="1">
                          <a:effectLst/>
                        </a:rPr>
                        <a:t>dat</a:t>
                      </a:r>
                      <a:r>
                        <a:rPr lang="en-US" baseline="0">
                          <a:effectLst/>
                        </a:rPr>
                        <a:t> nog </a:t>
                      </a:r>
                      <a:r>
                        <a:rPr lang="en-US" baseline="0" err="1">
                          <a:effectLst/>
                        </a:rPr>
                        <a:t>weinig</a:t>
                      </a:r>
                      <a:r>
                        <a:rPr lang="en-US" baseline="0">
                          <a:effectLst/>
                        </a:rPr>
                        <a:t> </a:t>
                      </a:r>
                      <a:r>
                        <a:rPr lang="en-US" err="1">
                          <a:effectLst/>
                        </a:rPr>
                        <a:t>aangekaart</a:t>
                      </a:r>
                      <a:r>
                        <a:rPr lang="en-US">
                          <a:effectLst/>
                        </a:rPr>
                        <a:t> is</a:t>
                      </a:r>
                    </a:p>
                    <a:p>
                      <a:pPr marL="342900" lvl="0" indent="-342900">
                        <a:spcAft>
                          <a:spcPts val="0"/>
                        </a:spcAft>
                      </a:pPr>
                      <a:r>
                        <a:rPr lang="en-US" err="1">
                          <a:effectLst/>
                        </a:rPr>
                        <a:t>Kwalitatieve</a:t>
                      </a:r>
                      <a:r>
                        <a:rPr lang="en-US">
                          <a:effectLst/>
                        </a:rPr>
                        <a:t> </a:t>
                      </a:r>
                      <a:r>
                        <a:rPr lang="en-US" err="1">
                          <a:effectLst/>
                        </a:rPr>
                        <a:t>luik</a:t>
                      </a:r>
                      <a:endParaRPr lang="en-US">
                        <a:effectLst/>
                      </a:endParaRPr>
                    </a:p>
                    <a:p>
                      <a:pPr>
                        <a:spcAft>
                          <a:spcPts val="0"/>
                        </a:spcAft>
                      </a:pPr>
                      <a:endParaRPr lang="en-US">
                        <a:effectLst/>
                      </a:endParaRPr>
                    </a:p>
                  </a:txBody>
                  <a:tcPr marL="68580" marR="68580" marT="0" marB="0"/>
                </a:tc>
                <a:tc>
                  <a:txBody>
                    <a:bodyPr/>
                    <a:lstStyle/>
                    <a:p>
                      <a:pPr>
                        <a:spcAft>
                          <a:spcPts val="0"/>
                        </a:spcAft>
                      </a:pPr>
                      <a:r>
                        <a:rPr lang="en-US" sz="2400">
                          <a:effectLst/>
                        </a:rPr>
                        <a:t>WERKPUNTEN:</a:t>
                      </a:r>
                    </a:p>
                    <a:p>
                      <a:pPr marL="342900" lvl="0" indent="-342900">
                        <a:spcAft>
                          <a:spcPts val="0"/>
                        </a:spcAft>
                      </a:pPr>
                      <a:r>
                        <a:rPr lang="en-US" err="1">
                          <a:effectLst/>
                        </a:rPr>
                        <a:t>Welke</a:t>
                      </a:r>
                      <a:r>
                        <a:rPr lang="en-US">
                          <a:effectLst/>
                        </a:rPr>
                        <a:t> </a:t>
                      </a:r>
                      <a:r>
                        <a:rPr lang="en-US" err="1">
                          <a:effectLst/>
                        </a:rPr>
                        <a:t>uitleg</a:t>
                      </a:r>
                      <a:r>
                        <a:rPr lang="en-US">
                          <a:effectLst/>
                        </a:rPr>
                        <a:t> </a:t>
                      </a:r>
                      <a:r>
                        <a:rPr lang="en-US" err="1">
                          <a:effectLst/>
                        </a:rPr>
                        <a:t>geef</a:t>
                      </a:r>
                      <a:r>
                        <a:rPr lang="en-US">
                          <a:effectLst/>
                        </a:rPr>
                        <a:t> je </a:t>
                      </a:r>
                      <a:r>
                        <a:rPr lang="en-US" err="1">
                          <a:effectLst/>
                        </a:rPr>
                        <a:t>bij</a:t>
                      </a:r>
                      <a:r>
                        <a:rPr lang="en-US">
                          <a:effectLst/>
                        </a:rPr>
                        <a:t> de </a:t>
                      </a:r>
                      <a:r>
                        <a:rPr lang="en-US" err="1">
                          <a:effectLst/>
                        </a:rPr>
                        <a:t>nulmeting</a:t>
                      </a:r>
                      <a:r>
                        <a:rPr lang="en-US">
                          <a:effectLst/>
                        </a:rPr>
                        <a:t>?</a:t>
                      </a:r>
                    </a:p>
                    <a:p>
                      <a:pPr marL="342900" lvl="0" indent="-342900">
                        <a:spcAft>
                          <a:spcPts val="0"/>
                        </a:spcAft>
                      </a:pPr>
                      <a:r>
                        <a:rPr lang="en-US" err="1">
                          <a:effectLst/>
                        </a:rPr>
                        <a:t>Kruisbestuiving</a:t>
                      </a:r>
                      <a:r>
                        <a:rPr lang="en-US">
                          <a:effectLst/>
                        </a:rPr>
                        <a:t> van </a:t>
                      </a:r>
                      <a:r>
                        <a:rPr lang="en-US" err="1">
                          <a:effectLst/>
                        </a:rPr>
                        <a:t>andere</a:t>
                      </a:r>
                      <a:r>
                        <a:rPr lang="en-US">
                          <a:effectLst/>
                        </a:rPr>
                        <a:t> </a:t>
                      </a:r>
                      <a:r>
                        <a:rPr lang="en-US" err="1">
                          <a:effectLst/>
                        </a:rPr>
                        <a:t>leerkrachten</a:t>
                      </a:r>
                      <a:r>
                        <a:rPr lang="en-US" baseline="0">
                          <a:effectLst/>
                        </a:rPr>
                        <a:t> </a:t>
                      </a:r>
                    </a:p>
                    <a:p>
                      <a:pPr marL="342900" lvl="0" indent="-342900">
                        <a:spcAft>
                          <a:spcPts val="0"/>
                        </a:spcAft>
                      </a:pPr>
                      <a:r>
                        <a:rPr lang="en-US" err="1">
                          <a:effectLst/>
                        </a:rPr>
                        <a:t>tijdens</a:t>
                      </a:r>
                      <a:r>
                        <a:rPr lang="en-US">
                          <a:effectLst/>
                        </a:rPr>
                        <a:t> experiment </a:t>
                      </a:r>
                      <a:r>
                        <a:rPr lang="en-US" err="1">
                          <a:effectLst/>
                        </a:rPr>
                        <a:t>goed</a:t>
                      </a:r>
                      <a:r>
                        <a:rPr lang="en-US">
                          <a:effectLst/>
                        </a:rPr>
                        <a:t> </a:t>
                      </a:r>
                      <a:r>
                        <a:rPr lang="en-US" err="1">
                          <a:effectLst/>
                        </a:rPr>
                        <a:t>bewaken</a:t>
                      </a:r>
                      <a:endParaRPr lang="en-US">
                        <a:effectLst/>
                      </a:endParaRPr>
                    </a:p>
                    <a:p>
                      <a:pPr>
                        <a:spcAft>
                          <a:spcPts val="0"/>
                        </a:spcAft>
                      </a:pPr>
                      <a:endParaRPr lang="en-US">
                        <a:effectLst/>
                      </a:endParaRPr>
                    </a:p>
                  </a:txBody>
                  <a:tcPr marL="68580" marR="68580" marT="0" marB="0"/>
                </a:tc>
                <a:extLst>
                  <a:ext uri="{0D108BD9-81ED-4DB2-BD59-A6C34878D82A}">
                    <a16:rowId xmlns:a16="http://schemas.microsoft.com/office/drawing/2014/main" val="1799919046"/>
                  </a:ext>
                </a:extLst>
              </a:tr>
              <a:tr h="3644971">
                <a:tc>
                  <a:txBody>
                    <a:bodyPr/>
                    <a:lstStyle/>
                    <a:p>
                      <a:pPr>
                        <a:spcAft>
                          <a:spcPts val="0"/>
                        </a:spcAft>
                      </a:pPr>
                      <a:r>
                        <a:rPr lang="en-US" sz="2400">
                          <a:effectLst/>
                        </a:rPr>
                        <a:t>MOGELIJKHEDEN:</a:t>
                      </a:r>
                    </a:p>
                    <a:p>
                      <a:pPr marL="342900" lvl="0" indent="-342900">
                        <a:spcAft>
                          <a:spcPts val="0"/>
                        </a:spcAft>
                      </a:pPr>
                      <a:r>
                        <a:rPr lang="en-US">
                          <a:effectLst/>
                        </a:rPr>
                        <a:t>Follow up meting om </a:t>
                      </a:r>
                      <a:r>
                        <a:rPr lang="en-US" err="1">
                          <a:effectLst/>
                        </a:rPr>
                        <a:t>duurzaamheid</a:t>
                      </a:r>
                      <a:r>
                        <a:rPr lang="en-US">
                          <a:effectLst/>
                        </a:rPr>
                        <a:t> effect </a:t>
                      </a:r>
                      <a:r>
                        <a:rPr lang="en-US" err="1">
                          <a:effectLst/>
                        </a:rPr>
                        <a:t>na</a:t>
                      </a:r>
                      <a:endParaRPr lang="en-US">
                        <a:effectLst/>
                      </a:endParaRPr>
                    </a:p>
                    <a:p>
                      <a:pPr marL="342900" lvl="0" indent="-342900">
                        <a:spcAft>
                          <a:spcPts val="0"/>
                        </a:spcAft>
                      </a:pPr>
                      <a:r>
                        <a:rPr lang="en-US" err="1">
                          <a:effectLst/>
                        </a:rPr>
                        <a:t>te</a:t>
                      </a:r>
                      <a:r>
                        <a:rPr lang="en-US">
                          <a:effectLst/>
                        </a:rPr>
                        <a:t> </a:t>
                      </a:r>
                      <a:r>
                        <a:rPr lang="en-US" err="1">
                          <a:effectLst/>
                        </a:rPr>
                        <a:t>gaan</a:t>
                      </a:r>
                      <a:endParaRPr lang="en-US">
                        <a:effectLst/>
                      </a:endParaRPr>
                    </a:p>
                    <a:p>
                      <a:pPr marL="342900" lvl="0" indent="-342900">
                        <a:spcAft>
                          <a:spcPts val="0"/>
                        </a:spcAft>
                      </a:pPr>
                      <a:r>
                        <a:rPr lang="en-US" err="1">
                          <a:effectLst/>
                        </a:rPr>
                        <a:t>Veel</a:t>
                      </a:r>
                      <a:r>
                        <a:rPr lang="en-US">
                          <a:effectLst/>
                        </a:rPr>
                        <a:t> </a:t>
                      </a:r>
                      <a:r>
                        <a:rPr lang="en-US" err="1">
                          <a:effectLst/>
                        </a:rPr>
                        <a:t>mogelijkheden</a:t>
                      </a:r>
                      <a:r>
                        <a:rPr lang="en-US">
                          <a:effectLst/>
                        </a:rPr>
                        <a:t> </a:t>
                      </a:r>
                      <a:r>
                        <a:rPr lang="en-US" err="1">
                          <a:effectLst/>
                        </a:rPr>
                        <a:t>binnen</a:t>
                      </a:r>
                      <a:r>
                        <a:rPr lang="en-US">
                          <a:effectLst/>
                        </a:rPr>
                        <a:t> </a:t>
                      </a:r>
                      <a:r>
                        <a:rPr lang="en-US" err="1">
                          <a:effectLst/>
                        </a:rPr>
                        <a:t>kwalitatief</a:t>
                      </a:r>
                      <a:endParaRPr lang="en-US" baseline="0">
                        <a:effectLst/>
                      </a:endParaRPr>
                    </a:p>
                    <a:p>
                      <a:pPr marL="342900" lvl="0" indent="-342900">
                        <a:spcAft>
                          <a:spcPts val="0"/>
                        </a:spcAft>
                      </a:pPr>
                      <a:r>
                        <a:rPr lang="en-US" err="1">
                          <a:effectLst/>
                        </a:rPr>
                        <a:t>onderzoek</a:t>
                      </a:r>
                      <a:endParaRPr lang="en-US">
                        <a:effectLst/>
                      </a:endParaRPr>
                    </a:p>
                    <a:p>
                      <a:pPr marL="342900" lvl="0" indent="-342900">
                        <a:spcAft>
                          <a:spcPts val="0"/>
                        </a:spcAft>
                      </a:pPr>
                      <a:r>
                        <a:rPr lang="en-US" err="1">
                          <a:effectLst/>
                        </a:rPr>
                        <a:t>Traceren</a:t>
                      </a:r>
                      <a:r>
                        <a:rPr lang="en-US">
                          <a:effectLst/>
                        </a:rPr>
                        <a:t> </a:t>
                      </a:r>
                      <a:r>
                        <a:rPr lang="en-US" err="1">
                          <a:effectLst/>
                        </a:rPr>
                        <a:t>welke</a:t>
                      </a:r>
                      <a:r>
                        <a:rPr lang="en-US">
                          <a:effectLst/>
                        </a:rPr>
                        <a:t> </a:t>
                      </a:r>
                      <a:r>
                        <a:rPr lang="en-US" err="1">
                          <a:effectLst/>
                        </a:rPr>
                        <a:t>leerkrachten</a:t>
                      </a:r>
                      <a:r>
                        <a:rPr lang="en-US">
                          <a:effectLst/>
                        </a:rPr>
                        <a:t> </a:t>
                      </a:r>
                      <a:r>
                        <a:rPr lang="en-US" err="1">
                          <a:effectLst/>
                        </a:rPr>
                        <a:t>uit</a:t>
                      </a:r>
                      <a:r>
                        <a:rPr lang="en-US">
                          <a:effectLst/>
                        </a:rPr>
                        <a:t> </a:t>
                      </a:r>
                      <a:r>
                        <a:rPr lang="en-US" err="1">
                          <a:effectLst/>
                        </a:rPr>
                        <a:t>controlegroep</a:t>
                      </a:r>
                      <a:endParaRPr lang="en-US">
                        <a:effectLst/>
                      </a:endParaRPr>
                    </a:p>
                    <a:p>
                      <a:pPr marL="342900" lvl="0" indent="-342900">
                        <a:spcAft>
                          <a:spcPts val="0"/>
                        </a:spcAft>
                      </a:pPr>
                      <a:r>
                        <a:rPr lang="en-US" err="1">
                          <a:effectLst/>
                        </a:rPr>
                        <a:t>ook</a:t>
                      </a:r>
                      <a:r>
                        <a:rPr lang="en-US">
                          <a:effectLst/>
                        </a:rPr>
                        <a:t> “</a:t>
                      </a:r>
                      <a:r>
                        <a:rPr lang="en-US" err="1">
                          <a:effectLst/>
                        </a:rPr>
                        <a:t>besmet</a:t>
                      </a:r>
                      <a:r>
                        <a:rPr lang="en-US">
                          <a:effectLst/>
                        </a:rPr>
                        <a:t>” </a:t>
                      </a:r>
                      <a:r>
                        <a:rPr lang="en-US" err="1">
                          <a:effectLst/>
                        </a:rPr>
                        <a:t>zijn</a:t>
                      </a:r>
                      <a:r>
                        <a:rPr lang="en-US">
                          <a:effectLst/>
                        </a:rPr>
                        <a:t> door </a:t>
                      </a:r>
                      <a:r>
                        <a:rPr lang="en-US" err="1">
                          <a:effectLst/>
                        </a:rPr>
                        <a:t>participatiemicrobe</a:t>
                      </a:r>
                      <a:r>
                        <a:rPr lang="en-US">
                          <a:effectLst/>
                        </a:rPr>
                        <a:t>? </a:t>
                      </a:r>
                    </a:p>
                    <a:p>
                      <a:pPr marL="342900" lvl="0" indent="-342900">
                        <a:spcAft>
                          <a:spcPts val="0"/>
                        </a:spcAft>
                      </a:pPr>
                      <a:endParaRPr lang="en-US">
                        <a:effectLst/>
                      </a:endParaRPr>
                    </a:p>
                    <a:p>
                      <a:pPr marL="342900" lvl="0" indent="-342900">
                        <a:spcAft>
                          <a:spcPts val="0"/>
                        </a:spcAft>
                      </a:pPr>
                      <a:r>
                        <a:rPr lang="en-US" err="1">
                          <a:effectLst/>
                        </a:rPr>
                        <a:t>Feedbacktool</a:t>
                      </a:r>
                      <a:r>
                        <a:rPr lang="en-US">
                          <a:effectLst/>
                        </a:rPr>
                        <a:t> VSK? ‘</a:t>
                      </a:r>
                      <a:r>
                        <a:rPr lang="en-US" err="1">
                          <a:effectLst/>
                        </a:rPr>
                        <a:t>kaap</a:t>
                      </a:r>
                      <a:r>
                        <a:rPr lang="en-US">
                          <a:effectLst/>
                        </a:rPr>
                        <a:t> het </a:t>
                      </a:r>
                      <a:r>
                        <a:rPr lang="en-US" err="1">
                          <a:effectLst/>
                        </a:rPr>
                        <a:t>kantoor</a:t>
                      </a:r>
                      <a:r>
                        <a:rPr lang="en-US">
                          <a:effectLst/>
                        </a:rPr>
                        <a:t>’ op VSK,</a:t>
                      </a:r>
                    </a:p>
                    <a:p>
                      <a:pPr marL="342900" lvl="0" indent="-342900">
                        <a:spcAft>
                          <a:spcPts val="0"/>
                        </a:spcAft>
                      </a:pPr>
                      <a:r>
                        <a:rPr lang="en-US" err="1">
                          <a:effectLst/>
                        </a:rPr>
                        <a:t>kans</a:t>
                      </a:r>
                      <a:r>
                        <a:rPr lang="en-US">
                          <a:effectLst/>
                        </a:rPr>
                        <a:t> op </a:t>
                      </a:r>
                      <a:r>
                        <a:rPr lang="en-US" err="1">
                          <a:effectLst/>
                        </a:rPr>
                        <a:t>veel</a:t>
                      </a:r>
                      <a:r>
                        <a:rPr lang="en-US">
                          <a:effectLst/>
                        </a:rPr>
                        <a:t> input van </a:t>
                      </a:r>
                      <a:r>
                        <a:rPr lang="en-US" err="1">
                          <a:effectLst/>
                        </a:rPr>
                        <a:t>leerlingen</a:t>
                      </a:r>
                      <a:r>
                        <a:rPr lang="en-US">
                          <a:effectLst/>
                        </a:rPr>
                        <a:t>. </a:t>
                      </a:r>
                    </a:p>
                    <a:p>
                      <a:pPr marL="228600">
                        <a:spcAft>
                          <a:spcPts val="0"/>
                        </a:spcAft>
                      </a:pPr>
                      <a:endParaRPr lang="en-US">
                        <a:effectLst/>
                      </a:endParaRPr>
                    </a:p>
                  </a:txBody>
                  <a:tcPr marL="68580" marR="68580" marT="0" marB="0"/>
                </a:tc>
                <a:tc>
                  <a:txBody>
                    <a:bodyPr/>
                    <a:lstStyle/>
                    <a:p>
                      <a:pPr>
                        <a:spcAft>
                          <a:spcPts val="0"/>
                        </a:spcAft>
                      </a:pPr>
                      <a:r>
                        <a:rPr lang="en-US">
                          <a:effectLst/>
                        </a:rPr>
                        <a:t> </a:t>
                      </a:r>
                      <a:r>
                        <a:rPr lang="en-US" sz="2400" b="1">
                          <a:effectLst/>
                        </a:rPr>
                        <a:t>VALKUILEN:</a:t>
                      </a:r>
                    </a:p>
                    <a:p>
                      <a:pPr marL="342900" lvl="0" indent="-342900">
                        <a:spcAft>
                          <a:spcPts val="0"/>
                        </a:spcAft>
                      </a:pPr>
                      <a:r>
                        <a:rPr lang="en-US" err="1">
                          <a:effectLst/>
                        </a:rPr>
                        <a:t>Leerlingen</a:t>
                      </a:r>
                      <a:r>
                        <a:rPr lang="en-US">
                          <a:effectLst/>
                        </a:rPr>
                        <a:t> pas </a:t>
                      </a:r>
                      <a:r>
                        <a:rPr lang="en-US" err="1">
                          <a:effectLst/>
                        </a:rPr>
                        <a:t>na</a:t>
                      </a:r>
                      <a:r>
                        <a:rPr lang="en-US">
                          <a:effectLst/>
                        </a:rPr>
                        <a:t> de </a:t>
                      </a:r>
                      <a:r>
                        <a:rPr lang="en-US" err="1">
                          <a:effectLst/>
                        </a:rPr>
                        <a:t>nulmeting</a:t>
                      </a:r>
                      <a:r>
                        <a:rPr lang="en-US">
                          <a:effectLst/>
                        </a:rPr>
                        <a:t> </a:t>
                      </a:r>
                      <a:r>
                        <a:rPr lang="en-US" err="1">
                          <a:effectLst/>
                        </a:rPr>
                        <a:t>informeren</a:t>
                      </a:r>
                      <a:endParaRPr lang="en-US">
                        <a:effectLst/>
                      </a:endParaRPr>
                    </a:p>
                    <a:p>
                      <a:pPr marL="342900" lvl="0" indent="-342900">
                        <a:spcAft>
                          <a:spcPts val="0"/>
                        </a:spcAft>
                      </a:pPr>
                      <a:r>
                        <a:rPr lang="en-US">
                          <a:effectLst/>
                        </a:rPr>
                        <a:t>– je </a:t>
                      </a:r>
                      <a:r>
                        <a:rPr lang="en-US" err="1">
                          <a:effectLst/>
                        </a:rPr>
                        <a:t>krijgt</a:t>
                      </a:r>
                      <a:r>
                        <a:rPr lang="en-US">
                          <a:effectLst/>
                        </a:rPr>
                        <a:t> </a:t>
                      </a:r>
                      <a:r>
                        <a:rPr lang="en-US" err="1">
                          <a:effectLst/>
                        </a:rPr>
                        <a:t>sowieso</a:t>
                      </a:r>
                      <a:r>
                        <a:rPr lang="en-US">
                          <a:effectLst/>
                        </a:rPr>
                        <a:t> de </a:t>
                      </a:r>
                      <a:r>
                        <a:rPr lang="en-US" err="1">
                          <a:effectLst/>
                        </a:rPr>
                        <a:t>meer</a:t>
                      </a:r>
                      <a:r>
                        <a:rPr lang="en-US">
                          <a:effectLst/>
                        </a:rPr>
                        <a:t> </a:t>
                      </a:r>
                      <a:r>
                        <a:rPr lang="en-US" err="1">
                          <a:effectLst/>
                        </a:rPr>
                        <a:t>gemotiveerde</a:t>
                      </a:r>
                      <a:r>
                        <a:rPr lang="en-US">
                          <a:effectLst/>
                        </a:rPr>
                        <a:t> </a:t>
                      </a:r>
                      <a:r>
                        <a:rPr lang="en-US" err="1">
                          <a:effectLst/>
                        </a:rPr>
                        <a:t>lkr</a:t>
                      </a:r>
                      <a:endParaRPr lang="en-US">
                        <a:effectLst/>
                      </a:endParaRPr>
                    </a:p>
                    <a:p>
                      <a:pPr marL="342900" lvl="0" indent="-342900">
                        <a:spcAft>
                          <a:spcPts val="0"/>
                        </a:spcAft>
                      </a:pPr>
                      <a:r>
                        <a:rPr lang="en-US" err="1">
                          <a:effectLst/>
                        </a:rPr>
                        <a:t>en</a:t>
                      </a:r>
                      <a:r>
                        <a:rPr lang="en-US">
                          <a:effectLst/>
                        </a:rPr>
                        <a:t> </a:t>
                      </a:r>
                      <a:r>
                        <a:rPr lang="en-US" err="1">
                          <a:effectLst/>
                        </a:rPr>
                        <a:t>lln</a:t>
                      </a:r>
                      <a:r>
                        <a:rPr lang="en-US">
                          <a:effectLst/>
                        </a:rPr>
                        <a:t> </a:t>
                      </a:r>
                      <a:r>
                        <a:rPr lang="en-US" err="1">
                          <a:effectLst/>
                        </a:rPr>
                        <a:t>voelen</a:t>
                      </a:r>
                      <a:r>
                        <a:rPr lang="en-US">
                          <a:effectLst/>
                        </a:rPr>
                        <a:t> </a:t>
                      </a:r>
                      <a:r>
                        <a:rPr lang="en-US" err="1">
                          <a:effectLst/>
                        </a:rPr>
                        <a:t>zich</a:t>
                      </a:r>
                      <a:r>
                        <a:rPr lang="en-US">
                          <a:effectLst/>
                        </a:rPr>
                        <a:t> </a:t>
                      </a:r>
                      <a:r>
                        <a:rPr lang="en-US" err="1">
                          <a:effectLst/>
                        </a:rPr>
                        <a:t>speciaal</a:t>
                      </a:r>
                      <a:r>
                        <a:rPr lang="en-US">
                          <a:effectLst/>
                        </a:rPr>
                        <a:t>. </a:t>
                      </a:r>
                    </a:p>
                    <a:p>
                      <a:pPr marL="342900" lvl="0" indent="-342900">
                        <a:spcAft>
                          <a:spcPts val="0"/>
                        </a:spcAft>
                      </a:pPr>
                      <a:r>
                        <a:rPr lang="en-US" err="1">
                          <a:effectLst/>
                        </a:rPr>
                        <a:t>Leerkrachten</a:t>
                      </a:r>
                      <a:r>
                        <a:rPr lang="en-US">
                          <a:effectLst/>
                        </a:rPr>
                        <a:t> </a:t>
                      </a:r>
                      <a:r>
                        <a:rPr lang="en-US" err="1">
                          <a:effectLst/>
                        </a:rPr>
                        <a:t>uit</a:t>
                      </a:r>
                      <a:r>
                        <a:rPr lang="en-US">
                          <a:effectLst/>
                        </a:rPr>
                        <a:t> </a:t>
                      </a:r>
                      <a:r>
                        <a:rPr lang="en-US" err="1">
                          <a:effectLst/>
                        </a:rPr>
                        <a:t>controlegroep</a:t>
                      </a:r>
                      <a:r>
                        <a:rPr lang="en-US">
                          <a:effectLst/>
                        </a:rPr>
                        <a:t> </a:t>
                      </a:r>
                      <a:r>
                        <a:rPr lang="en-US" err="1">
                          <a:effectLst/>
                        </a:rPr>
                        <a:t>zijn</a:t>
                      </a:r>
                      <a:endParaRPr lang="en-US" baseline="0">
                        <a:effectLst/>
                      </a:endParaRPr>
                    </a:p>
                    <a:p>
                      <a:pPr marL="342900" lvl="0" indent="-342900">
                        <a:spcAft>
                          <a:spcPts val="0"/>
                        </a:spcAft>
                      </a:pPr>
                      <a:r>
                        <a:rPr lang="en-US" err="1">
                          <a:effectLst/>
                        </a:rPr>
                        <a:t>besmet</a:t>
                      </a:r>
                      <a:r>
                        <a:rPr lang="en-US">
                          <a:effectLst/>
                        </a:rPr>
                        <a:t>…</a:t>
                      </a:r>
                    </a:p>
                    <a:p>
                      <a:pPr marL="342900" lvl="0" indent="-342900">
                        <a:spcAft>
                          <a:spcPts val="0"/>
                        </a:spcAft>
                      </a:pPr>
                      <a:r>
                        <a:rPr lang="en-US" err="1">
                          <a:effectLst/>
                        </a:rPr>
                        <a:t>Aanbod</a:t>
                      </a:r>
                      <a:r>
                        <a:rPr lang="en-US">
                          <a:effectLst/>
                        </a:rPr>
                        <a:t> van tools </a:t>
                      </a:r>
                      <a:r>
                        <a:rPr lang="en-US" err="1">
                          <a:effectLst/>
                        </a:rPr>
                        <a:t>en</a:t>
                      </a:r>
                      <a:r>
                        <a:rPr lang="en-US">
                          <a:effectLst/>
                        </a:rPr>
                        <a:t> </a:t>
                      </a:r>
                      <a:r>
                        <a:rPr lang="en-US" err="1">
                          <a:effectLst/>
                        </a:rPr>
                        <a:t>methodieken</a:t>
                      </a:r>
                      <a:r>
                        <a:rPr lang="en-US">
                          <a:effectLst/>
                        </a:rPr>
                        <a:t> &gt; </a:t>
                      </a:r>
                      <a:r>
                        <a:rPr lang="en-US" err="1">
                          <a:effectLst/>
                        </a:rPr>
                        <a:t>niet</a:t>
                      </a:r>
                      <a:endParaRPr lang="en-US">
                        <a:effectLst/>
                      </a:endParaRPr>
                    </a:p>
                    <a:p>
                      <a:pPr marL="342900" lvl="0" indent="-342900">
                        <a:spcAft>
                          <a:spcPts val="0"/>
                        </a:spcAft>
                      </a:pPr>
                      <a:r>
                        <a:rPr lang="en-US" err="1">
                          <a:effectLst/>
                        </a:rPr>
                        <a:t>concreet</a:t>
                      </a:r>
                      <a:r>
                        <a:rPr lang="en-US">
                          <a:effectLst/>
                        </a:rPr>
                        <a:t> </a:t>
                      </a:r>
                      <a:r>
                        <a:rPr lang="en-US" err="1">
                          <a:effectLst/>
                        </a:rPr>
                        <a:t>genoeg</a:t>
                      </a:r>
                      <a:r>
                        <a:rPr lang="en-US">
                          <a:effectLst/>
                        </a:rPr>
                        <a:t> </a:t>
                      </a:r>
                      <a:r>
                        <a:rPr lang="en-US" err="1">
                          <a:effectLst/>
                        </a:rPr>
                        <a:t>en</a:t>
                      </a:r>
                      <a:r>
                        <a:rPr lang="en-US">
                          <a:effectLst/>
                        </a:rPr>
                        <a:t> </a:t>
                      </a:r>
                      <a:r>
                        <a:rPr lang="en-US" err="1">
                          <a:effectLst/>
                        </a:rPr>
                        <a:t>leerkrachten</a:t>
                      </a:r>
                      <a:r>
                        <a:rPr lang="en-US">
                          <a:effectLst/>
                        </a:rPr>
                        <a:t> </a:t>
                      </a:r>
                      <a:r>
                        <a:rPr lang="en-US" err="1">
                          <a:effectLst/>
                        </a:rPr>
                        <a:t>hebben</a:t>
                      </a:r>
                      <a:endParaRPr lang="en-US">
                        <a:effectLst/>
                      </a:endParaRPr>
                    </a:p>
                    <a:p>
                      <a:pPr marL="342900" lvl="0" indent="-342900">
                        <a:spcAft>
                          <a:spcPts val="0"/>
                        </a:spcAft>
                      </a:pPr>
                      <a:r>
                        <a:rPr lang="en-US" err="1">
                          <a:effectLst/>
                        </a:rPr>
                        <a:t>daar</a:t>
                      </a:r>
                      <a:r>
                        <a:rPr lang="en-US">
                          <a:effectLst/>
                        </a:rPr>
                        <a:t> </a:t>
                      </a:r>
                      <a:r>
                        <a:rPr lang="en-US" err="1">
                          <a:effectLst/>
                        </a:rPr>
                        <a:t>nood</a:t>
                      </a:r>
                      <a:r>
                        <a:rPr lang="en-US">
                          <a:effectLst/>
                        </a:rPr>
                        <a:t> </a:t>
                      </a:r>
                      <a:r>
                        <a:rPr lang="en-US" err="1">
                          <a:effectLst/>
                        </a:rPr>
                        <a:t>aan</a:t>
                      </a:r>
                      <a:endParaRPr lang="en-US">
                        <a:effectLst/>
                      </a:endParaRPr>
                    </a:p>
                    <a:p>
                      <a:pPr marL="342900" lvl="0" indent="-342900">
                        <a:spcAft>
                          <a:spcPts val="0"/>
                        </a:spcAft>
                      </a:pPr>
                      <a:r>
                        <a:rPr lang="en-US" err="1">
                          <a:effectLst/>
                        </a:rPr>
                        <a:t>Participatie</a:t>
                      </a:r>
                      <a:r>
                        <a:rPr lang="en-US">
                          <a:effectLst/>
                        </a:rPr>
                        <a:t> </a:t>
                      </a:r>
                      <a:r>
                        <a:rPr lang="en-US" err="1">
                          <a:effectLst/>
                        </a:rPr>
                        <a:t>binnenbrengen</a:t>
                      </a:r>
                      <a:r>
                        <a:rPr lang="en-US">
                          <a:effectLst/>
                        </a:rPr>
                        <a:t> in </a:t>
                      </a:r>
                      <a:r>
                        <a:rPr lang="en-US" err="1">
                          <a:effectLst/>
                        </a:rPr>
                        <a:t>een</a:t>
                      </a:r>
                      <a:endParaRPr lang="en-US">
                        <a:effectLst/>
                      </a:endParaRPr>
                    </a:p>
                    <a:p>
                      <a:pPr marL="342900" lvl="0" indent="-342900">
                        <a:spcAft>
                          <a:spcPts val="0"/>
                        </a:spcAft>
                      </a:pPr>
                      <a:r>
                        <a:rPr lang="en-US" err="1">
                          <a:effectLst/>
                        </a:rPr>
                        <a:t>klascontext</a:t>
                      </a:r>
                      <a:r>
                        <a:rPr lang="en-US">
                          <a:effectLst/>
                        </a:rPr>
                        <a:t> die </a:t>
                      </a:r>
                      <a:r>
                        <a:rPr lang="en-US" err="1">
                          <a:effectLst/>
                        </a:rPr>
                        <a:t>niet</a:t>
                      </a:r>
                      <a:r>
                        <a:rPr lang="en-US">
                          <a:effectLst/>
                        </a:rPr>
                        <a:t> </a:t>
                      </a:r>
                      <a:r>
                        <a:rPr lang="en-US" err="1">
                          <a:effectLst/>
                        </a:rPr>
                        <a:t>gezond</a:t>
                      </a:r>
                      <a:r>
                        <a:rPr lang="en-US">
                          <a:effectLst/>
                        </a:rPr>
                        <a:t> is, </a:t>
                      </a:r>
                      <a:r>
                        <a:rPr lang="en-US" err="1">
                          <a:effectLst/>
                        </a:rPr>
                        <a:t>kan</a:t>
                      </a:r>
                      <a:r>
                        <a:rPr lang="en-US">
                          <a:effectLst/>
                        </a:rPr>
                        <a:t> de</a:t>
                      </a:r>
                    </a:p>
                    <a:p>
                      <a:pPr marL="342900" lvl="0" indent="-342900">
                        <a:spcAft>
                          <a:spcPts val="0"/>
                        </a:spcAft>
                      </a:pPr>
                      <a:r>
                        <a:rPr lang="en-US" err="1">
                          <a:effectLst/>
                        </a:rPr>
                        <a:t>situatie</a:t>
                      </a:r>
                      <a:r>
                        <a:rPr lang="en-US">
                          <a:effectLst/>
                        </a:rPr>
                        <a:t> nog </a:t>
                      </a:r>
                      <a:r>
                        <a:rPr lang="en-US" err="1">
                          <a:effectLst/>
                        </a:rPr>
                        <a:t>erger</a:t>
                      </a:r>
                      <a:r>
                        <a:rPr lang="en-US">
                          <a:effectLst/>
                        </a:rPr>
                        <a:t> </a:t>
                      </a:r>
                      <a:r>
                        <a:rPr lang="en-US" err="1">
                          <a:effectLst/>
                        </a:rPr>
                        <a:t>maken</a:t>
                      </a:r>
                      <a:r>
                        <a:rPr lang="en-US">
                          <a:effectLst/>
                        </a:rPr>
                        <a:t>. </a:t>
                      </a:r>
                    </a:p>
                  </a:txBody>
                  <a:tcPr marL="68580" marR="68580" marT="0" marB="0"/>
                </a:tc>
                <a:extLst>
                  <a:ext uri="{0D108BD9-81ED-4DB2-BD59-A6C34878D82A}">
                    <a16:rowId xmlns:a16="http://schemas.microsoft.com/office/drawing/2014/main" val="1633238080"/>
                  </a:ext>
                </a:extLst>
              </a:tr>
            </a:tbl>
          </a:graphicData>
        </a:graphic>
      </p:graphicFrame>
    </p:spTree>
    <p:extLst>
      <p:ext uri="{BB962C8B-B14F-4D97-AF65-F5344CB8AC3E}">
        <p14:creationId xmlns:p14="http://schemas.microsoft.com/office/powerpoint/2010/main" val="551431140"/>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195989" y="0"/>
            <a:ext cx="8208912" cy="1143000"/>
          </a:xfrm>
        </p:spPr>
        <p:txBody>
          <a:bodyPr>
            <a:normAutofit fontScale="90000"/>
          </a:bodyPr>
          <a:lstStyle/>
          <a:p>
            <a:r>
              <a:rPr lang="nl-BE"/>
              <a:t>Experiment- aan de slag met de tools &amp; focusgroepen</a:t>
            </a:r>
          </a:p>
        </p:txBody>
      </p:sp>
      <p:pic>
        <p:nvPicPr>
          <p:cNvPr id="4" name="Tijdelijke aanduiding voor inhoud 3">
            <a:extLst>
              <a:ext uri="{FF2B5EF4-FFF2-40B4-BE49-F238E27FC236}">
                <a16:creationId xmlns:a16="http://schemas.microsoft.com/office/drawing/2014/main" id="{16B4CDB5-0377-4B9C-8C87-21DCA48FCB7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5989" y="1143000"/>
            <a:ext cx="6099651" cy="3431054"/>
          </a:xfrm>
        </p:spPr>
      </p:pic>
      <p:pic>
        <p:nvPicPr>
          <p:cNvPr id="2" name="Afbeelding 1"/>
          <p:cNvPicPr>
            <a:picLocks noChangeAspect="1"/>
          </p:cNvPicPr>
          <p:nvPr/>
        </p:nvPicPr>
        <p:blipFill>
          <a:blip r:embed="rId4"/>
          <a:stretch>
            <a:fillRect/>
          </a:stretch>
        </p:blipFill>
        <p:spPr>
          <a:xfrm>
            <a:off x="3733800" y="4650254"/>
            <a:ext cx="5410200" cy="2133600"/>
          </a:xfrm>
          <a:prstGeom prst="rect">
            <a:avLst/>
          </a:prstGeom>
        </p:spPr>
      </p:pic>
    </p:spTree>
    <p:extLst>
      <p:ext uri="{BB962C8B-B14F-4D97-AF65-F5344CB8AC3E}">
        <p14:creationId xmlns:p14="http://schemas.microsoft.com/office/powerpoint/2010/main" val="2434653287"/>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5113" y="-369581"/>
            <a:ext cx="8208912" cy="1143000"/>
          </a:xfrm>
        </p:spPr>
        <p:txBody>
          <a:bodyPr/>
          <a:lstStyle/>
          <a:p>
            <a:r>
              <a:rPr lang="nl-BE">
                <a:cs typeface="Calibri"/>
              </a:rPr>
              <a:t>Onderzoek: </a:t>
            </a:r>
            <a:endParaRPr lang="nl-BE"/>
          </a:p>
        </p:txBody>
      </p:sp>
      <p:graphicFrame>
        <p:nvGraphicFramePr>
          <p:cNvPr id="5" name="Tabel 4">
            <a:extLst>
              <a:ext uri="{FF2B5EF4-FFF2-40B4-BE49-F238E27FC236}">
                <a16:creationId xmlns:a16="http://schemas.microsoft.com/office/drawing/2014/main" id="{58EF547F-969C-426A-89E1-802D886E6192}"/>
              </a:ext>
            </a:extLst>
          </p:cNvPr>
          <p:cNvGraphicFramePr>
            <a:graphicFrameLocks noGrp="1"/>
          </p:cNvGraphicFramePr>
          <p:nvPr>
            <p:extLst>
              <p:ext uri="{D42A27DB-BD31-4B8C-83A1-F6EECF244321}">
                <p14:modId xmlns:p14="http://schemas.microsoft.com/office/powerpoint/2010/main" val="4260348825"/>
              </p:ext>
            </p:extLst>
          </p:nvPr>
        </p:nvGraphicFramePr>
        <p:xfrm>
          <a:off x="325113" y="970671"/>
          <a:ext cx="8208912" cy="4845940"/>
        </p:xfrm>
        <a:graphic>
          <a:graphicData uri="http://schemas.openxmlformats.org/drawingml/2006/table">
            <a:tbl>
              <a:tblPr>
                <a:tableStyleId>{5C22544A-7EE6-4342-B048-85BDC9FD1C3A}</a:tableStyleId>
              </a:tblPr>
              <a:tblGrid>
                <a:gridCol w="2819968">
                  <a:extLst>
                    <a:ext uri="{9D8B030D-6E8A-4147-A177-3AD203B41FA5}">
                      <a16:colId xmlns:a16="http://schemas.microsoft.com/office/drawing/2014/main" val="3497450159"/>
                    </a:ext>
                  </a:extLst>
                </a:gridCol>
                <a:gridCol w="1018732">
                  <a:extLst>
                    <a:ext uri="{9D8B030D-6E8A-4147-A177-3AD203B41FA5}">
                      <a16:colId xmlns:a16="http://schemas.microsoft.com/office/drawing/2014/main" val="1611770439"/>
                    </a:ext>
                  </a:extLst>
                </a:gridCol>
                <a:gridCol w="2938082">
                  <a:extLst>
                    <a:ext uri="{9D8B030D-6E8A-4147-A177-3AD203B41FA5}">
                      <a16:colId xmlns:a16="http://schemas.microsoft.com/office/drawing/2014/main" val="2502618767"/>
                    </a:ext>
                  </a:extLst>
                </a:gridCol>
                <a:gridCol w="1432130">
                  <a:extLst>
                    <a:ext uri="{9D8B030D-6E8A-4147-A177-3AD203B41FA5}">
                      <a16:colId xmlns:a16="http://schemas.microsoft.com/office/drawing/2014/main" val="2090786893"/>
                    </a:ext>
                  </a:extLst>
                </a:gridCol>
              </a:tblGrid>
              <a:tr h="397345">
                <a:tc>
                  <a:txBody>
                    <a:bodyPr/>
                    <a:lstStyle/>
                    <a:p>
                      <a:pPr algn="l" fontAlgn="b"/>
                      <a:r>
                        <a:rPr lang="nl-BE" sz="2800" b="1" u="none" strike="noStrike">
                          <a:effectLst/>
                        </a:rPr>
                        <a:t>leerlingen</a:t>
                      </a:r>
                      <a:endParaRPr lang="nl-BE" sz="2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2000" u="none" strike="noStrike">
                          <a:effectLst/>
                        </a:rPr>
                        <a:t>aantal</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8323508"/>
                  </a:ext>
                </a:extLst>
              </a:tr>
              <a:tr h="397345">
                <a:tc>
                  <a:txBody>
                    <a:bodyPr/>
                    <a:lstStyle/>
                    <a:p>
                      <a:pPr algn="l" fontAlgn="b"/>
                      <a:r>
                        <a:rPr lang="nl-BE" sz="2000" u="none" strike="noStrike">
                          <a:effectLst/>
                        </a:rPr>
                        <a:t>survey (nulmeting)</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t>237</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3 scholen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2000" u="none" strike="noStrike">
                          <a:effectLst/>
                        </a:rPr>
                        <a:t>1ste fase</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5945616"/>
                  </a:ext>
                </a:extLst>
              </a:tr>
              <a:tr h="397345">
                <a:tc>
                  <a:txBody>
                    <a:bodyPr/>
                    <a:lstStyle/>
                    <a:p>
                      <a:pPr algn="l" fontAlgn="b"/>
                      <a:r>
                        <a:rPr lang="nl-BE" sz="2000" u="none" strike="noStrike">
                          <a:effectLst/>
                        </a:rPr>
                        <a:t>survey (eindmeting)</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t>221</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3 scholen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a:r>
                        <a:rPr lang="nl-BE" sz="2000" u="none" strike="noStrike">
                          <a:effectLst/>
                        </a:rPr>
                        <a:t>1ste fase</a:t>
                      </a:r>
                      <a:r>
                        <a:rPr lang="nl-BE" sz="2000" u="none" strike="noStrike"/>
                        <a:t> </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0111251"/>
                  </a:ext>
                </a:extLst>
              </a:tr>
              <a:tr h="397345">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674748"/>
                  </a:ext>
                </a:extLst>
              </a:tr>
              <a:tr h="397345">
                <a:tc>
                  <a:txBody>
                    <a:bodyPr/>
                    <a:lstStyle/>
                    <a:p>
                      <a:pPr algn="l" fontAlgn="b"/>
                      <a:r>
                        <a:rPr lang="nl-BE" sz="2000" u="none" strike="noStrike">
                          <a:effectLst/>
                        </a:rPr>
                        <a:t>interviews</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effectLst/>
                        </a:rPr>
                        <a:t>12</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3 scholen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2503504"/>
                  </a:ext>
                </a:extLst>
              </a:tr>
              <a:tr h="397345">
                <a:tc>
                  <a:txBody>
                    <a:bodyPr/>
                    <a:lstStyle/>
                    <a:p>
                      <a:pPr algn="l" fontAlgn="b"/>
                      <a:r>
                        <a:rPr lang="nl-BE" sz="2000" u="none" strike="noStrike">
                          <a:effectLst/>
                        </a:rPr>
                        <a:t>focusgroepen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effectLst/>
                        </a:rPr>
                        <a:t>30</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3</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2000" u="none" strike="noStrike">
                          <a:effectLst/>
                        </a:rPr>
                        <a:t>1ste fase</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402618"/>
                  </a:ext>
                </a:extLst>
              </a:tr>
              <a:tr h="397345">
                <a:tc>
                  <a:txBody>
                    <a:bodyPr/>
                    <a:lstStyle/>
                    <a:p>
                      <a:pPr algn="l" fontAlgn="b"/>
                      <a:r>
                        <a:rPr lang="nl-BE" sz="2000" u="none" strike="noStrike">
                          <a:effectLst/>
                        </a:rPr>
                        <a:t>focusgroepen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a:r>
                        <a:rPr lang="nl-BE" sz="2000" i="1" u="none" strike="noStrike">
                          <a:solidFill>
                            <a:srgbClr val="FF0000"/>
                          </a:solidFill>
                        </a:rPr>
                        <a:t>Nu al 21</a:t>
                      </a:r>
                      <a:endParaRPr lang="nl-BE" sz="2000" u="none" strike="noStrike">
                        <a:solidFill>
                          <a:srgbClr val="FF0000"/>
                        </a:solidFill>
                        <a:effectLst/>
                      </a:endParaRPr>
                    </a:p>
                  </a:txBody>
                  <a:tcPr marL="9525" marR="9525" marT="9525" marB="0" anchor="b"/>
                </a:tc>
                <a:tc>
                  <a:txBody>
                    <a:bodyPr/>
                    <a:lstStyle/>
                    <a:p>
                      <a:pPr algn="ctr"/>
                      <a:r>
                        <a:rPr lang="nl-BE" sz="2000" i="1" u="none" strike="noStrike"/>
                        <a:t>3 afgerond, 4 gepland</a:t>
                      </a:r>
                      <a:endParaRPr lang="nl-BE" sz="2000" i="1" u="none" strike="noStrike">
                        <a:effectLst/>
                      </a:endParaRPr>
                    </a:p>
                  </a:txBody>
                  <a:tcPr marL="9525" marR="9525" marT="9525" marB="0" anchor="b"/>
                </a:tc>
                <a:tc>
                  <a:txBody>
                    <a:bodyPr/>
                    <a:lstStyle/>
                    <a:p>
                      <a:pPr algn="l" fontAlgn="b"/>
                      <a:r>
                        <a:rPr lang="nl-BE" sz="2000" u="none" strike="noStrike">
                          <a:effectLst/>
                        </a:rPr>
                        <a:t>2de fase</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2134111"/>
                  </a:ext>
                </a:extLst>
              </a:tr>
              <a:tr h="397345">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8519339"/>
                  </a:ext>
                </a:extLst>
              </a:tr>
              <a:tr h="397345">
                <a:tc>
                  <a:txBody>
                    <a:bodyPr/>
                    <a:lstStyle/>
                    <a:p>
                      <a:pPr algn="l" fontAlgn="b"/>
                      <a:r>
                        <a:rPr lang="nl-BE" sz="2800" b="1" u="none" strike="noStrike">
                          <a:effectLst/>
                        </a:rPr>
                        <a:t>leerkrachten</a:t>
                      </a:r>
                      <a:endParaRPr lang="nl-BE" sz="2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597577"/>
                  </a:ext>
                </a:extLst>
              </a:tr>
              <a:tr h="397345">
                <a:tc>
                  <a:txBody>
                    <a:bodyPr/>
                    <a:lstStyle/>
                    <a:p>
                      <a:pPr algn="l" fontAlgn="b"/>
                      <a:r>
                        <a:rPr lang="nl-BE" sz="2000" u="none" strike="noStrike">
                          <a:effectLst/>
                        </a:rPr>
                        <a:t>survey (nog open!!!)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a:r>
                        <a:rPr lang="nl-BE" sz="2000" i="1" u="none" strike="noStrike">
                          <a:solidFill>
                            <a:srgbClr val="FF0000"/>
                          </a:solidFill>
                        </a:rPr>
                        <a:t>Nu al 114</a:t>
                      </a:r>
                      <a:endParaRPr lang="nl-BE" sz="2000" i="1" u="none" strike="noStrike">
                        <a:solidFill>
                          <a:srgbClr val="FF0000"/>
                        </a:solidFill>
                        <a:effectLst/>
                      </a:endParaRPr>
                    </a:p>
                  </a:txBody>
                  <a:tcPr marL="9525" marR="9525" marT="9525" marB="0" anchor="b"/>
                </a:tc>
                <a:tc>
                  <a:txBody>
                    <a:bodyPr/>
                    <a:lstStyle/>
                    <a:p>
                      <a:pPr algn="ctr" fontAlgn="b"/>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2000" u="none" strike="noStrike">
                          <a:effectLst/>
                        </a:rPr>
                        <a:t>2de fase</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2525944"/>
                  </a:ext>
                </a:extLst>
              </a:tr>
              <a:tr h="397345">
                <a:tc>
                  <a:txBody>
                    <a:bodyPr/>
                    <a:lstStyle/>
                    <a:p>
                      <a:pPr algn="l" fontAlgn="b"/>
                      <a:r>
                        <a:rPr lang="nl-BE" sz="2000" u="none" strike="noStrike">
                          <a:effectLst/>
                        </a:rPr>
                        <a:t>interviews</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effectLst/>
                        </a:rPr>
                        <a:t>10</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2 per leerkracht</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a:r>
                        <a:rPr lang="nl-BE" sz="2000" u="none" strike="noStrike">
                          <a:effectLst/>
                        </a:rPr>
                        <a:t>1ste fase</a:t>
                      </a:r>
                      <a:r>
                        <a:rPr lang="nl-BE" sz="2000" u="none" strike="noStrike"/>
                        <a:t> </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0590490"/>
                  </a:ext>
                </a:extLst>
              </a:tr>
              <a:tr h="397345">
                <a:tc>
                  <a:txBody>
                    <a:bodyPr/>
                    <a:lstStyle/>
                    <a:p>
                      <a:pPr algn="l" fontAlgn="b"/>
                      <a:r>
                        <a:rPr lang="nl-BE" sz="2000" u="none" strike="noStrike">
                          <a:effectLst/>
                        </a:rPr>
                        <a:t>focusgroepen</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BE" sz="2000" u="none" strike="noStrike">
                          <a:effectLst/>
                        </a:rPr>
                        <a:t>17</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l-BE" sz="2000" u="none" strike="noStrike">
                          <a:effectLst/>
                        </a:rPr>
                        <a:t>voorlopig 1 per school</a:t>
                      </a:r>
                      <a:endParaRPr lang="nl-BE"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2000" u="none" strike="noStrike">
                          <a:effectLst/>
                        </a:rPr>
                        <a:t>2de fase</a:t>
                      </a:r>
                      <a:endParaRPr lang="nl-B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7015565"/>
                  </a:ext>
                </a:extLst>
              </a:tr>
            </a:tbl>
          </a:graphicData>
        </a:graphic>
      </p:graphicFrame>
    </p:spTree>
    <p:extLst>
      <p:ext uri="{BB962C8B-B14F-4D97-AF65-F5344CB8AC3E}">
        <p14:creationId xmlns:p14="http://schemas.microsoft.com/office/powerpoint/2010/main" val="2100063211"/>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pPr marL="0" indent="0">
              <a:buNone/>
            </a:pPr>
            <a:endParaRPr lang="nl-BE" i="1"/>
          </a:p>
          <a:p>
            <a:pPr fontAlgn="base"/>
            <a:r>
              <a:rPr lang="nl-NL" i="1"/>
              <a:t>Sarah: “De leerkrachten zijn altijd beschikbaar: je kan ook over andere dingen praten.” Ze verwoordt het zo: “Ze proberen in de leerlingen te kijken en dan vooral op zoek te gaan wat ze tof vinden.”</a:t>
            </a:r>
            <a:r>
              <a:rPr lang="nl-NL"/>
              <a:t> </a:t>
            </a:r>
          </a:p>
          <a:p>
            <a:pPr marL="0" indent="0" fontAlgn="base">
              <a:buNone/>
            </a:pPr>
            <a:endParaRPr lang="nl-NL"/>
          </a:p>
          <a:p>
            <a:pPr fontAlgn="base"/>
            <a:r>
              <a:rPr lang="nl-NL" i="1"/>
              <a:t>Lina: “Als er echt iets zou zijn, dan moet je dat ook kunnen zeggen. De leerkrachten doen er ook iets mee, ze gaan dan soms op de gang gaan staan om te praten wat heel erg positief ervaren wordt.”</a:t>
            </a:r>
            <a:r>
              <a:rPr lang="nl-NL"/>
              <a:t> </a:t>
            </a:r>
          </a:p>
          <a:p>
            <a:pPr marL="0" indent="0">
              <a:buNone/>
            </a:pPr>
            <a:endParaRPr lang="nl-BE" i="1"/>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23</a:t>
            </a:fld>
            <a:endParaRPr lang="nl-NL"/>
          </a:p>
        </p:txBody>
      </p:sp>
      <p:sp>
        <p:nvSpPr>
          <p:cNvPr id="5" name="Titel 4"/>
          <p:cNvSpPr>
            <a:spLocks noGrp="1"/>
          </p:cNvSpPr>
          <p:nvPr>
            <p:ph type="title"/>
          </p:nvPr>
        </p:nvSpPr>
        <p:spPr/>
        <p:txBody>
          <a:bodyPr/>
          <a:lstStyle/>
          <a:p>
            <a:r>
              <a:rPr lang="nl-BE"/>
              <a:t>Quotes leerkrachten en leerlingen</a:t>
            </a:r>
          </a:p>
        </p:txBody>
      </p:sp>
    </p:spTree>
    <p:extLst>
      <p:ext uri="{BB962C8B-B14F-4D97-AF65-F5344CB8AC3E}">
        <p14:creationId xmlns:p14="http://schemas.microsoft.com/office/powerpoint/2010/main" val="143096164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70596" y="4056102"/>
            <a:ext cx="8208912" cy="1504024"/>
          </a:xfrm>
        </p:spPr>
        <p:txBody>
          <a:bodyPr>
            <a:normAutofit fontScale="40000" lnSpcReduction="20000"/>
          </a:bodyPr>
          <a:lstStyle/>
          <a:p>
            <a:pPr marL="288000" lvl="1" indent="0">
              <a:buNone/>
            </a:pPr>
            <a:endParaRPr lang="nl-NL"/>
          </a:p>
          <a:p>
            <a:pPr marL="288000" lvl="1" indent="0">
              <a:buNone/>
            </a:pPr>
            <a:endParaRPr lang="nl-NL"/>
          </a:p>
          <a:p>
            <a:pPr marL="288000" lvl="1" indent="0">
              <a:buNone/>
            </a:pPr>
            <a:endParaRPr lang="nl-NL"/>
          </a:p>
          <a:p>
            <a:pPr marL="288000" lvl="1" indent="0">
              <a:buNone/>
            </a:pPr>
            <a:r>
              <a:rPr lang="nl-NL" sz="8000"/>
              <a:t>“Participatief werken leidt tot chaos in de klas!”</a:t>
            </a:r>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24</a:t>
            </a:fld>
            <a:endParaRPr lang="nl-NL"/>
          </a:p>
        </p:txBody>
      </p:sp>
      <p:sp>
        <p:nvSpPr>
          <p:cNvPr id="5" name="Titel 4"/>
          <p:cNvSpPr>
            <a:spLocks noGrp="1"/>
          </p:cNvSpPr>
          <p:nvPr>
            <p:ph type="title"/>
          </p:nvPr>
        </p:nvSpPr>
        <p:spPr>
          <a:xfrm>
            <a:off x="467544" y="-301500"/>
            <a:ext cx="8208912" cy="1143000"/>
          </a:xfrm>
        </p:spPr>
        <p:txBody>
          <a:bodyPr>
            <a:normAutofit fontScale="90000"/>
          </a:bodyPr>
          <a:lstStyle/>
          <a:p>
            <a:r>
              <a:rPr lang="nl-NL"/>
              <a:t>Onderzoeksresultaten: “hands down”</a:t>
            </a:r>
          </a:p>
        </p:txBody>
      </p:sp>
      <p:pic>
        <p:nvPicPr>
          <p:cNvPr id="3074" name="Picture 2" descr="Afbeeldingsresultaat voor groen kaartje">
            <a:extLst>
              <a:ext uri="{FF2B5EF4-FFF2-40B4-BE49-F238E27FC236}">
                <a16:creationId xmlns:a16="http://schemas.microsoft.com/office/drawing/2014/main" id="{93599678-7690-4460-BD61-2026E89489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2681" y="1245784"/>
            <a:ext cx="6098638" cy="281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85208"/>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1290464"/>
            <a:ext cx="8208912" cy="4277072"/>
          </a:xfrm>
        </p:spPr>
        <p:txBody>
          <a:bodyPr>
            <a:normAutofit fontScale="85000" lnSpcReduction="10000"/>
          </a:bodyPr>
          <a:lstStyle/>
          <a:p>
            <a:pPr fontAlgn="base"/>
            <a:r>
              <a:rPr lang="nl-NL" i="1"/>
              <a:t>Een aantal leerlingen bevestigen: “De klassfeer is niet zoveel veranderd. We hebben eens een klasgesprek geprobeerd maar dat is helemaal misgelopen en werd chaotisch. We willen nog sturing behouden van de leerkracht.”</a:t>
            </a:r>
            <a:r>
              <a:rPr lang="nl-NL"/>
              <a:t> </a:t>
            </a:r>
          </a:p>
          <a:p>
            <a:pPr fontAlgn="base"/>
            <a:r>
              <a:rPr lang="nl-NL" i="1"/>
              <a:t>Emiel: “Ik vind het goed dat hij ons vrijheid biedt, maar ik wil nog steeds een bepaalde structuur hebben anders ontstaat er teveel chaos en rumoer.”</a:t>
            </a:r>
            <a:r>
              <a:rPr lang="nl-NL"/>
              <a:t> </a:t>
            </a:r>
          </a:p>
          <a:p>
            <a:pPr fontAlgn="base"/>
            <a:r>
              <a:rPr lang="nl-NL" i="1" err="1"/>
              <a:t>Amandine</a:t>
            </a:r>
            <a:r>
              <a:rPr lang="nl-NL" i="1"/>
              <a:t>: “Ik vond dat als we rond inspraak werkte, dat we niet echt van een les konden spreken. De leerkracht wist soms zelf niet wat er gebeurde.”</a:t>
            </a:r>
            <a:r>
              <a:rPr lang="nl-NL"/>
              <a:t> </a:t>
            </a:r>
          </a:p>
          <a:p>
            <a:pPr marL="0" indent="0">
              <a:buNone/>
            </a:pPr>
            <a:endParaRPr lang="nl-BE" i="1"/>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25</a:t>
            </a:fld>
            <a:endParaRPr lang="nl-NL"/>
          </a:p>
        </p:txBody>
      </p:sp>
      <p:sp>
        <p:nvSpPr>
          <p:cNvPr id="5" name="Titel 4"/>
          <p:cNvSpPr>
            <a:spLocks noGrp="1"/>
          </p:cNvSpPr>
          <p:nvPr>
            <p:ph type="title"/>
          </p:nvPr>
        </p:nvSpPr>
        <p:spPr>
          <a:xfrm>
            <a:off x="593544" y="-162273"/>
            <a:ext cx="8208912" cy="1143000"/>
          </a:xfrm>
        </p:spPr>
        <p:txBody>
          <a:bodyPr/>
          <a:lstStyle/>
          <a:p>
            <a:r>
              <a:rPr lang="nl-BE"/>
              <a:t>Quotes leerkrachten en leerlingen</a:t>
            </a:r>
          </a:p>
        </p:txBody>
      </p:sp>
    </p:spTree>
    <p:extLst>
      <p:ext uri="{BB962C8B-B14F-4D97-AF65-F5344CB8AC3E}">
        <p14:creationId xmlns:p14="http://schemas.microsoft.com/office/powerpoint/2010/main" val="24221954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408FF7A-33EB-407B-BC41-DBDC564D4CEE}"/>
              </a:ext>
            </a:extLst>
          </p:cNvPr>
          <p:cNvSpPr>
            <a:spLocks noGrp="1"/>
          </p:cNvSpPr>
          <p:nvPr>
            <p:ph type="sldNum" sz="quarter" idx="12"/>
          </p:nvPr>
        </p:nvSpPr>
        <p:spPr/>
        <p:txBody>
          <a:bodyPr/>
          <a:lstStyle/>
          <a:p>
            <a:fld id="{61A5F08B-08AE-4581-A5CB-D6D9DA0972F7}" type="slidenum">
              <a:rPr lang="nl-NL" smtClean="0"/>
              <a:pPr/>
              <a:t>26</a:t>
            </a:fld>
            <a:endParaRPr lang="nl-NL"/>
          </a:p>
        </p:txBody>
      </p:sp>
      <p:pic>
        <p:nvPicPr>
          <p:cNvPr id="1026" name="Picture 2">
            <a:extLst>
              <a:ext uri="{FF2B5EF4-FFF2-40B4-BE49-F238E27FC236}">
                <a16:creationId xmlns:a16="http://schemas.microsoft.com/office/drawing/2014/main" id="{4800FDCA-5F3B-498C-888E-F2C554CB44F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38954" y="1179236"/>
            <a:ext cx="4974054" cy="352713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el 4">
            <a:extLst>
              <a:ext uri="{FF2B5EF4-FFF2-40B4-BE49-F238E27FC236}">
                <a16:creationId xmlns:a16="http://schemas.microsoft.com/office/drawing/2014/main" id="{4A1101C6-B002-4B77-9A36-78B1CF4B00A8}"/>
              </a:ext>
            </a:extLst>
          </p:cNvPr>
          <p:cNvSpPr>
            <a:spLocks noGrp="1"/>
          </p:cNvSpPr>
          <p:nvPr>
            <p:ph type="title"/>
          </p:nvPr>
        </p:nvSpPr>
        <p:spPr>
          <a:xfrm>
            <a:off x="112542" y="379827"/>
            <a:ext cx="9031458" cy="1143000"/>
          </a:xfrm>
        </p:spPr>
        <p:txBody>
          <a:bodyPr>
            <a:noAutofit/>
          </a:bodyPr>
          <a:lstStyle/>
          <a:p>
            <a:r>
              <a:rPr lang="nl-NL" sz="3200"/>
              <a:t>Onze resultaten liggen in lijn met bevindingen van onderzoek van het team van Prof. Dr. </a:t>
            </a:r>
            <a:r>
              <a:rPr lang="nl-NL" sz="3200" err="1"/>
              <a:t>Vansteenkiste</a:t>
            </a:r>
            <a:r>
              <a:rPr lang="nl-NL" sz="3200"/>
              <a:t> (</a:t>
            </a:r>
            <a:r>
              <a:rPr lang="nl-NL" sz="3200" err="1"/>
              <a:t>UGent</a:t>
            </a:r>
            <a:r>
              <a:rPr lang="nl-NL" sz="3200"/>
              <a:t>)</a:t>
            </a:r>
          </a:p>
        </p:txBody>
      </p:sp>
      <p:sp>
        <p:nvSpPr>
          <p:cNvPr id="6" name="Rechthoek 5">
            <a:extLst>
              <a:ext uri="{FF2B5EF4-FFF2-40B4-BE49-F238E27FC236}">
                <a16:creationId xmlns:a16="http://schemas.microsoft.com/office/drawing/2014/main" id="{729EC273-C176-49AA-B364-D41A1A6A918F}"/>
              </a:ext>
            </a:extLst>
          </p:cNvPr>
          <p:cNvSpPr/>
          <p:nvPr/>
        </p:nvSpPr>
        <p:spPr>
          <a:xfrm>
            <a:off x="230992" y="4706371"/>
            <a:ext cx="8682016" cy="1200329"/>
          </a:xfrm>
          <a:prstGeom prst="rect">
            <a:avLst/>
          </a:prstGeom>
        </p:spPr>
        <p:txBody>
          <a:bodyPr wrap="square">
            <a:spAutoFit/>
          </a:bodyPr>
          <a:lstStyle/>
          <a:p>
            <a:r>
              <a:rPr lang="en-US" err="1">
                <a:solidFill>
                  <a:srgbClr val="000000"/>
                </a:solidFill>
                <a:latin typeface="Calibri" panose="020F0502020204030204" pitchFamily="34" charset="0"/>
              </a:rPr>
              <a:t>Aelterman</a:t>
            </a:r>
            <a:r>
              <a:rPr lang="en-US">
                <a:solidFill>
                  <a:srgbClr val="000000"/>
                </a:solidFill>
                <a:latin typeface="Calibri" panose="020F0502020204030204" pitchFamily="34" charset="0"/>
              </a:rPr>
              <a:t>, N., </a:t>
            </a:r>
            <a:r>
              <a:rPr lang="en-US" err="1">
                <a:solidFill>
                  <a:srgbClr val="000000"/>
                </a:solidFill>
                <a:latin typeface="Calibri" panose="020F0502020204030204" pitchFamily="34" charset="0"/>
              </a:rPr>
              <a:t>Vansteenkiste</a:t>
            </a:r>
            <a:r>
              <a:rPr lang="en-US">
                <a:solidFill>
                  <a:srgbClr val="000000"/>
                </a:solidFill>
                <a:latin typeface="Calibri" panose="020F0502020204030204" pitchFamily="34" charset="0"/>
              </a:rPr>
              <a:t>, M., </a:t>
            </a:r>
            <a:r>
              <a:rPr lang="en-US" err="1">
                <a:solidFill>
                  <a:srgbClr val="000000"/>
                </a:solidFill>
                <a:latin typeface="Calibri" panose="020F0502020204030204" pitchFamily="34" charset="0"/>
              </a:rPr>
              <a:t>Haerens</a:t>
            </a:r>
            <a:r>
              <a:rPr lang="en-US">
                <a:solidFill>
                  <a:srgbClr val="000000"/>
                </a:solidFill>
                <a:latin typeface="Calibri" panose="020F0502020204030204" pitchFamily="34" charset="0"/>
              </a:rPr>
              <a:t>, L., </a:t>
            </a:r>
            <a:r>
              <a:rPr lang="en-US" err="1">
                <a:solidFill>
                  <a:srgbClr val="000000"/>
                </a:solidFill>
                <a:latin typeface="Calibri" panose="020F0502020204030204" pitchFamily="34" charset="0"/>
              </a:rPr>
              <a:t>Soenens</a:t>
            </a:r>
            <a:r>
              <a:rPr lang="en-US">
                <a:solidFill>
                  <a:srgbClr val="000000"/>
                </a:solidFill>
                <a:latin typeface="Calibri" panose="020F0502020204030204" pitchFamily="34" charset="0"/>
              </a:rPr>
              <a:t>, B., Fontaine, J., &amp; Reeve, J. (2018). Toward an integrative and fine-grained insight in motivating and demotivating teaching styles: The merits of a </a:t>
            </a:r>
            <a:r>
              <a:rPr lang="en-US" err="1">
                <a:solidFill>
                  <a:srgbClr val="000000"/>
                </a:solidFill>
                <a:latin typeface="Calibri" panose="020F0502020204030204" pitchFamily="34" charset="0"/>
              </a:rPr>
              <a:t>circumplex</a:t>
            </a:r>
            <a:r>
              <a:rPr lang="en-US">
                <a:solidFill>
                  <a:srgbClr val="000000"/>
                </a:solidFill>
                <a:latin typeface="Calibri" panose="020F0502020204030204" pitchFamily="34" charset="0"/>
              </a:rPr>
              <a:t> approach. In: </a:t>
            </a:r>
            <a:r>
              <a:rPr lang="en-US" i="1">
                <a:solidFill>
                  <a:srgbClr val="000000"/>
                </a:solidFill>
                <a:latin typeface="Calibri" panose="020F0502020204030204" pitchFamily="34" charset="0"/>
              </a:rPr>
              <a:t>Journal of Educational Psychology, Sep 13</a:t>
            </a:r>
            <a:r>
              <a:rPr lang="en-US">
                <a:solidFill>
                  <a:srgbClr val="000000"/>
                </a:solidFill>
                <a:latin typeface="Calibri" panose="020F0502020204030204" pitchFamily="34" charset="0"/>
              </a:rPr>
              <a:t>. </a:t>
            </a:r>
            <a:endParaRPr lang="nl-BE"/>
          </a:p>
        </p:txBody>
      </p:sp>
    </p:spTree>
    <p:extLst>
      <p:ext uri="{BB962C8B-B14F-4D97-AF65-F5344CB8AC3E}">
        <p14:creationId xmlns:p14="http://schemas.microsoft.com/office/powerpoint/2010/main" val="376839526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1237957"/>
            <a:ext cx="8208912" cy="4639316"/>
          </a:xfrm>
        </p:spPr>
        <p:txBody>
          <a:bodyPr/>
          <a:lstStyle/>
          <a:p>
            <a:pPr marL="0" indent="0">
              <a:buNone/>
            </a:pPr>
            <a:r>
              <a:rPr lang="nl-BE"/>
              <a:t>Er moeten 2 basisvoorwaarden vervuld zijn, om van “participatie” een succes te maken:</a:t>
            </a:r>
          </a:p>
          <a:p>
            <a:pPr marL="601028" lvl="1" indent="-385763">
              <a:buFont typeface="+mj-lt"/>
              <a:buAutoNum type="arabicPeriod"/>
            </a:pPr>
            <a:r>
              <a:rPr lang="nl-BE"/>
              <a:t>Jongeren moeten relationele steun ervaren – </a:t>
            </a:r>
            <a:r>
              <a:rPr lang="nl-BE" b="1">
                <a:solidFill>
                  <a:srgbClr val="0070C0"/>
                </a:solidFill>
              </a:rPr>
              <a:t>AFSTEMMING</a:t>
            </a:r>
            <a:endParaRPr lang="nl-BE" b="1">
              <a:solidFill>
                <a:srgbClr val="0070C0"/>
              </a:solidFill>
              <a:cs typeface="Calibri"/>
            </a:endParaRPr>
          </a:p>
          <a:p>
            <a:pPr marL="601028" lvl="1" indent="-385763">
              <a:buFont typeface="+mj-lt"/>
              <a:buAutoNum type="arabicPeriod"/>
            </a:pPr>
            <a:endParaRPr lang="nl-BE">
              <a:cs typeface="Calibri"/>
            </a:endParaRPr>
          </a:p>
          <a:p>
            <a:pPr marL="601028" lvl="1" indent="-385763">
              <a:buFont typeface="+mj-lt"/>
              <a:buAutoNum type="arabicPeriod"/>
            </a:pPr>
            <a:r>
              <a:rPr lang="nl-BE"/>
              <a:t>Jongeren moeten duidelijk weten waar ze aan toe zijn </a:t>
            </a:r>
            <a:endParaRPr lang="nl-BE">
              <a:cs typeface="Calibri"/>
            </a:endParaRPr>
          </a:p>
          <a:p>
            <a:pPr marL="215265" lvl="1" indent="0">
              <a:buNone/>
            </a:pPr>
            <a:r>
              <a:rPr lang="nl-BE"/>
              <a:t>	</a:t>
            </a:r>
            <a:r>
              <a:rPr lang="nl-BE" b="1">
                <a:solidFill>
                  <a:srgbClr val="FF0000"/>
                </a:solidFill>
              </a:rPr>
              <a:t>VERDUIDELIJKING &amp; BEGELEIDING</a:t>
            </a:r>
            <a:endParaRPr lang="nl-BE" b="1">
              <a:solidFill>
                <a:srgbClr val="FF0000"/>
              </a:solidFill>
              <a:cs typeface="Calibri"/>
            </a:endParaRPr>
          </a:p>
        </p:txBody>
      </p:sp>
      <p:sp>
        <p:nvSpPr>
          <p:cNvPr id="3" name="Titel 2"/>
          <p:cNvSpPr>
            <a:spLocks noGrp="1"/>
          </p:cNvSpPr>
          <p:nvPr>
            <p:ph type="title"/>
          </p:nvPr>
        </p:nvSpPr>
        <p:spPr>
          <a:xfrm>
            <a:off x="467544" y="119961"/>
            <a:ext cx="8208912" cy="857250"/>
          </a:xfrm>
        </p:spPr>
        <p:txBody>
          <a:bodyPr/>
          <a:lstStyle/>
          <a:p>
            <a:r>
              <a:rPr lang="nl-BE"/>
              <a:t>Onderzoeksresultaten</a:t>
            </a:r>
          </a:p>
        </p:txBody>
      </p:sp>
    </p:spTree>
    <p:extLst>
      <p:ext uri="{BB962C8B-B14F-4D97-AF65-F5344CB8AC3E}">
        <p14:creationId xmlns:p14="http://schemas.microsoft.com/office/powerpoint/2010/main" val="165028872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47835E2-C45B-4A86-A382-B88187E33ED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55676" y="865495"/>
            <a:ext cx="6372708" cy="45189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hthoek 8">
            <a:extLst>
              <a:ext uri="{FF2B5EF4-FFF2-40B4-BE49-F238E27FC236}">
                <a16:creationId xmlns:a16="http://schemas.microsoft.com/office/drawing/2014/main" id="{A916B4A9-33F8-4F96-8B3D-F1606B6DF24D}"/>
              </a:ext>
            </a:extLst>
          </p:cNvPr>
          <p:cNvSpPr/>
          <p:nvPr/>
        </p:nvSpPr>
        <p:spPr>
          <a:xfrm>
            <a:off x="143508" y="5481228"/>
            <a:ext cx="9000492" cy="415498"/>
          </a:xfrm>
          <a:prstGeom prst="rect">
            <a:avLst/>
          </a:prstGeom>
        </p:spPr>
        <p:txBody>
          <a:bodyPr wrap="square">
            <a:spAutoFit/>
          </a:bodyPr>
          <a:lstStyle/>
          <a:p>
            <a:r>
              <a:rPr lang="en-US" sz="1050" err="1">
                <a:solidFill>
                  <a:srgbClr val="000000"/>
                </a:solidFill>
                <a:latin typeface="Calibri" panose="020F0502020204030204" pitchFamily="34" charset="0"/>
              </a:rPr>
              <a:t>Aelterman</a:t>
            </a:r>
            <a:r>
              <a:rPr lang="en-US" sz="1050">
                <a:solidFill>
                  <a:srgbClr val="000000"/>
                </a:solidFill>
                <a:latin typeface="Calibri" panose="020F0502020204030204" pitchFamily="34" charset="0"/>
              </a:rPr>
              <a:t>, N., </a:t>
            </a:r>
            <a:r>
              <a:rPr lang="en-US" sz="1050" err="1">
                <a:solidFill>
                  <a:srgbClr val="000000"/>
                </a:solidFill>
                <a:latin typeface="Calibri" panose="020F0502020204030204" pitchFamily="34" charset="0"/>
              </a:rPr>
              <a:t>Vansteenkiste</a:t>
            </a:r>
            <a:r>
              <a:rPr lang="en-US" sz="1050">
                <a:solidFill>
                  <a:srgbClr val="000000"/>
                </a:solidFill>
                <a:latin typeface="Calibri" panose="020F0502020204030204" pitchFamily="34" charset="0"/>
              </a:rPr>
              <a:t>, M., </a:t>
            </a:r>
            <a:r>
              <a:rPr lang="en-US" sz="1050" err="1">
                <a:solidFill>
                  <a:srgbClr val="000000"/>
                </a:solidFill>
                <a:latin typeface="Calibri" panose="020F0502020204030204" pitchFamily="34" charset="0"/>
              </a:rPr>
              <a:t>Haerens</a:t>
            </a:r>
            <a:r>
              <a:rPr lang="en-US" sz="1050">
                <a:solidFill>
                  <a:srgbClr val="000000"/>
                </a:solidFill>
                <a:latin typeface="Calibri" panose="020F0502020204030204" pitchFamily="34" charset="0"/>
              </a:rPr>
              <a:t>, L., </a:t>
            </a:r>
            <a:r>
              <a:rPr lang="en-US" sz="1050" err="1">
                <a:solidFill>
                  <a:srgbClr val="000000"/>
                </a:solidFill>
                <a:latin typeface="Calibri" panose="020F0502020204030204" pitchFamily="34" charset="0"/>
              </a:rPr>
              <a:t>Soenens</a:t>
            </a:r>
            <a:r>
              <a:rPr lang="en-US" sz="1050">
                <a:solidFill>
                  <a:srgbClr val="000000"/>
                </a:solidFill>
                <a:latin typeface="Calibri" panose="020F0502020204030204" pitchFamily="34" charset="0"/>
              </a:rPr>
              <a:t>, B., Fontaine, J., &amp; Reeve, J. (2018). Toward an integrative and fine-grained insight in motivating and demotivating teaching styles: The merits of a circumplex approach. In: </a:t>
            </a:r>
            <a:r>
              <a:rPr lang="en-US" sz="1050" i="1">
                <a:solidFill>
                  <a:srgbClr val="000000"/>
                </a:solidFill>
                <a:latin typeface="Calibri" panose="020F0502020204030204" pitchFamily="34" charset="0"/>
              </a:rPr>
              <a:t>Journal of Educational Psychology, Sep 13</a:t>
            </a:r>
            <a:r>
              <a:rPr lang="en-US" sz="1050">
                <a:solidFill>
                  <a:srgbClr val="000000"/>
                </a:solidFill>
                <a:latin typeface="Calibri" panose="020F0502020204030204" pitchFamily="34" charset="0"/>
              </a:rPr>
              <a:t>. </a:t>
            </a:r>
            <a:endParaRPr lang="nl-BE" sz="1050"/>
          </a:p>
        </p:txBody>
      </p:sp>
      <p:sp>
        <p:nvSpPr>
          <p:cNvPr id="2" name="Gelijkbenige driehoek 1">
            <a:extLst>
              <a:ext uri="{FF2B5EF4-FFF2-40B4-BE49-F238E27FC236}">
                <a16:creationId xmlns:a16="http://schemas.microsoft.com/office/drawing/2014/main" id="{79574CDF-7075-48BF-9F76-0BE01795E70D}"/>
              </a:ext>
            </a:extLst>
          </p:cNvPr>
          <p:cNvSpPr/>
          <p:nvPr/>
        </p:nvSpPr>
        <p:spPr>
          <a:xfrm rot="14613388">
            <a:off x="5173668" y="1877153"/>
            <a:ext cx="1570147" cy="1689713"/>
          </a:xfrm>
          <a:prstGeom prst="triangle">
            <a:avLst>
              <a:gd name="adj" fmla="val 5527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 name="Gelijkbenige driehoek 2">
            <a:extLst>
              <a:ext uri="{FF2B5EF4-FFF2-40B4-BE49-F238E27FC236}">
                <a16:creationId xmlns:a16="http://schemas.microsoft.com/office/drawing/2014/main" id="{2F99431B-6CF6-411E-BAFF-E8CF81367072}"/>
              </a:ext>
            </a:extLst>
          </p:cNvPr>
          <p:cNvSpPr/>
          <p:nvPr/>
        </p:nvSpPr>
        <p:spPr>
          <a:xfrm rot="18477188">
            <a:off x="3652435" y="3035250"/>
            <a:ext cx="3018626" cy="1793548"/>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 name="Rechthoek 3">
            <a:extLst>
              <a:ext uri="{FF2B5EF4-FFF2-40B4-BE49-F238E27FC236}">
                <a16:creationId xmlns:a16="http://schemas.microsoft.com/office/drawing/2014/main" id="{598A60B7-002C-4C0D-B91A-B506EC7D453D}"/>
              </a:ext>
            </a:extLst>
          </p:cNvPr>
          <p:cNvSpPr/>
          <p:nvPr/>
        </p:nvSpPr>
        <p:spPr>
          <a:xfrm>
            <a:off x="6870280" y="2212843"/>
            <a:ext cx="1188980" cy="300082"/>
          </a:xfrm>
          <a:prstGeom prst="rect">
            <a:avLst/>
          </a:prstGeom>
        </p:spPr>
        <p:txBody>
          <a:bodyPr wrap="none">
            <a:spAutoFit/>
          </a:bodyPr>
          <a:lstStyle/>
          <a:p>
            <a:r>
              <a:rPr lang="nl-BE" sz="1350" b="1">
                <a:solidFill>
                  <a:srgbClr val="0070C0"/>
                </a:solidFill>
              </a:rPr>
              <a:t>AFSTEMMING</a:t>
            </a:r>
            <a:endParaRPr lang="nl-BE" sz="1350"/>
          </a:p>
        </p:txBody>
      </p:sp>
      <p:sp>
        <p:nvSpPr>
          <p:cNvPr id="5" name="Rechthoek 4">
            <a:extLst>
              <a:ext uri="{FF2B5EF4-FFF2-40B4-BE49-F238E27FC236}">
                <a16:creationId xmlns:a16="http://schemas.microsoft.com/office/drawing/2014/main" id="{F1896F5A-8256-416E-9073-7F049275B0CD}"/>
              </a:ext>
            </a:extLst>
          </p:cNvPr>
          <p:cNvSpPr/>
          <p:nvPr/>
        </p:nvSpPr>
        <p:spPr>
          <a:xfrm>
            <a:off x="6547740" y="4125784"/>
            <a:ext cx="1515158" cy="507831"/>
          </a:xfrm>
          <a:prstGeom prst="rect">
            <a:avLst/>
          </a:prstGeom>
        </p:spPr>
        <p:txBody>
          <a:bodyPr wrap="none">
            <a:spAutoFit/>
          </a:bodyPr>
          <a:lstStyle/>
          <a:p>
            <a:r>
              <a:rPr lang="nl-BE" sz="1350" b="1">
                <a:solidFill>
                  <a:srgbClr val="FF0000"/>
                </a:solidFill>
              </a:rPr>
              <a:t>VERDUIDELIJKING </a:t>
            </a:r>
          </a:p>
          <a:p>
            <a:r>
              <a:rPr lang="nl-BE" sz="1350" b="1">
                <a:solidFill>
                  <a:srgbClr val="FF0000"/>
                </a:solidFill>
              </a:rPr>
              <a:t>&amp; BEGELEIDING</a:t>
            </a:r>
            <a:endParaRPr lang="nl-BE" sz="1350"/>
          </a:p>
        </p:txBody>
      </p:sp>
    </p:spTree>
    <p:extLst>
      <p:ext uri="{BB962C8B-B14F-4D97-AF65-F5344CB8AC3E}">
        <p14:creationId xmlns:p14="http://schemas.microsoft.com/office/powerpoint/2010/main" val="115597801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55001" y="4244928"/>
            <a:ext cx="8433995" cy="1747909"/>
          </a:xfrm>
        </p:spPr>
        <p:txBody>
          <a:bodyPr>
            <a:normAutofit/>
          </a:bodyPr>
          <a:lstStyle/>
          <a:p>
            <a:pPr marL="288000" lvl="1" indent="0" algn="ctr">
              <a:buNone/>
            </a:pPr>
            <a:r>
              <a:rPr lang="nl-NL" sz="4400"/>
              <a:t>Wat zijn factoren die het “effect” van een tool bepalen?</a:t>
            </a:r>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29</a:t>
            </a:fld>
            <a:endParaRPr lang="nl-NL"/>
          </a:p>
        </p:txBody>
      </p:sp>
      <p:sp>
        <p:nvSpPr>
          <p:cNvPr id="5" name="Titel 4"/>
          <p:cNvSpPr>
            <a:spLocks noGrp="1"/>
          </p:cNvSpPr>
          <p:nvPr>
            <p:ph type="title"/>
          </p:nvPr>
        </p:nvSpPr>
        <p:spPr>
          <a:xfrm>
            <a:off x="467544" y="-301500"/>
            <a:ext cx="8208912" cy="1143000"/>
          </a:xfrm>
        </p:spPr>
        <p:txBody>
          <a:bodyPr>
            <a:normAutofit fontScale="90000"/>
          </a:bodyPr>
          <a:lstStyle/>
          <a:p>
            <a:r>
              <a:rPr lang="nl-NL"/>
              <a:t>Onderzoeksresultaten: “hands down”</a:t>
            </a:r>
          </a:p>
        </p:txBody>
      </p:sp>
      <p:pic>
        <p:nvPicPr>
          <p:cNvPr id="4098" name="Picture 2" descr="Afbeeldingsresultaat voor white board notitie">
            <a:extLst>
              <a:ext uri="{FF2B5EF4-FFF2-40B4-BE49-F238E27FC236}">
                <a16:creationId xmlns:a16="http://schemas.microsoft.com/office/drawing/2014/main" id="{B9BC6146-BE99-4FC6-B535-1101646C519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6386" y="1083132"/>
            <a:ext cx="4251226" cy="267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5754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84664" y="1342469"/>
            <a:ext cx="8208912" cy="4794061"/>
          </a:xfrm>
        </p:spPr>
        <p:txBody>
          <a:bodyPr>
            <a:noAutofit/>
          </a:bodyPr>
          <a:lstStyle/>
          <a:p>
            <a:r>
              <a:rPr lang="nl-NL" err="1"/>
              <a:t>Partici</a:t>
            </a:r>
            <a:r>
              <a:rPr lang="nl-NL"/>
              <a:t>-watte? Jouw prognose!</a:t>
            </a:r>
          </a:p>
          <a:p>
            <a:pPr marL="0" indent="0">
              <a:buNone/>
            </a:pPr>
            <a:endParaRPr lang="nl-NL"/>
          </a:p>
          <a:p>
            <a:r>
              <a:rPr lang="nl-NL"/>
              <a:t>Opzet en verloop van onderzoek</a:t>
            </a:r>
          </a:p>
          <a:p>
            <a:pPr marL="0" indent="0">
              <a:buNone/>
            </a:pPr>
            <a:endParaRPr lang="nl-NL"/>
          </a:p>
          <a:p>
            <a:r>
              <a:rPr lang="nl-NL"/>
              <a:t>Onderzoeksresultaten als stellingen: </a:t>
            </a:r>
            <a:r>
              <a:rPr lang="nl-NL" sz="2400"/>
              <a:t>“hands down”</a:t>
            </a:r>
          </a:p>
          <a:p>
            <a:endParaRPr lang="nl-NL" sz="2400"/>
          </a:p>
          <a:p>
            <a:r>
              <a:rPr lang="nl-NL"/>
              <a:t>Valorisatie: </a:t>
            </a:r>
            <a:r>
              <a:rPr lang="nl-NL" err="1"/>
              <a:t>parti</a:t>
            </a:r>
            <a:r>
              <a:rPr lang="nl-NL"/>
              <a:t>-box!</a:t>
            </a:r>
          </a:p>
          <a:p>
            <a:r>
              <a:rPr lang="nl-NL"/>
              <a:t>Feedback &amp; reflectie</a:t>
            </a:r>
          </a:p>
          <a:p>
            <a:endParaRPr lang="nl-NL"/>
          </a:p>
          <a:p>
            <a:pPr marL="0" indent="0">
              <a:buNone/>
            </a:pPr>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3</a:t>
            </a:fld>
            <a:endParaRPr lang="nl-NL"/>
          </a:p>
        </p:txBody>
      </p:sp>
      <p:sp>
        <p:nvSpPr>
          <p:cNvPr id="5" name="Titel 4"/>
          <p:cNvSpPr>
            <a:spLocks noGrp="1"/>
          </p:cNvSpPr>
          <p:nvPr>
            <p:ph type="title"/>
          </p:nvPr>
        </p:nvSpPr>
        <p:spPr>
          <a:xfrm>
            <a:off x="284664" y="0"/>
            <a:ext cx="8208912" cy="1143000"/>
          </a:xfrm>
        </p:spPr>
        <p:txBody>
          <a:bodyPr>
            <a:normAutofit/>
          </a:bodyPr>
          <a:lstStyle/>
          <a:p>
            <a:r>
              <a:rPr lang="nl-NL" sz="6600">
                <a:latin typeface="+mn-lt"/>
              </a:rPr>
              <a:t>Programma</a:t>
            </a:r>
          </a:p>
        </p:txBody>
      </p:sp>
      <p:pic>
        <p:nvPicPr>
          <p:cNvPr id="6" name="Afbeelding 5">
            <a:extLst>
              <a:ext uri="{FF2B5EF4-FFF2-40B4-BE49-F238E27FC236}">
                <a16:creationId xmlns:a16="http://schemas.microsoft.com/office/drawing/2014/main" id="{EF91B165-9D59-4A3F-BB92-81728D15B266}"/>
              </a:ext>
            </a:extLst>
          </p:cNvPr>
          <p:cNvPicPr>
            <a:picLocks noChangeAspect="1"/>
          </p:cNvPicPr>
          <p:nvPr/>
        </p:nvPicPr>
        <p:blipFill>
          <a:blip r:embed="rId3"/>
          <a:stretch>
            <a:fillRect/>
          </a:stretch>
        </p:blipFill>
        <p:spPr>
          <a:xfrm>
            <a:off x="6677679" y="0"/>
            <a:ext cx="2364721" cy="3505200"/>
          </a:xfrm>
          <a:prstGeom prst="rect">
            <a:avLst/>
          </a:prstGeom>
          <a:ln>
            <a:solidFill>
              <a:schemeClr val="tx1"/>
            </a:solidFill>
          </a:ln>
        </p:spPr>
      </p:pic>
    </p:spTree>
    <p:extLst>
      <p:ext uri="{BB962C8B-B14F-4D97-AF65-F5344CB8AC3E}">
        <p14:creationId xmlns:p14="http://schemas.microsoft.com/office/powerpoint/2010/main" val="3680462482"/>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20000"/>
          </a:bodyPr>
          <a:lstStyle/>
          <a:p>
            <a:pPr marL="0" indent="0">
              <a:buNone/>
            </a:pPr>
            <a:endParaRPr lang="nl-BE" i="1"/>
          </a:p>
          <a:p>
            <a:pPr fontAlgn="base"/>
            <a:r>
              <a:rPr lang="nl-NL" i="1"/>
              <a:t>Nina, deelnemende leerkracht, rapporteert na gebruik van de tool proactieve cirkel:</a:t>
            </a:r>
            <a:r>
              <a:rPr lang="nl-NL"/>
              <a:t> </a:t>
            </a:r>
          </a:p>
          <a:p>
            <a:pPr marL="0" indent="0" fontAlgn="base">
              <a:buNone/>
            </a:pPr>
            <a:r>
              <a:rPr lang="nl-NL" i="1"/>
              <a:t>“Dit is nieuw voor hen! Duidelijk merkbaar toen ik de klas liet gaan zitten in een cirkel. Het is een zeer fijne manier om van iedereen te weten te komen wat hun mening is over een bepaald onderwerp/bepaalde les.”</a:t>
            </a:r>
            <a:r>
              <a:rPr lang="nl-NL"/>
              <a:t> </a:t>
            </a:r>
          </a:p>
          <a:p>
            <a:pPr marL="0" indent="0" fontAlgn="base">
              <a:buNone/>
            </a:pPr>
            <a:r>
              <a:rPr lang="nl-NL" i="1"/>
              <a:t>Ze rapporteert verder een positief effect op de verbondenheid in de klas en liet hen ook nadenken over de betrokkenheid op de les. Wel stelt ze: “Het vraagt wat voorbereiding om de juiste vragen te stellen.”</a:t>
            </a:r>
            <a:r>
              <a:rPr lang="nl-NL"/>
              <a:t> </a:t>
            </a:r>
          </a:p>
          <a:p>
            <a:pPr marL="0" indent="0">
              <a:buNone/>
            </a:pPr>
            <a:endParaRPr lang="nl-BE" i="1"/>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30</a:t>
            </a:fld>
            <a:endParaRPr lang="nl-NL"/>
          </a:p>
        </p:txBody>
      </p:sp>
      <p:sp>
        <p:nvSpPr>
          <p:cNvPr id="5" name="Titel 4"/>
          <p:cNvSpPr>
            <a:spLocks noGrp="1"/>
          </p:cNvSpPr>
          <p:nvPr>
            <p:ph type="title"/>
          </p:nvPr>
        </p:nvSpPr>
        <p:spPr/>
        <p:txBody>
          <a:bodyPr/>
          <a:lstStyle/>
          <a:p>
            <a:r>
              <a:rPr lang="nl-BE"/>
              <a:t>Quotes leerkrachten en leerlingen</a:t>
            </a:r>
          </a:p>
        </p:txBody>
      </p:sp>
    </p:spTree>
    <p:extLst>
      <p:ext uri="{BB962C8B-B14F-4D97-AF65-F5344CB8AC3E}">
        <p14:creationId xmlns:p14="http://schemas.microsoft.com/office/powerpoint/2010/main" val="3490010968"/>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31</a:t>
            </a:fld>
            <a:endParaRPr lang="nl-NL"/>
          </a:p>
        </p:txBody>
      </p:sp>
      <p:sp>
        <p:nvSpPr>
          <p:cNvPr id="5" name="Titel 4"/>
          <p:cNvSpPr>
            <a:spLocks noGrp="1"/>
          </p:cNvSpPr>
          <p:nvPr>
            <p:ph type="title"/>
          </p:nvPr>
        </p:nvSpPr>
        <p:spPr>
          <a:xfrm>
            <a:off x="467544" y="-301500"/>
            <a:ext cx="8208912" cy="1143000"/>
          </a:xfrm>
        </p:spPr>
        <p:txBody>
          <a:bodyPr>
            <a:normAutofit/>
          </a:bodyPr>
          <a:lstStyle/>
          <a:p>
            <a:r>
              <a:rPr lang="nl-NL"/>
              <a:t>Factoren die “effect” bepalen:</a:t>
            </a:r>
          </a:p>
        </p:txBody>
      </p:sp>
      <p:sp>
        <p:nvSpPr>
          <p:cNvPr id="3" name="Rechthoek 2">
            <a:extLst>
              <a:ext uri="{FF2B5EF4-FFF2-40B4-BE49-F238E27FC236}">
                <a16:creationId xmlns:a16="http://schemas.microsoft.com/office/drawing/2014/main" id="{09EBA0FC-6123-4BF4-BBEE-E97F8BF408BF}"/>
              </a:ext>
            </a:extLst>
          </p:cNvPr>
          <p:cNvSpPr/>
          <p:nvPr/>
        </p:nvSpPr>
        <p:spPr>
          <a:xfrm>
            <a:off x="467544" y="1141324"/>
            <a:ext cx="8208912" cy="5262979"/>
          </a:xfrm>
          <a:prstGeom prst="rect">
            <a:avLst/>
          </a:prstGeom>
        </p:spPr>
        <p:txBody>
          <a:bodyPr wrap="square">
            <a:spAutoFit/>
          </a:bodyPr>
          <a:lstStyle/>
          <a:p>
            <a:pPr marL="457200" indent="-457200" fontAlgn="base">
              <a:buFont typeface="Wingdings" panose="05000000000000000000" pitchFamily="2" charset="2"/>
              <a:buChar char="§"/>
            </a:pPr>
            <a:r>
              <a:rPr lang="en-US" sz="2800" err="1">
                <a:solidFill>
                  <a:srgbClr val="000000"/>
                </a:solidFill>
              </a:rPr>
              <a:t>Overtuiging</a:t>
            </a:r>
            <a:r>
              <a:rPr lang="en-US" sz="2800">
                <a:solidFill>
                  <a:srgbClr val="000000"/>
                </a:solidFill>
              </a:rPr>
              <a:t> van de </a:t>
            </a:r>
            <a:r>
              <a:rPr lang="en-US" sz="2800" err="1">
                <a:solidFill>
                  <a:srgbClr val="000000"/>
                </a:solidFill>
              </a:rPr>
              <a:t>leerkracht</a:t>
            </a:r>
            <a:endParaRPr lang="en-US" sz="2800">
              <a:solidFill>
                <a:srgbClr val="000000"/>
              </a:solidFill>
            </a:endParaRPr>
          </a:p>
          <a:p>
            <a:pPr fontAlgn="base"/>
            <a:endParaRPr lang="en-US" sz="2800">
              <a:solidFill>
                <a:srgbClr val="000000"/>
              </a:solidFill>
            </a:endParaRPr>
          </a:p>
          <a:p>
            <a:pPr fontAlgn="base"/>
            <a:r>
              <a:rPr lang="en-US" sz="2800" err="1">
                <a:solidFill>
                  <a:srgbClr val="000000"/>
                </a:solidFill>
              </a:rPr>
              <a:t>Durf</a:t>
            </a:r>
            <a:r>
              <a:rPr lang="en-US" sz="2800">
                <a:solidFill>
                  <a:srgbClr val="000000"/>
                </a:solidFill>
              </a:rPr>
              <a:t> </a:t>
            </a:r>
            <a:r>
              <a:rPr lang="en-US" sz="2800" err="1">
                <a:solidFill>
                  <a:srgbClr val="000000"/>
                </a:solidFill>
              </a:rPr>
              <a:t>en</a:t>
            </a:r>
            <a:r>
              <a:rPr lang="en-US" sz="2800">
                <a:solidFill>
                  <a:srgbClr val="000000"/>
                </a:solidFill>
              </a:rPr>
              <a:t> </a:t>
            </a:r>
            <a:r>
              <a:rPr lang="en-US" sz="2800" err="1">
                <a:solidFill>
                  <a:srgbClr val="000000"/>
                </a:solidFill>
              </a:rPr>
              <a:t>bereidheid</a:t>
            </a:r>
            <a:r>
              <a:rPr lang="en-US" sz="2800">
                <a:solidFill>
                  <a:srgbClr val="000000"/>
                </a:solidFill>
              </a:rPr>
              <a:t> om </a:t>
            </a:r>
            <a:r>
              <a:rPr lang="en-US" sz="2800" err="1">
                <a:solidFill>
                  <a:srgbClr val="000000"/>
                </a:solidFill>
              </a:rPr>
              <a:t>te</a:t>
            </a:r>
            <a:r>
              <a:rPr lang="en-US" sz="2800">
                <a:solidFill>
                  <a:srgbClr val="000000"/>
                </a:solidFill>
              </a:rPr>
              <a:t> </a:t>
            </a:r>
            <a:r>
              <a:rPr lang="en-US" sz="2800" err="1">
                <a:solidFill>
                  <a:srgbClr val="000000"/>
                </a:solidFill>
              </a:rPr>
              <a:t>experimenteren</a:t>
            </a:r>
            <a:r>
              <a:rPr lang="en-US" sz="2800">
                <a:solidFill>
                  <a:srgbClr val="000000"/>
                </a:solidFill>
              </a:rPr>
              <a:t> </a:t>
            </a:r>
            <a:r>
              <a:rPr lang="en-US" sz="2800" err="1">
                <a:solidFill>
                  <a:srgbClr val="000000"/>
                </a:solidFill>
              </a:rPr>
              <a:t>wordt</a:t>
            </a:r>
            <a:r>
              <a:rPr lang="en-US" sz="2800">
                <a:solidFill>
                  <a:srgbClr val="000000"/>
                </a:solidFill>
              </a:rPr>
              <a:t> heel erg </a:t>
            </a:r>
            <a:r>
              <a:rPr lang="en-US" sz="2800" err="1">
                <a:solidFill>
                  <a:srgbClr val="000000"/>
                </a:solidFill>
              </a:rPr>
              <a:t>gewaardeerd</a:t>
            </a:r>
            <a:r>
              <a:rPr lang="en-US" sz="2800">
                <a:solidFill>
                  <a:srgbClr val="000000"/>
                </a:solidFill>
              </a:rPr>
              <a:t> door de </a:t>
            </a:r>
            <a:r>
              <a:rPr lang="en-US" sz="2800" err="1">
                <a:solidFill>
                  <a:srgbClr val="000000"/>
                </a:solidFill>
              </a:rPr>
              <a:t>leerlingen</a:t>
            </a:r>
            <a:endParaRPr lang="en-US" sz="2800">
              <a:solidFill>
                <a:srgbClr val="000000"/>
              </a:solidFill>
            </a:endParaRPr>
          </a:p>
          <a:p>
            <a:pPr fontAlgn="base"/>
            <a:r>
              <a:rPr lang="en-US" sz="2800">
                <a:solidFill>
                  <a:srgbClr val="000000"/>
                </a:solidFill>
              </a:rPr>
              <a:t> ​</a:t>
            </a:r>
          </a:p>
          <a:p>
            <a:pPr marL="457200" indent="-457200" fontAlgn="base">
              <a:buFont typeface="Wingdings" panose="05000000000000000000" pitchFamily="2" charset="2"/>
              <a:buChar char="§"/>
            </a:pPr>
            <a:r>
              <a:rPr lang="en-US" sz="2800" err="1">
                <a:solidFill>
                  <a:srgbClr val="000000"/>
                </a:solidFill>
              </a:rPr>
              <a:t>Competenties</a:t>
            </a:r>
            <a:r>
              <a:rPr lang="en-US" sz="2800">
                <a:solidFill>
                  <a:srgbClr val="000000"/>
                </a:solidFill>
              </a:rPr>
              <a:t> van de </a:t>
            </a:r>
            <a:r>
              <a:rPr lang="en-US" sz="2800" err="1">
                <a:solidFill>
                  <a:srgbClr val="000000"/>
                </a:solidFill>
              </a:rPr>
              <a:t>leerlingen</a:t>
            </a:r>
            <a:r>
              <a:rPr lang="en-US" sz="2800">
                <a:solidFill>
                  <a:srgbClr val="000000"/>
                </a:solidFill>
              </a:rPr>
              <a:t> </a:t>
            </a:r>
            <a:r>
              <a:rPr lang="en-US" sz="2800" err="1">
                <a:solidFill>
                  <a:srgbClr val="000000"/>
                </a:solidFill>
              </a:rPr>
              <a:t>en</a:t>
            </a:r>
            <a:r>
              <a:rPr lang="en-US" sz="2800">
                <a:solidFill>
                  <a:srgbClr val="000000"/>
                </a:solidFill>
              </a:rPr>
              <a:t> </a:t>
            </a:r>
            <a:r>
              <a:rPr lang="en-US" sz="2800" err="1">
                <a:solidFill>
                  <a:srgbClr val="000000"/>
                </a:solidFill>
              </a:rPr>
              <a:t>nood</a:t>
            </a:r>
            <a:r>
              <a:rPr lang="en-US" sz="2800">
                <a:solidFill>
                  <a:srgbClr val="000000"/>
                </a:solidFill>
              </a:rPr>
              <a:t> </a:t>
            </a:r>
            <a:r>
              <a:rPr lang="en-US" sz="2800" err="1">
                <a:solidFill>
                  <a:srgbClr val="000000"/>
                </a:solidFill>
              </a:rPr>
              <a:t>aan</a:t>
            </a:r>
            <a:r>
              <a:rPr lang="en-US" sz="2800">
                <a:solidFill>
                  <a:srgbClr val="000000"/>
                </a:solidFill>
              </a:rPr>
              <a:t> </a:t>
            </a:r>
            <a:r>
              <a:rPr lang="en-US" sz="2800" err="1">
                <a:solidFill>
                  <a:srgbClr val="000000"/>
                </a:solidFill>
              </a:rPr>
              <a:t>afstemming</a:t>
            </a:r>
            <a:r>
              <a:rPr lang="en-US" sz="2800">
                <a:solidFill>
                  <a:srgbClr val="000000"/>
                </a:solidFill>
              </a:rPr>
              <a:t> </a:t>
            </a:r>
          </a:p>
          <a:p>
            <a:pPr marL="457200" indent="-457200" fontAlgn="base">
              <a:buFont typeface="Wingdings" panose="05000000000000000000" pitchFamily="2" charset="2"/>
              <a:buChar char="§"/>
            </a:pPr>
            <a:endParaRPr lang="en-US" sz="2800">
              <a:solidFill>
                <a:srgbClr val="000000"/>
              </a:solidFill>
            </a:endParaRPr>
          </a:p>
          <a:p>
            <a:pPr fontAlgn="base"/>
            <a:r>
              <a:rPr lang="en-US" sz="2800" err="1">
                <a:solidFill>
                  <a:srgbClr val="000000"/>
                </a:solidFill>
              </a:rPr>
              <a:t>Noodzakelijk</a:t>
            </a:r>
            <a:r>
              <a:rPr lang="en-US" sz="2800">
                <a:solidFill>
                  <a:srgbClr val="000000"/>
                </a:solidFill>
              </a:rPr>
              <a:t> om in </a:t>
            </a:r>
            <a:r>
              <a:rPr lang="en-US" sz="2800" err="1">
                <a:solidFill>
                  <a:srgbClr val="000000"/>
                </a:solidFill>
              </a:rPr>
              <a:t>te</a:t>
            </a:r>
            <a:r>
              <a:rPr lang="en-US" sz="2800">
                <a:solidFill>
                  <a:srgbClr val="000000"/>
                </a:solidFill>
              </a:rPr>
              <a:t> </a:t>
            </a:r>
            <a:r>
              <a:rPr lang="en-US" sz="2800" err="1">
                <a:solidFill>
                  <a:srgbClr val="000000"/>
                </a:solidFill>
              </a:rPr>
              <a:t>schatten</a:t>
            </a:r>
            <a:r>
              <a:rPr lang="en-US" sz="2800">
                <a:solidFill>
                  <a:srgbClr val="000000"/>
                </a:solidFill>
              </a:rPr>
              <a:t> wat </a:t>
            </a:r>
            <a:r>
              <a:rPr lang="en-US" sz="2800" err="1">
                <a:solidFill>
                  <a:srgbClr val="000000"/>
                </a:solidFill>
              </a:rPr>
              <a:t>leerlingen</a:t>
            </a:r>
            <a:r>
              <a:rPr lang="en-US" sz="2800">
                <a:solidFill>
                  <a:srgbClr val="000000"/>
                </a:solidFill>
              </a:rPr>
              <a:t> </a:t>
            </a:r>
            <a:r>
              <a:rPr lang="en-US" sz="2800" err="1">
                <a:solidFill>
                  <a:srgbClr val="000000"/>
                </a:solidFill>
              </a:rPr>
              <a:t>kunnen</a:t>
            </a:r>
            <a:r>
              <a:rPr lang="en-US" sz="2800">
                <a:solidFill>
                  <a:srgbClr val="000000"/>
                </a:solidFill>
              </a:rPr>
              <a:t> &amp; </a:t>
            </a:r>
            <a:r>
              <a:rPr lang="en-US" sz="2800" err="1">
                <a:solidFill>
                  <a:srgbClr val="000000"/>
                </a:solidFill>
              </a:rPr>
              <a:t>belangrijk</a:t>
            </a:r>
            <a:r>
              <a:rPr lang="en-US" sz="2800">
                <a:solidFill>
                  <a:srgbClr val="000000"/>
                </a:solidFill>
              </a:rPr>
              <a:t> </a:t>
            </a:r>
            <a:r>
              <a:rPr lang="en-US" sz="2800" err="1">
                <a:solidFill>
                  <a:srgbClr val="000000"/>
                </a:solidFill>
              </a:rPr>
              <a:t>vinden</a:t>
            </a:r>
            <a:r>
              <a:rPr lang="en-US" sz="2800">
                <a:solidFill>
                  <a:srgbClr val="000000"/>
                </a:solidFill>
              </a:rPr>
              <a:t> (</a:t>
            </a:r>
            <a:r>
              <a:rPr lang="en-US" sz="2800" err="1">
                <a:solidFill>
                  <a:srgbClr val="000000"/>
                </a:solidFill>
              </a:rPr>
              <a:t>leefwereld</a:t>
            </a:r>
            <a:r>
              <a:rPr lang="en-US" sz="2800">
                <a:solidFill>
                  <a:srgbClr val="000000"/>
                </a:solidFill>
              </a:rPr>
              <a:t>)</a:t>
            </a:r>
          </a:p>
          <a:p>
            <a:pPr fontAlgn="base"/>
            <a:endParaRPr lang="en-US" sz="2800">
              <a:solidFill>
                <a:srgbClr val="000000"/>
              </a:solidFill>
            </a:endParaRPr>
          </a:p>
          <a:p>
            <a:pPr fontAlgn="base"/>
            <a:endParaRPr lang="en-US" sz="2800">
              <a:solidFill>
                <a:srgbClr val="000000"/>
              </a:solidFill>
            </a:endParaRPr>
          </a:p>
        </p:txBody>
      </p:sp>
    </p:spTree>
    <p:extLst>
      <p:ext uri="{BB962C8B-B14F-4D97-AF65-F5344CB8AC3E}">
        <p14:creationId xmlns:p14="http://schemas.microsoft.com/office/powerpoint/2010/main" val="573250306"/>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32</a:t>
            </a:fld>
            <a:endParaRPr lang="nl-NL"/>
          </a:p>
        </p:txBody>
      </p:sp>
      <p:sp>
        <p:nvSpPr>
          <p:cNvPr id="5" name="Titel 4"/>
          <p:cNvSpPr>
            <a:spLocks noGrp="1"/>
          </p:cNvSpPr>
          <p:nvPr>
            <p:ph type="title"/>
          </p:nvPr>
        </p:nvSpPr>
        <p:spPr>
          <a:xfrm>
            <a:off x="467544" y="-301500"/>
            <a:ext cx="8208912" cy="1143000"/>
          </a:xfrm>
        </p:spPr>
        <p:txBody>
          <a:bodyPr>
            <a:normAutofit/>
          </a:bodyPr>
          <a:lstStyle/>
          <a:p>
            <a:r>
              <a:rPr lang="nl-NL"/>
              <a:t>Factoren die “effect” bepalen:</a:t>
            </a:r>
          </a:p>
        </p:txBody>
      </p:sp>
      <p:sp>
        <p:nvSpPr>
          <p:cNvPr id="3" name="Rechthoek 2">
            <a:extLst>
              <a:ext uri="{FF2B5EF4-FFF2-40B4-BE49-F238E27FC236}">
                <a16:creationId xmlns:a16="http://schemas.microsoft.com/office/drawing/2014/main" id="{09EBA0FC-6123-4BF4-BBEE-E97F8BF408BF}"/>
              </a:ext>
            </a:extLst>
          </p:cNvPr>
          <p:cNvSpPr/>
          <p:nvPr/>
        </p:nvSpPr>
        <p:spPr>
          <a:xfrm>
            <a:off x="467544" y="1141324"/>
            <a:ext cx="8208912" cy="5693866"/>
          </a:xfrm>
          <a:prstGeom prst="rect">
            <a:avLst/>
          </a:prstGeom>
        </p:spPr>
        <p:txBody>
          <a:bodyPr wrap="square">
            <a:spAutoFit/>
          </a:bodyPr>
          <a:lstStyle/>
          <a:p>
            <a:pPr marL="457200" indent="-457200" fontAlgn="base">
              <a:buFont typeface="Wingdings" panose="05000000000000000000" pitchFamily="2" charset="2"/>
              <a:buChar char="§"/>
            </a:pPr>
            <a:r>
              <a:rPr lang="en-US" sz="2800" err="1">
                <a:solidFill>
                  <a:srgbClr val="000000"/>
                </a:solidFill>
              </a:rPr>
              <a:t>Sfeer</a:t>
            </a:r>
            <a:r>
              <a:rPr lang="en-US" sz="2800">
                <a:solidFill>
                  <a:srgbClr val="000000"/>
                </a:solidFill>
              </a:rPr>
              <a:t> in de </a:t>
            </a:r>
            <a:r>
              <a:rPr lang="en-US" sz="2800" err="1">
                <a:solidFill>
                  <a:srgbClr val="000000"/>
                </a:solidFill>
              </a:rPr>
              <a:t>klasgroep</a:t>
            </a:r>
            <a:endParaRPr lang="en-US" sz="2800">
              <a:solidFill>
                <a:srgbClr val="000000"/>
              </a:solidFill>
            </a:endParaRPr>
          </a:p>
          <a:p>
            <a:pPr fontAlgn="base"/>
            <a:endParaRPr lang="en-US" sz="2800">
              <a:solidFill>
                <a:srgbClr val="000000"/>
              </a:solidFill>
            </a:endParaRPr>
          </a:p>
          <a:p>
            <a:pPr fontAlgn="base"/>
            <a:r>
              <a:rPr lang="en-US" sz="2800" err="1">
                <a:solidFill>
                  <a:srgbClr val="000000"/>
                </a:solidFill>
              </a:rPr>
              <a:t>Structuur</a:t>
            </a:r>
            <a:r>
              <a:rPr lang="en-US" sz="2800">
                <a:solidFill>
                  <a:srgbClr val="000000"/>
                </a:solidFill>
              </a:rPr>
              <a:t> </a:t>
            </a:r>
            <a:r>
              <a:rPr lang="en-US" sz="2800" err="1">
                <a:solidFill>
                  <a:srgbClr val="000000"/>
                </a:solidFill>
              </a:rPr>
              <a:t>en</a:t>
            </a:r>
            <a:r>
              <a:rPr lang="en-US" sz="2800">
                <a:solidFill>
                  <a:srgbClr val="000000"/>
                </a:solidFill>
              </a:rPr>
              <a:t> </a:t>
            </a:r>
            <a:r>
              <a:rPr lang="en-US" sz="2800" err="1">
                <a:solidFill>
                  <a:srgbClr val="000000"/>
                </a:solidFill>
              </a:rPr>
              <a:t>relationele</a:t>
            </a:r>
            <a:r>
              <a:rPr lang="en-US" sz="2800">
                <a:solidFill>
                  <a:srgbClr val="000000"/>
                </a:solidFill>
              </a:rPr>
              <a:t> </a:t>
            </a:r>
            <a:r>
              <a:rPr lang="en-US" sz="2800" err="1">
                <a:solidFill>
                  <a:srgbClr val="000000"/>
                </a:solidFill>
              </a:rPr>
              <a:t>steun</a:t>
            </a:r>
            <a:r>
              <a:rPr lang="en-US" sz="2800">
                <a:solidFill>
                  <a:srgbClr val="000000"/>
                </a:solidFill>
              </a:rPr>
              <a:t> (</a:t>
            </a:r>
            <a:r>
              <a:rPr lang="en-US" sz="2800" err="1">
                <a:solidFill>
                  <a:srgbClr val="000000"/>
                </a:solidFill>
              </a:rPr>
              <a:t>ook</a:t>
            </a:r>
            <a:r>
              <a:rPr lang="en-US" sz="2800">
                <a:solidFill>
                  <a:srgbClr val="000000"/>
                </a:solidFill>
              </a:rPr>
              <a:t> </a:t>
            </a:r>
            <a:r>
              <a:rPr lang="en-US" sz="2800" err="1">
                <a:solidFill>
                  <a:srgbClr val="000000"/>
                </a:solidFill>
              </a:rPr>
              <a:t>onderling</a:t>
            </a:r>
            <a:r>
              <a:rPr lang="en-US" sz="2800">
                <a:solidFill>
                  <a:srgbClr val="000000"/>
                </a:solidFill>
              </a:rPr>
              <a:t>) is </a:t>
            </a:r>
            <a:r>
              <a:rPr lang="en-US" sz="2800" err="1">
                <a:solidFill>
                  <a:srgbClr val="000000"/>
                </a:solidFill>
              </a:rPr>
              <a:t>belangrijk</a:t>
            </a:r>
            <a:r>
              <a:rPr lang="en-US" sz="2800">
                <a:solidFill>
                  <a:srgbClr val="000000"/>
                </a:solidFill>
              </a:rPr>
              <a:t>. </a:t>
            </a:r>
            <a:r>
              <a:rPr lang="en-US" sz="2800" err="1">
                <a:solidFill>
                  <a:srgbClr val="000000"/>
                </a:solidFill>
              </a:rPr>
              <a:t>Indien</a:t>
            </a:r>
            <a:r>
              <a:rPr lang="en-US" sz="2800">
                <a:solidFill>
                  <a:srgbClr val="000000"/>
                </a:solidFill>
              </a:rPr>
              <a:t> </a:t>
            </a:r>
            <a:r>
              <a:rPr lang="en-US" sz="2800" err="1">
                <a:solidFill>
                  <a:srgbClr val="000000"/>
                </a:solidFill>
              </a:rPr>
              <a:t>nodig</a:t>
            </a:r>
            <a:r>
              <a:rPr lang="en-US" sz="2800">
                <a:solidFill>
                  <a:srgbClr val="000000"/>
                </a:solidFill>
              </a:rPr>
              <a:t>, </a:t>
            </a:r>
            <a:r>
              <a:rPr lang="en-US" sz="2800" err="1">
                <a:solidFill>
                  <a:srgbClr val="000000"/>
                </a:solidFill>
              </a:rPr>
              <a:t>eerst</a:t>
            </a:r>
            <a:r>
              <a:rPr lang="en-US" sz="2800">
                <a:solidFill>
                  <a:srgbClr val="000000"/>
                </a:solidFill>
              </a:rPr>
              <a:t> </a:t>
            </a:r>
            <a:r>
              <a:rPr lang="en-US" sz="2800" err="1">
                <a:solidFill>
                  <a:srgbClr val="000000"/>
                </a:solidFill>
              </a:rPr>
              <a:t>inzetten</a:t>
            </a:r>
            <a:r>
              <a:rPr lang="en-US" sz="2800">
                <a:solidFill>
                  <a:srgbClr val="000000"/>
                </a:solidFill>
              </a:rPr>
              <a:t> op </a:t>
            </a:r>
            <a:r>
              <a:rPr lang="en-US" sz="2800" err="1">
                <a:solidFill>
                  <a:srgbClr val="000000"/>
                </a:solidFill>
              </a:rPr>
              <a:t>leefklimaat</a:t>
            </a:r>
            <a:r>
              <a:rPr lang="en-US" sz="2800">
                <a:solidFill>
                  <a:srgbClr val="000000"/>
                </a:solidFill>
              </a:rPr>
              <a:t>!</a:t>
            </a:r>
          </a:p>
          <a:p>
            <a:pPr fontAlgn="base"/>
            <a:r>
              <a:rPr lang="en-US" sz="2800">
                <a:solidFill>
                  <a:srgbClr val="000000"/>
                </a:solidFill>
              </a:rPr>
              <a:t> ​</a:t>
            </a:r>
          </a:p>
          <a:p>
            <a:pPr marL="457200" indent="-457200" fontAlgn="base">
              <a:buFont typeface="Wingdings" panose="05000000000000000000" pitchFamily="2" charset="2"/>
              <a:buChar char="§"/>
            </a:pPr>
            <a:r>
              <a:rPr lang="en-US" sz="2800" err="1">
                <a:solidFill>
                  <a:srgbClr val="000000"/>
                </a:solidFill>
              </a:rPr>
              <a:t>Collegialiteit</a:t>
            </a:r>
            <a:r>
              <a:rPr lang="en-US" sz="2800">
                <a:solidFill>
                  <a:srgbClr val="000000"/>
                </a:solidFill>
              </a:rPr>
              <a:t> &amp; </a:t>
            </a:r>
            <a:r>
              <a:rPr lang="en-US" sz="2800" err="1">
                <a:solidFill>
                  <a:srgbClr val="000000"/>
                </a:solidFill>
              </a:rPr>
              <a:t>schoolcultuur</a:t>
            </a:r>
            <a:endParaRPr lang="en-US" sz="2800">
              <a:solidFill>
                <a:srgbClr val="000000"/>
              </a:solidFill>
            </a:endParaRPr>
          </a:p>
          <a:p>
            <a:pPr marL="457200" indent="-457200" fontAlgn="base">
              <a:buFont typeface="Wingdings" panose="05000000000000000000" pitchFamily="2" charset="2"/>
              <a:buChar char="§"/>
            </a:pPr>
            <a:endParaRPr lang="en-US" sz="2800">
              <a:solidFill>
                <a:srgbClr val="000000"/>
              </a:solidFill>
            </a:endParaRPr>
          </a:p>
          <a:p>
            <a:pPr fontAlgn="base"/>
            <a:r>
              <a:rPr lang="en-US" sz="2800">
                <a:solidFill>
                  <a:srgbClr val="000000"/>
                </a:solidFill>
              </a:rPr>
              <a:t>De mate </a:t>
            </a:r>
            <a:r>
              <a:rPr lang="en-US" sz="2800" err="1">
                <a:solidFill>
                  <a:srgbClr val="000000"/>
                </a:solidFill>
              </a:rPr>
              <a:t>waarin</a:t>
            </a:r>
            <a:r>
              <a:rPr lang="en-US" sz="2800">
                <a:solidFill>
                  <a:srgbClr val="000000"/>
                </a:solidFill>
              </a:rPr>
              <a:t> </a:t>
            </a:r>
            <a:r>
              <a:rPr lang="en-US" sz="2800" err="1">
                <a:solidFill>
                  <a:srgbClr val="000000"/>
                </a:solidFill>
              </a:rPr>
              <a:t>participatie</a:t>
            </a:r>
            <a:r>
              <a:rPr lang="en-US" sz="2800">
                <a:solidFill>
                  <a:srgbClr val="000000"/>
                </a:solidFill>
              </a:rPr>
              <a:t> </a:t>
            </a:r>
            <a:r>
              <a:rPr lang="en-US" sz="2800" err="1">
                <a:solidFill>
                  <a:srgbClr val="000000"/>
                </a:solidFill>
              </a:rPr>
              <a:t>een</a:t>
            </a:r>
            <a:r>
              <a:rPr lang="en-US" sz="2800">
                <a:solidFill>
                  <a:srgbClr val="000000"/>
                </a:solidFill>
              </a:rPr>
              <a:t> </a:t>
            </a:r>
            <a:r>
              <a:rPr lang="en-US" sz="2800" err="1">
                <a:solidFill>
                  <a:srgbClr val="000000"/>
                </a:solidFill>
              </a:rPr>
              <a:t>plaats</a:t>
            </a:r>
            <a:r>
              <a:rPr lang="en-US" sz="2800">
                <a:solidFill>
                  <a:srgbClr val="000000"/>
                </a:solidFill>
              </a:rPr>
              <a:t> </a:t>
            </a:r>
            <a:r>
              <a:rPr lang="en-US" sz="2800" err="1">
                <a:solidFill>
                  <a:srgbClr val="000000"/>
                </a:solidFill>
              </a:rPr>
              <a:t>krijgt</a:t>
            </a:r>
            <a:r>
              <a:rPr lang="en-US" sz="2800">
                <a:solidFill>
                  <a:srgbClr val="000000"/>
                </a:solidFill>
              </a:rPr>
              <a:t> in de school </a:t>
            </a:r>
            <a:r>
              <a:rPr lang="en-US" sz="2800" err="1">
                <a:solidFill>
                  <a:srgbClr val="000000"/>
                </a:solidFill>
              </a:rPr>
              <a:t>blijkt</a:t>
            </a:r>
            <a:r>
              <a:rPr lang="en-US" sz="2800">
                <a:solidFill>
                  <a:srgbClr val="000000"/>
                </a:solidFill>
              </a:rPr>
              <a:t> </a:t>
            </a:r>
            <a:r>
              <a:rPr lang="en-US" sz="2800" err="1">
                <a:solidFill>
                  <a:srgbClr val="000000"/>
                </a:solidFill>
              </a:rPr>
              <a:t>een</a:t>
            </a:r>
            <a:r>
              <a:rPr lang="en-US" sz="2800">
                <a:solidFill>
                  <a:srgbClr val="000000"/>
                </a:solidFill>
              </a:rPr>
              <a:t> </a:t>
            </a:r>
            <a:r>
              <a:rPr lang="en-US" sz="2800" err="1">
                <a:solidFill>
                  <a:srgbClr val="000000"/>
                </a:solidFill>
              </a:rPr>
              <a:t>grote</a:t>
            </a:r>
            <a:r>
              <a:rPr lang="en-US" sz="2800">
                <a:solidFill>
                  <a:srgbClr val="000000"/>
                </a:solidFill>
              </a:rPr>
              <a:t> </a:t>
            </a:r>
            <a:r>
              <a:rPr lang="en-US" sz="2800" err="1">
                <a:solidFill>
                  <a:srgbClr val="000000"/>
                </a:solidFill>
              </a:rPr>
              <a:t>rol</a:t>
            </a:r>
            <a:r>
              <a:rPr lang="en-US" sz="2800">
                <a:solidFill>
                  <a:srgbClr val="000000"/>
                </a:solidFill>
              </a:rPr>
              <a:t> </a:t>
            </a:r>
            <a:r>
              <a:rPr lang="en-US" sz="2800" err="1">
                <a:solidFill>
                  <a:srgbClr val="000000"/>
                </a:solidFill>
              </a:rPr>
              <a:t>te</a:t>
            </a:r>
            <a:r>
              <a:rPr lang="en-US" sz="2800">
                <a:solidFill>
                  <a:srgbClr val="000000"/>
                </a:solidFill>
              </a:rPr>
              <a:t> </a:t>
            </a:r>
            <a:r>
              <a:rPr lang="en-US" sz="2800" err="1">
                <a:solidFill>
                  <a:srgbClr val="000000"/>
                </a:solidFill>
              </a:rPr>
              <a:t>spelen</a:t>
            </a:r>
            <a:r>
              <a:rPr lang="en-US" sz="2800">
                <a:solidFill>
                  <a:srgbClr val="000000"/>
                </a:solidFill>
              </a:rPr>
              <a:t>, </a:t>
            </a:r>
            <a:r>
              <a:rPr lang="en-US" sz="2800" err="1">
                <a:solidFill>
                  <a:srgbClr val="000000"/>
                </a:solidFill>
              </a:rPr>
              <a:t>zowel</a:t>
            </a:r>
            <a:r>
              <a:rPr lang="en-US" sz="2800">
                <a:solidFill>
                  <a:srgbClr val="000000"/>
                </a:solidFill>
              </a:rPr>
              <a:t> in “</a:t>
            </a:r>
            <a:r>
              <a:rPr lang="en-US" sz="2800" err="1">
                <a:solidFill>
                  <a:srgbClr val="000000"/>
                </a:solidFill>
              </a:rPr>
              <a:t>durf</a:t>
            </a:r>
            <a:r>
              <a:rPr lang="en-US" sz="2800">
                <a:solidFill>
                  <a:srgbClr val="000000"/>
                </a:solidFill>
              </a:rPr>
              <a:t> </a:t>
            </a:r>
            <a:r>
              <a:rPr lang="en-US" sz="2800" err="1">
                <a:solidFill>
                  <a:srgbClr val="000000"/>
                </a:solidFill>
              </a:rPr>
              <a:t>en</a:t>
            </a:r>
            <a:r>
              <a:rPr lang="en-US" sz="2800">
                <a:solidFill>
                  <a:srgbClr val="000000"/>
                </a:solidFill>
              </a:rPr>
              <a:t> </a:t>
            </a:r>
            <a:r>
              <a:rPr lang="en-US" sz="2800" err="1">
                <a:solidFill>
                  <a:srgbClr val="000000"/>
                </a:solidFill>
              </a:rPr>
              <a:t>bereidheid</a:t>
            </a:r>
            <a:r>
              <a:rPr lang="en-US" sz="2800">
                <a:solidFill>
                  <a:srgbClr val="000000"/>
                </a:solidFill>
              </a:rPr>
              <a:t> van </a:t>
            </a:r>
            <a:r>
              <a:rPr lang="en-US" sz="2800" err="1">
                <a:solidFill>
                  <a:srgbClr val="000000"/>
                </a:solidFill>
              </a:rPr>
              <a:t>leerkrachten</a:t>
            </a:r>
            <a:r>
              <a:rPr lang="en-US" sz="2800">
                <a:solidFill>
                  <a:srgbClr val="000000"/>
                </a:solidFill>
              </a:rPr>
              <a:t>”, </a:t>
            </a:r>
            <a:r>
              <a:rPr lang="en-US" sz="2800" err="1">
                <a:solidFill>
                  <a:srgbClr val="000000"/>
                </a:solidFill>
              </a:rPr>
              <a:t>als</a:t>
            </a:r>
            <a:r>
              <a:rPr lang="en-US" sz="2800">
                <a:solidFill>
                  <a:srgbClr val="000000"/>
                </a:solidFill>
              </a:rPr>
              <a:t> op </a:t>
            </a:r>
            <a:r>
              <a:rPr lang="en-US" sz="2800" err="1">
                <a:solidFill>
                  <a:srgbClr val="000000"/>
                </a:solidFill>
              </a:rPr>
              <a:t>langere</a:t>
            </a:r>
            <a:r>
              <a:rPr lang="en-US" sz="2800">
                <a:solidFill>
                  <a:srgbClr val="000000"/>
                </a:solidFill>
              </a:rPr>
              <a:t> </a:t>
            </a:r>
            <a:r>
              <a:rPr lang="en-US" sz="2800" err="1">
                <a:solidFill>
                  <a:srgbClr val="000000"/>
                </a:solidFill>
              </a:rPr>
              <a:t>termijn</a:t>
            </a:r>
            <a:r>
              <a:rPr lang="en-US" sz="2800">
                <a:solidFill>
                  <a:srgbClr val="000000"/>
                </a:solidFill>
              </a:rPr>
              <a:t> om het vol </a:t>
            </a:r>
            <a:r>
              <a:rPr lang="en-US" sz="2800" err="1">
                <a:solidFill>
                  <a:srgbClr val="000000"/>
                </a:solidFill>
              </a:rPr>
              <a:t>te</a:t>
            </a:r>
            <a:r>
              <a:rPr lang="en-US" sz="2800">
                <a:solidFill>
                  <a:srgbClr val="000000"/>
                </a:solidFill>
              </a:rPr>
              <a:t> </a:t>
            </a:r>
            <a:r>
              <a:rPr lang="en-US" sz="2800" err="1">
                <a:solidFill>
                  <a:srgbClr val="000000"/>
                </a:solidFill>
              </a:rPr>
              <a:t>houden</a:t>
            </a:r>
            <a:endParaRPr lang="en-US" sz="2800">
              <a:solidFill>
                <a:srgbClr val="000000"/>
              </a:solidFill>
            </a:endParaRPr>
          </a:p>
          <a:p>
            <a:pPr fontAlgn="base"/>
            <a:endParaRPr lang="en-US" sz="2800">
              <a:solidFill>
                <a:srgbClr val="000000"/>
              </a:solidFill>
            </a:endParaRPr>
          </a:p>
          <a:p>
            <a:pPr fontAlgn="base"/>
            <a:endParaRPr lang="en-US" sz="2800">
              <a:solidFill>
                <a:srgbClr val="000000"/>
              </a:solidFill>
            </a:endParaRPr>
          </a:p>
        </p:txBody>
      </p:sp>
    </p:spTree>
    <p:extLst>
      <p:ext uri="{BB962C8B-B14F-4D97-AF65-F5344CB8AC3E}">
        <p14:creationId xmlns:p14="http://schemas.microsoft.com/office/powerpoint/2010/main" val="2338653586"/>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1257300"/>
            <a:ext cx="8208912" cy="4619973"/>
          </a:xfrm>
        </p:spPr>
        <p:txBody>
          <a:bodyPr>
            <a:normAutofit fontScale="85000" lnSpcReduction="20000"/>
          </a:bodyPr>
          <a:lstStyle/>
          <a:p>
            <a:pPr marL="0" indent="0">
              <a:buNone/>
            </a:pPr>
            <a:r>
              <a:rPr lang="nl-BE" i="1"/>
              <a:t>Steven, deelnemende leerkracht, beschrijft de reactie van de andere leerkrachten: “De ene collega zegt: dit kan niet, ander collega zegt heel goed. Sommige vinden dat ik daardoor veel te dicht bij de leerlingen sta, terwijl ik vind dat je niet op die manier veel gedaan krijgt.”</a:t>
            </a:r>
          </a:p>
          <a:p>
            <a:pPr marL="0" indent="0">
              <a:buNone/>
            </a:pPr>
            <a:endParaRPr lang="nl-BE" i="1"/>
          </a:p>
          <a:p>
            <a:pPr marL="0" indent="0">
              <a:buNone/>
            </a:pPr>
            <a:r>
              <a:rPr lang="nl-NL" i="1"/>
              <a:t>Nora, deelnemende leerkracht, antwoordt op de vraag hoe collega’s hier tegenaan kijken: “Ieder zijn ding. Meestal bij klassenraden bij moeilijke klassen wordt soms overlegd hoe dit aangepakt moeten worden. Er is weinig overleg </a:t>
            </a:r>
            <a:r>
              <a:rPr lang="nl-NL" i="1" err="1"/>
              <a:t>mbt</a:t>
            </a:r>
            <a:r>
              <a:rPr lang="nl-NL" i="1"/>
              <a:t> participatie. Ieder voor zich. Niet iedereen staat daarvoor open. Dat gevoel van samenhorigheid, verbinding is er nog niet.”</a:t>
            </a:r>
            <a:r>
              <a:rPr lang="nl-NL"/>
              <a:t> </a:t>
            </a:r>
            <a:endParaRPr lang="nl-BE" i="1"/>
          </a:p>
          <a:p>
            <a:pPr marL="0" indent="0">
              <a:buNone/>
            </a:pPr>
            <a:endParaRPr lang="nl-BE" i="1"/>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33</a:t>
            </a:fld>
            <a:endParaRPr lang="nl-NL"/>
          </a:p>
        </p:txBody>
      </p:sp>
      <p:sp>
        <p:nvSpPr>
          <p:cNvPr id="5" name="Titel 4"/>
          <p:cNvSpPr>
            <a:spLocks noGrp="1"/>
          </p:cNvSpPr>
          <p:nvPr>
            <p:ph type="title"/>
          </p:nvPr>
        </p:nvSpPr>
        <p:spPr>
          <a:xfrm>
            <a:off x="467544" y="-162273"/>
            <a:ext cx="8208912" cy="1143000"/>
          </a:xfrm>
        </p:spPr>
        <p:txBody>
          <a:bodyPr/>
          <a:lstStyle/>
          <a:p>
            <a:r>
              <a:rPr lang="nl-BE"/>
              <a:t>Quotes leerkrachten en leerlingen</a:t>
            </a:r>
          </a:p>
        </p:txBody>
      </p:sp>
    </p:spTree>
    <p:extLst>
      <p:ext uri="{BB962C8B-B14F-4D97-AF65-F5344CB8AC3E}">
        <p14:creationId xmlns:p14="http://schemas.microsoft.com/office/powerpoint/2010/main" val="303088360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2058928"/>
            <a:ext cx="8208912" cy="4277072"/>
          </a:xfrm>
        </p:spPr>
        <p:txBody>
          <a:bodyPr>
            <a:normAutofit/>
          </a:bodyPr>
          <a:lstStyle/>
          <a:p>
            <a:pPr marL="0" indent="0">
              <a:buNone/>
            </a:pPr>
            <a:r>
              <a:rPr lang="nl-NL"/>
              <a:t>Conclusie:</a:t>
            </a:r>
          </a:p>
          <a:p>
            <a:pPr marL="0" indent="0">
              <a:buNone/>
            </a:pPr>
            <a:endParaRPr lang="nl-NL"/>
          </a:p>
          <a:p>
            <a:pPr marL="0" indent="0">
              <a:buNone/>
            </a:pPr>
            <a:r>
              <a:rPr lang="nl-NL"/>
              <a:t>Leerkrachten moeten hun eigen “participatieplan” ontwikkelen op basis van hun eigen leerkrachtgedrag (inschattingsinstrumenten) en de noden van de leerlingen (afstemming). </a:t>
            </a:r>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34</a:t>
            </a:fld>
            <a:endParaRPr lang="nl-NL"/>
          </a:p>
        </p:txBody>
      </p:sp>
      <p:sp>
        <p:nvSpPr>
          <p:cNvPr id="5" name="Titel 4"/>
          <p:cNvSpPr>
            <a:spLocks noGrp="1"/>
          </p:cNvSpPr>
          <p:nvPr>
            <p:ph type="title"/>
          </p:nvPr>
        </p:nvSpPr>
        <p:spPr>
          <a:xfrm>
            <a:off x="467544" y="-301500"/>
            <a:ext cx="8208912" cy="1143000"/>
          </a:xfrm>
        </p:spPr>
        <p:txBody>
          <a:bodyPr>
            <a:normAutofit fontScale="90000"/>
          </a:bodyPr>
          <a:lstStyle/>
          <a:p>
            <a:r>
              <a:rPr lang="nl-NL"/>
              <a:t>Onderzoeksresultaten: “hands down”</a:t>
            </a:r>
          </a:p>
        </p:txBody>
      </p:sp>
      <p:pic>
        <p:nvPicPr>
          <p:cNvPr id="5122" name="Picture 2" descr="Afbeeldingsresultaat voor familie opstelling">
            <a:extLst>
              <a:ext uri="{FF2B5EF4-FFF2-40B4-BE49-F238E27FC236}">
                <a16:creationId xmlns:a16="http://schemas.microsoft.com/office/drawing/2014/main" id="{75A42FF8-2718-4540-8EB1-506D283F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040" y="1125478"/>
            <a:ext cx="38100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76403"/>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522" y="1238429"/>
            <a:ext cx="8208912" cy="1143000"/>
          </a:xfrm>
        </p:spPr>
        <p:txBody>
          <a:bodyPr>
            <a:normAutofit fontScale="90000"/>
          </a:bodyPr>
          <a:lstStyle/>
          <a:p>
            <a:br>
              <a:rPr lang="nl-BE">
                <a:solidFill>
                  <a:schemeClr val="tx1"/>
                </a:solidFill>
                <a:ea typeface="+mj-lt"/>
                <a:cs typeface="+mj-lt"/>
              </a:rPr>
            </a:br>
            <a:br>
              <a:rPr lang="nl-BE">
                <a:solidFill>
                  <a:schemeClr val="tx1"/>
                </a:solidFill>
                <a:ea typeface="+mj-lt"/>
                <a:cs typeface="+mj-lt"/>
              </a:rPr>
            </a:br>
            <a:br>
              <a:rPr lang="nl-BE">
                <a:solidFill>
                  <a:schemeClr val="tx1"/>
                </a:solidFill>
                <a:ea typeface="+mj-lt"/>
                <a:cs typeface="+mj-lt"/>
              </a:rPr>
            </a:br>
            <a:endParaRPr lang="nl-BE">
              <a:cs typeface="Calibri"/>
            </a:endParaRPr>
          </a:p>
        </p:txBody>
      </p:sp>
      <p:pic>
        <p:nvPicPr>
          <p:cNvPr id="4" name="Picture 5" descr="A screenshot of a computer&#10;&#10;Description generated with high confidence">
            <a:extLst>
              <a:ext uri="{FF2B5EF4-FFF2-40B4-BE49-F238E27FC236}">
                <a16:creationId xmlns:a16="http://schemas.microsoft.com/office/drawing/2014/main" id="{A7167F4F-583A-4188-BF74-F08096B12972}"/>
              </a:ext>
            </a:extLst>
          </p:cNvPr>
          <p:cNvPicPr>
            <a:picLocks noChangeAspect="1"/>
          </p:cNvPicPr>
          <p:nvPr/>
        </p:nvPicPr>
        <p:blipFill>
          <a:blip r:embed="rId3"/>
          <a:stretch>
            <a:fillRect/>
          </a:stretch>
        </p:blipFill>
        <p:spPr>
          <a:xfrm>
            <a:off x="3687375" y="1914560"/>
            <a:ext cx="5353265" cy="4035293"/>
          </a:xfrm>
          <a:prstGeom prst="rect">
            <a:avLst/>
          </a:prstGeom>
        </p:spPr>
      </p:pic>
      <p:sp>
        <p:nvSpPr>
          <p:cNvPr id="8" name="Titel 2">
            <a:extLst>
              <a:ext uri="{FF2B5EF4-FFF2-40B4-BE49-F238E27FC236}">
                <a16:creationId xmlns:a16="http://schemas.microsoft.com/office/drawing/2014/main" id="{D36AE31B-D16F-4019-AC83-CF61FC506051}"/>
              </a:ext>
            </a:extLst>
          </p:cNvPr>
          <p:cNvSpPr txBox="1">
            <a:spLocks/>
          </p:cNvSpPr>
          <p:nvPr/>
        </p:nvSpPr>
        <p:spPr>
          <a:xfrm>
            <a:off x="226399" y="-190732"/>
            <a:ext cx="8208912" cy="11430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kern="1200">
                <a:solidFill>
                  <a:schemeClr val="accent4"/>
                </a:solidFill>
                <a:latin typeface="+mj-lt"/>
                <a:ea typeface="+mj-ea"/>
                <a:cs typeface="+mj-cs"/>
              </a:defRPr>
            </a:lvl1pPr>
          </a:lstStyle>
          <a:p>
            <a:r>
              <a:rPr lang="nl-BE">
                <a:cs typeface="Calibri"/>
              </a:rPr>
              <a:t>Valorisatie</a:t>
            </a:r>
          </a:p>
        </p:txBody>
      </p:sp>
      <p:sp>
        <p:nvSpPr>
          <p:cNvPr id="13" name="TextBox 12">
            <a:extLst>
              <a:ext uri="{FF2B5EF4-FFF2-40B4-BE49-F238E27FC236}">
                <a16:creationId xmlns:a16="http://schemas.microsoft.com/office/drawing/2014/main" id="{8BFB8EE0-C67D-4499-8A4C-1FE2397A16F8}"/>
              </a:ext>
            </a:extLst>
          </p:cNvPr>
          <p:cNvSpPr txBox="1"/>
          <p:nvPr/>
        </p:nvSpPr>
        <p:spPr>
          <a:xfrm>
            <a:off x="-376684" y="1113217"/>
            <a:ext cx="5791199"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err="1"/>
              <a:t>Participatiepakket</a:t>
            </a:r>
            <a:r>
              <a:rPr lang="en-US" sz="3200"/>
              <a:t>: </a:t>
            </a:r>
            <a:r>
              <a:rPr lang="en-US" sz="3200" err="1"/>
              <a:t>vorming</a:t>
            </a:r>
            <a:endParaRPr lang="en-US" sz="3200">
              <a:cs typeface="Calibri"/>
            </a:endParaRPr>
          </a:p>
        </p:txBody>
      </p:sp>
      <p:pic>
        <p:nvPicPr>
          <p:cNvPr id="3" name="Afbeelding 2"/>
          <p:cNvPicPr>
            <a:picLocks noChangeAspect="1"/>
          </p:cNvPicPr>
          <p:nvPr/>
        </p:nvPicPr>
        <p:blipFill>
          <a:blip r:embed="rId4"/>
          <a:stretch>
            <a:fillRect/>
          </a:stretch>
        </p:blipFill>
        <p:spPr>
          <a:xfrm>
            <a:off x="539994" y="2332006"/>
            <a:ext cx="2543175" cy="3200400"/>
          </a:xfrm>
          <a:prstGeom prst="rect">
            <a:avLst/>
          </a:prstGeom>
        </p:spPr>
      </p:pic>
    </p:spTree>
    <p:extLst>
      <p:ext uri="{BB962C8B-B14F-4D97-AF65-F5344CB8AC3E}">
        <p14:creationId xmlns:p14="http://schemas.microsoft.com/office/powerpoint/2010/main" val="365566872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5526" y="371959"/>
            <a:ext cx="8208912" cy="857250"/>
          </a:xfrm>
        </p:spPr>
        <p:txBody>
          <a:bodyPr>
            <a:normAutofit fontScale="90000"/>
          </a:bodyPr>
          <a:lstStyle/>
          <a:p>
            <a:r>
              <a:rPr lang="nl-BE"/>
              <a:t>Valorisatie: </a:t>
            </a:r>
            <a:r>
              <a:rPr lang="nl-BE" err="1"/>
              <a:t>toolbox</a:t>
            </a:r>
            <a:r>
              <a:rPr lang="nl-BE"/>
              <a:t> voor leerkrachten</a:t>
            </a:r>
          </a:p>
        </p:txBody>
      </p:sp>
      <p:graphicFrame>
        <p:nvGraphicFramePr>
          <p:cNvPr id="9" name="Tabel 8">
            <a:extLst>
              <a:ext uri="{FF2B5EF4-FFF2-40B4-BE49-F238E27FC236}">
                <a16:creationId xmlns:a16="http://schemas.microsoft.com/office/drawing/2014/main" id="{358DAB79-1D01-4DD2-91F3-5A0D8557C64C}"/>
              </a:ext>
            </a:extLst>
          </p:cNvPr>
          <p:cNvGraphicFramePr>
            <a:graphicFrameLocks noGrp="1"/>
          </p:cNvGraphicFramePr>
          <p:nvPr>
            <p:extLst>
              <p:ext uri="{D42A27DB-BD31-4B8C-83A1-F6EECF244321}">
                <p14:modId xmlns:p14="http://schemas.microsoft.com/office/powerpoint/2010/main" val="3932801933"/>
              </p:ext>
            </p:extLst>
          </p:nvPr>
        </p:nvGraphicFramePr>
        <p:xfrm>
          <a:off x="305526" y="1608768"/>
          <a:ext cx="8586955" cy="3656436"/>
        </p:xfrm>
        <a:graphic>
          <a:graphicData uri="http://schemas.openxmlformats.org/drawingml/2006/table">
            <a:tbl>
              <a:tblPr firstRow="1" bandRow="1">
                <a:tableStyleId>{17292A2E-F333-43FB-9621-5CBBE7FDCDCB}</a:tableStyleId>
              </a:tblPr>
              <a:tblGrid>
                <a:gridCol w="2214246">
                  <a:extLst>
                    <a:ext uri="{9D8B030D-6E8A-4147-A177-3AD203B41FA5}">
                      <a16:colId xmlns:a16="http://schemas.microsoft.com/office/drawing/2014/main" val="1082729521"/>
                    </a:ext>
                  </a:extLst>
                </a:gridCol>
                <a:gridCol w="1502495">
                  <a:extLst>
                    <a:ext uri="{9D8B030D-6E8A-4147-A177-3AD203B41FA5}">
                      <a16:colId xmlns:a16="http://schemas.microsoft.com/office/drawing/2014/main" val="2743710748"/>
                    </a:ext>
                  </a:extLst>
                </a:gridCol>
                <a:gridCol w="2435107">
                  <a:extLst>
                    <a:ext uri="{9D8B030D-6E8A-4147-A177-3AD203B41FA5}">
                      <a16:colId xmlns:a16="http://schemas.microsoft.com/office/drawing/2014/main" val="827904708"/>
                    </a:ext>
                  </a:extLst>
                </a:gridCol>
                <a:gridCol w="2435107">
                  <a:extLst>
                    <a:ext uri="{9D8B030D-6E8A-4147-A177-3AD203B41FA5}">
                      <a16:colId xmlns:a16="http://schemas.microsoft.com/office/drawing/2014/main" val="96610534"/>
                    </a:ext>
                  </a:extLst>
                </a:gridCol>
              </a:tblGrid>
              <a:tr h="914109">
                <a:tc>
                  <a:txBody>
                    <a:bodyPr/>
                    <a:lstStyle/>
                    <a:p>
                      <a:r>
                        <a:rPr lang="nl-BE" sz="2700"/>
                        <a:t>Thema</a:t>
                      </a:r>
                    </a:p>
                  </a:txBody>
                  <a:tcPr marL="68580" marR="68580" marT="34290" marB="34290"/>
                </a:tc>
                <a:tc>
                  <a:txBody>
                    <a:bodyPr/>
                    <a:lstStyle/>
                    <a:p>
                      <a:r>
                        <a:rPr lang="nl-BE" sz="2700"/>
                        <a:t>Tool</a:t>
                      </a:r>
                    </a:p>
                  </a:txBody>
                  <a:tcPr marL="68580" marR="68580" marT="34290" marB="34290"/>
                </a:tc>
                <a:tc>
                  <a:txBody>
                    <a:bodyPr/>
                    <a:lstStyle/>
                    <a:p>
                      <a:r>
                        <a:rPr lang="nl-BE" sz="2700"/>
                        <a:t>Mate van sturing</a:t>
                      </a:r>
                    </a:p>
                  </a:txBody>
                  <a:tcPr marL="68580" marR="68580" marT="34290" marB="34290"/>
                </a:tc>
                <a:tc>
                  <a:txBody>
                    <a:bodyPr/>
                    <a:lstStyle/>
                    <a:p>
                      <a:r>
                        <a:rPr lang="nl-BE" sz="2700"/>
                        <a:t>Autonomie ondersteuning</a:t>
                      </a:r>
                    </a:p>
                  </a:txBody>
                  <a:tcPr marL="68580" marR="68580" marT="34290" marB="34290"/>
                </a:tc>
                <a:extLst>
                  <a:ext uri="{0D108BD9-81ED-4DB2-BD59-A6C34878D82A}">
                    <a16:rowId xmlns:a16="http://schemas.microsoft.com/office/drawing/2014/main" val="422903061"/>
                  </a:ext>
                </a:extLst>
              </a:tr>
              <a:tr h="914109">
                <a:tc>
                  <a:txBody>
                    <a:bodyPr/>
                    <a:lstStyle/>
                    <a:p>
                      <a:r>
                        <a:rPr lang="nl-BE" sz="2700"/>
                        <a:t>Leerklimaat</a:t>
                      </a:r>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extLst>
                  <a:ext uri="{0D108BD9-81ED-4DB2-BD59-A6C34878D82A}">
                    <a16:rowId xmlns:a16="http://schemas.microsoft.com/office/drawing/2014/main" val="2050939608"/>
                  </a:ext>
                </a:extLst>
              </a:tr>
              <a:tr h="914109">
                <a:tc>
                  <a:txBody>
                    <a:bodyPr/>
                    <a:lstStyle/>
                    <a:p>
                      <a:r>
                        <a:rPr lang="nl-BE" sz="2700"/>
                        <a:t>Leefklimaat</a:t>
                      </a:r>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extLst>
                  <a:ext uri="{0D108BD9-81ED-4DB2-BD59-A6C34878D82A}">
                    <a16:rowId xmlns:a16="http://schemas.microsoft.com/office/drawing/2014/main" val="2607257871"/>
                  </a:ext>
                </a:extLst>
              </a:tr>
              <a:tr h="914109">
                <a:tc>
                  <a:txBody>
                    <a:bodyPr/>
                    <a:lstStyle/>
                    <a:p>
                      <a:r>
                        <a:rPr lang="nl-BE" sz="2700"/>
                        <a:t>Evaluatie &amp; feedback </a:t>
                      </a:r>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tc>
                  <a:txBody>
                    <a:bodyPr/>
                    <a:lstStyle/>
                    <a:p>
                      <a:endParaRPr lang="nl-BE" sz="2700"/>
                    </a:p>
                  </a:txBody>
                  <a:tcPr marL="68580" marR="68580" marT="34290" marB="34290"/>
                </a:tc>
                <a:extLst>
                  <a:ext uri="{0D108BD9-81ED-4DB2-BD59-A6C34878D82A}">
                    <a16:rowId xmlns:a16="http://schemas.microsoft.com/office/drawing/2014/main" val="719515426"/>
                  </a:ext>
                </a:extLst>
              </a:tr>
            </a:tbl>
          </a:graphicData>
        </a:graphic>
      </p:graphicFrame>
    </p:spTree>
    <p:extLst>
      <p:ext uri="{BB962C8B-B14F-4D97-AF65-F5344CB8AC3E}">
        <p14:creationId xmlns:p14="http://schemas.microsoft.com/office/powerpoint/2010/main" val="2519214745"/>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37</a:t>
            </a:fld>
            <a:endParaRPr lang="nl-NL"/>
          </a:p>
        </p:txBody>
      </p:sp>
      <p:pic>
        <p:nvPicPr>
          <p:cNvPr id="6" name="Afbeelding 5"/>
          <p:cNvPicPr>
            <a:picLocks noChangeAspect="1"/>
          </p:cNvPicPr>
          <p:nvPr/>
        </p:nvPicPr>
        <p:blipFill>
          <a:blip r:embed="rId2"/>
          <a:stretch>
            <a:fillRect/>
          </a:stretch>
        </p:blipFill>
        <p:spPr>
          <a:xfrm>
            <a:off x="111083" y="201479"/>
            <a:ext cx="5328736" cy="5494713"/>
          </a:xfrm>
          <a:prstGeom prst="rect">
            <a:avLst/>
          </a:prstGeom>
        </p:spPr>
      </p:pic>
      <p:pic>
        <p:nvPicPr>
          <p:cNvPr id="7" name="Afbeelding 6"/>
          <p:cNvPicPr>
            <a:picLocks noChangeAspect="1"/>
          </p:cNvPicPr>
          <p:nvPr/>
        </p:nvPicPr>
        <p:blipFill>
          <a:blip r:embed="rId3"/>
          <a:stretch>
            <a:fillRect/>
          </a:stretch>
        </p:blipFill>
        <p:spPr>
          <a:xfrm>
            <a:off x="5433691" y="1566900"/>
            <a:ext cx="3710309" cy="1914649"/>
          </a:xfrm>
          <a:prstGeom prst="rect">
            <a:avLst/>
          </a:prstGeom>
        </p:spPr>
      </p:pic>
    </p:spTree>
    <p:extLst>
      <p:ext uri="{BB962C8B-B14F-4D97-AF65-F5344CB8AC3E}">
        <p14:creationId xmlns:p14="http://schemas.microsoft.com/office/powerpoint/2010/main" val="4279561396"/>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975" y="1583486"/>
            <a:ext cx="8208912" cy="1143000"/>
          </a:xfrm>
        </p:spPr>
        <p:txBody>
          <a:bodyPr>
            <a:normAutofit fontScale="90000"/>
          </a:bodyPr>
          <a:lstStyle/>
          <a:p>
            <a:br>
              <a:rPr lang="nl-BE">
                <a:solidFill>
                  <a:schemeClr val="tx1"/>
                </a:solidFill>
                <a:ea typeface="+mj-lt"/>
                <a:cs typeface="+mj-lt"/>
              </a:rPr>
            </a:br>
            <a:br>
              <a:rPr lang="nl-BE">
                <a:solidFill>
                  <a:schemeClr val="tx1"/>
                </a:solidFill>
                <a:ea typeface="+mj-lt"/>
                <a:cs typeface="+mj-lt"/>
              </a:rPr>
            </a:br>
            <a:br>
              <a:rPr lang="nl-BE">
                <a:solidFill>
                  <a:schemeClr val="tx1"/>
                </a:solidFill>
                <a:ea typeface="+mj-lt"/>
                <a:cs typeface="+mj-lt"/>
              </a:rPr>
            </a:br>
            <a:endParaRPr lang="nl-BE">
              <a:cs typeface="Calibri"/>
            </a:endParaRPr>
          </a:p>
        </p:txBody>
      </p:sp>
      <p:pic>
        <p:nvPicPr>
          <p:cNvPr id="3" name="Picture 3" descr="A close up of a logo&#10;&#10;Description generated with very high confidence">
            <a:extLst>
              <a:ext uri="{FF2B5EF4-FFF2-40B4-BE49-F238E27FC236}">
                <a16:creationId xmlns:a16="http://schemas.microsoft.com/office/drawing/2014/main" id="{53D24B28-4F88-4ED0-B735-154F286C666E}"/>
              </a:ext>
            </a:extLst>
          </p:cNvPr>
          <p:cNvPicPr>
            <a:picLocks noChangeAspect="1"/>
          </p:cNvPicPr>
          <p:nvPr/>
        </p:nvPicPr>
        <p:blipFill>
          <a:blip r:embed="rId3"/>
          <a:stretch>
            <a:fillRect/>
          </a:stretch>
        </p:blipFill>
        <p:spPr>
          <a:xfrm>
            <a:off x="439949" y="533299"/>
            <a:ext cx="5762444" cy="3045326"/>
          </a:xfrm>
          <a:prstGeom prst="rect">
            <a:avLst/>
          </a:prstGeom>
        </p:spPr>
      </p:pic>
      <p:pic>
        <p:nvPicPr>
          <p:cNvPr id="5" name="Picture 5" descr="A close up of a sign&#10;&#10;Description generated with high confidence">
            <a:extLst>
              <a:ext uri="{FF2B5EF4-FFF2-40B4-BE49-F238E27FC236}">
                <a16:creationId xmlns:a16="http://schemas.microsoft.com/office/drawing/2014/main" id="{BB007261-632C-4975-BA02-F4DA8C5EBE6C}"/>
              </a:ext>
            </a:extLst>
          </p:cNvPr>
          <p:cNvPicPr>
            <a:picLocks noChangeAspect="1"/>
          </p:cNvPicPr>
          <p:nvPr/>
        </p:nvPicPr>
        <p:blipFill>
          <a:blip r:embed="rId4"/>
          <a:stretch>
            <a:fillRect/>
          </a:stretch>
        </p:blipFill>
        <p:spPr>
          <a:xfrm>
            <a:off x="5486400" y="4903872"/>
            <a:ext cx="2743200" cy="817123"/>
          </a:xfrm>
          <a:prstGeom prst="rect">
            <a:avLst/>
          </a:prstGeom>
        </p:spPr>
      </p:pic>
    </p:spTree>
    <p:extLst>
      <p:ext uri="{BB962C8B-B14F-4D97-AF65-F5344CB8AC3E}">
        <p14:creationId xmlns:p14="http://schemas.microsoft.com/office/powerpoint/2010/main" val="220238297"/>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1015" y="1600201"/>
            <a:ext cx="8465441" cy="4277072"/>
          </a:xfrm>
        </p:spPr>
        <p:txBody>
          <a:bodyPr>
            <a:normAutofit/>
          </a:bodyPr>
          <a:lstStyle/>
          <a:p>
            <a:pPr marL="0" indent="0">
              <a:buNone/>
            </a:pPr>
            <a:endParaRPr lang="nl-BE"/>
          </a:p>
          <a:p>
            <a:pPr marL="0" indent="0">
              <a:buNone/>
            </a:pPr>
            <a:r>
              <a:rPr lang="nl-BE" sz="4000"/>
              <a:t>Studiedag 16 mei: </a:t>
            </a:r>
          </a:p>
          <a:p>
            <a:pPr marL="0" indent="0">
              <a:buNone/>
            </a:pPr>
            <a:r>
              <a:rPr lang="nl-BE" sz="4000"/>
              <a:t>“Goesting doet leren!”</a:t>
            </a:r>
          </a:p>
          <a:p>
            <a:pPr marL="0" indent="0">
              <a:buNone/>
            </a:pPr>
            <a:endParaRPr lang="nl-BE"/>
          </a:p>
          <a:p>
            <a:pPr marL="0" indent="0">
              <a:buNone/>
            </a:pPr>
            <a:endParaRPr lang="nl-BE"/>
          </a:p>
          <a:p>
            <a:pPr marL="0" indent="0">
              <a:buNone/>
            </a:pPr>
            <a:r>
              <a:rPr lang="nl-BE">
                <a:hlinkClick r:id="rId2"/>
              </a:rPr>
              <a:t>www.arteveldehogeschool.be/participatieindeklas</a:t>
            </a:r>
            <a:endParaRPr lang="nl-BE"/>
          </a:p>
          <a:p>
            <a:pPr marL="0" indent="0">
              <a:buNone/>
            </a:pPr>
            <a:endParaRPr lang="nl-BE"/>
          </a:p>
          <a:p>
            <a:pPr marL="0" indent="0">
              <a:buNone/>
            </a:pPr>
            <a:endParaRPr lang="nl-BE"/>
          </a:p>
        </p:txBody>
      </p:sp>
      <p:sp>
        <p:nvSpPr>
          <p:cNvPr id="3" name="Titel 2"/>
          <p:cNvSpPr>
            <a:spLocks noGrp="1"/>
          </p:cNvSpPr>
          <p:nvPr>
            <p:ph type="title"/>
          </p:nvPr>
        </p:nvSpPr>
        <p:spPr>
          <a:xfrm>
            <a:off x="467544" y="322894"/>
            <a:ext cx="8208912" cy="857250"/>
          </a:xfrm>
        </p:spPr>
        <p:txBody>
          <a:bodyPr/>
          <a:lstStyle/>
          <a:p>
            <a:r>
              <a:rPr lang="nl-BE"/>
              <a:t>Goesting?</a:t>
            </a:r>
          </a:p>
        </p:txBody>
      </p:sp>
      <p:pic>
        <p:nvPicPr>
          <p:cNvPr id="2050" name="Picture 2" descr="https://www.arteveldehogeschool.be/participatieindeklas/file/2018/12/14/goesting_doet_leren_5.png">
            <a:extLst>
              <a:ext uri="{FF2B5EF4-FFF2-40B4-BE49-F238E27FC236}">
                <a16:creationId xmlns:a16="http://schemas.microsoft.com/office/drawing/2014/main" id="{E7A230AF-3747-45B9-8F4D-7F4A7D3DC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965" y="39699"/>
            <a:ext cx="4488035" cy="312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6100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89744" y="205396"/>
            <a:ext cx="8208912" cy="475561"/>
          </a:xfrm>
        </p:spPr>
        <p:txBody>
          <a:bodyPr>
            <a:normAutofit fontScale="90000"/>
          </a:bodyPr>
          <a:lstStyle/>
          <a:p>
            <a:r>
              <a:rPr lang="nl-BE"/>
              <a:t>Participatie in de klas? </a:t>
            </a:r>
            <a:r>
              <a:rPr lang="nl-BE" err="1"/>
              <a:t>Wat?Hoe</a:t>
            </a:r>
            <a:r>
              <a:rPr lang="nl-BE"/>
              <a:t>?</a:t>
            </a:r>
          </a:p>
        </p:txBody>
      </p:sp>
      <p:pic>
        <p:nvPicPr>
          <p:cNvPr id="1026" name="Picture 2" descr="Afbeeldingsresultaat voor vraagtekens">
            <a:extLst>
              <a:ext uri="{FF2B5EF4-FFF2-40B4-BE49-F238E27FC236}">
                <a16:creationId xmlns:a16="http://schemas.microsoft.com/office/drawing/2014/main" id="{CA4A9F64-9F12-4ACC-BB27-E7EA9AF9EA4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7899" y="589958"/>
            <a:ext cx="1778793" cy="977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euforie cartoon">
            <a:extLst>
              <a:ext uri="{FF2B5EF4-FFF2-40B4-BE49-F238E27FC236}">
                <a16:creationId xmlns:a16="http://schemas.microsoft.com/office/drawing/2014/main" id="{AE5BEE9F-CF1F-4038-BB72-F50E2DB3786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40566" y="4337111"/>
            <a:ext cx="2080161" cy="2080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twijfel illustratie">
            <a:extLst>
              <a:ext uri="{FF2B5EF4-FFF2-40B4-BE49-F238E27FC236}">
                <a16:creationId xmlns:a16="http://schemas.microsoft.com/office/drawing/2014/main" id="{C53D75B0-E74B-4417-B4AC-DB638B4A4E0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40566" y="1126558"/>
            <a:ext cx="2236004" cy="22360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weerstand illustratie">
            <a:extLst>
              <a:ext uri="{FF2B5EF4-FFF2-40B4-BE49-F238E27FC236}">
                <a16:creationId xmlns:a16="http://schemas.microsoft.com/office/drawing/2014/main" id="{A5C611A5-4682-480A-AD3A-7899A774B2E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22660" y="1626703"/>
            <a:ext cx="2227957" cy="197552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38EB32A8-2451-4912-94DE-048789986D49}"/>
              </a:ext>
            </a:extLst>
          </p:cNvPr>
          <p:cNvPicPr>
            <a:picLocks noChangeAspect="1"/>
          </p:cNvPicPr>
          <p:nvPr/>
        </p:nvPicPr>
        <p:blipFill>
          <a:blip r:embed="rId7"/>
          <a:stretch>
            <a:fillRect/>
          </a:stretch>
        </p:blipFill>
        <p:spPr>
          <a:xfrm>
            <a:off x="5267814" y="3694376"/>
            <a:ext cx="3803436" cy="2958228"/>
          </a:xfrm>
          <a:prstGeom prst="rect">
            <a:avLst/>
          </a:prstGeom>
        </p:spPr>
      </p:pic>
      <p:pic>
        <p:nvPicPr>
          <p:cNvPr id="4" name="Afbeelding 3">
            <a:extLst>
              <a:ext uri="{FF2B5EF4-FFF2-40B4-BE49-F238E27FC236}">
                <a16:creationId xmlns:a16="http://schemas.microsoft.com/office/drawing/2014/main" id="{B5D31D44-33D4-403A-BC6E-A6279CB32F9E}"/>
              </a:ext>
            </a:extLst>
          </p:cNvPr>
          <p:cNvPicPr>
            <a:picLocks noChangeAspect="1"/>
          </p:cNvPicPr>
          <p:nvPr/>
        </p:nvPicPr>
        <p:blipFill>
          <a:blip r:embed="rId8"/>
          <a:stretch>
            <a:fillRect/>
          </a:stretch>
        </p:blipFill>
        <p:spPr>
          <a:xfrm>
            <a:off x="37307" y="1123620"/>
            <a:ext cx="3576150" cy="5125461"/>
          </a:xfrm>
          <a:prstGeom prst="rect">
            <a:avLst/>
          </a:prstGeom>
        </p:spPr>
      </p:pic>
    </p:spTree>
    <p:extLst>
      <p:ext uri="{BB962C8B-B14F-4D97-AF65-F5344CB8AC3E}">
        <p14:creationId xmlns:p14="http://schemas.microsoft.com/office/powerpoint/2010/main" val="1602712640"/>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Bachelorproject - Werkcollege 1 - Peter Van Mullem</a:t>
            </a:r>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40</a:t>
            </a:fld>
            <a:endParaRPr lang="nl-NL"/>
          </a:p>
        </p:txBody>
      </p:sp>
      <p:pic>
        <p:nvPicPr>
          <p:cNvPr id="6" name="Afbeelding 5"/>
          <p:cNvPicPr>
            <a:picLocks noChangeAspect="1"/>
          </p:cNvPicPr>
          <p:nvPr/>
        </p:nvPicPr>
        <p:blipFill>
          <a:blip r:embed="rId2"/>
          <a:stretch>
            <a:fillRect/>
          </a:stretch>
        </p:blipFill>
        <p:spPr>
          <a:xfrm>
            <a:off x="0" y="281167"/>
            <a:ext cx="4821264" cy="6576833"/>
          </a:xfrm>
          <a:prstGeom prst="rect">
            <a:avLst/>
          </a:prstGeom>
        </p:spPr>
      </p:pic>
      <p:sp>
        <p:nvSpPr>
          <p:cNvPr id="7" name="Tekstvak 6"/>
          <p:cNvSpPr txBox="1"/>
          <p:nvPr/>
        </p:nvSpPr>
        <p:spPr>
          <a:xfrm>
            <a:off x="4821264" y="2199977"/>
            <a:ext cx="4152255" cy="2739211"/>
          </a:xfrm>
          <a:prstGeom prst="rect">
            <a:avLst/>
          </a:prstGeom>
          <a:noFill/>
          <a:ln w="38100">
            <a:solidFill>
              <a:schemeClr val="accent1">
                <a:lumMod val="75000"/>
              </a:schemeClr>
            </a:solidFill>
          </a:ln>
        </p:spPr>
        <p:txBody>
          <a:bodyPr wrap="square" rtlCol="0">
            <a:spAutoFit/>
          </a:bodyPr>
          <a:lstStyle/>
          <a:p>
            <a:r>
              <a:rPr lang="nl-BE" sz="2800" b="1"/>
              <a:t>Voor meer informatie over studiedag/ Onderzoek:</a:t>
            </a:r>
          </a:p>
          <a:p>
            <a:endParaRPr lang="nl-BE" sz="2000"/>
          </a:p>
          <a:p>
            <a:r>
              <a:rPr lang="nl-BE" sz="2000">
                <a:hlinkClick r:id="rId3"/>
              </a:rPr>
              <a:t>Koen.Defour@arteveldehs.be</a:t>
            </a:r>
            <a:endParaRPr lang="nl-BE" sz="2000"/>
          </a:p>
          <a:p>
            <a:r>
              <a:rPr lang="nl-BE" sz="2000">
                <a:hlinkClick r:id="rId4"/>
              </a:rPr>
              <a:t>Burhan.Karanfil@arteveldehs.be</a:t>
            </a:r>
            <a:endParaRPr lang="nl-BE" sz="2000"/>
          </a:p>
          <a:p>
            <a:r>
              <a:rPr lang="nl-BE" sz="2000">
                <a:hlinkClick r:id="rId5"/>
              </a:rPr>
              <a:t>Vanessa.Badisco@arteveldehs.be</a:t>
            </a:r>
            <a:endParaRPr lang="nl-BE" sz="2000"/>
          </a:p>
          <a:p>
            <a:endParaRPr lang="nl-BE"/>
          </a:p>
          <a:p>
            <a:endParaRPr lang="nl-BE"/>
          </a:p>
        </p:txBody>
      </p:sp>
    </p:spTree>
    <p:extLst>
      <p:ext uri="{BB962C8B-B14F-4D97-AF65-F5344CB8AC3E}">
        <p14:creationId xmlns:p14="http://schemas.microsoft.com/office/powerpoint/2010/main" val="350298505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5</a:t>
            </a:fld>
            <a:endParaRPr lang="nl-NL"/>
          </a:p>
        </p:txBody>
      </p:sp>
      <p:sp>
        <p:nvSpPr>
          <p:cNvPr id="5" name="Titel 4"/>
          <p:cNvSpPr>
            <a:spLocks noGrp="1"/>
          </p:cNvSpPr>
          <p:nvPr>
            <p:ph type="title"/>
          </p:nvPr>
        </p:nvSpPr>
        <p:spPr>
          <a:xfrm>
            <a:off x="281353" y="-239914"/>
            <a:ext cx="8208912" cy="1143000"/>
          </a:xfrm>
        </p:spPr>
        <p:txBody>
          <a:bodyPr>
            <a:normAutofit/>
          </a:bodyPr>
          <a:lstStyle/>
          <a:p>
            <a:r>
              <a:rPr lang="nl-NL" err="1"/>
              <a:t>Mentimeter</a:t>
            </a:r>
            <a:r>
              <a:rPr lang="nl-NL"/>
              <a:t>: </a:t>
            </a:r>
            <a:r>
              <a:rPr lang="nl-NL" err="1"/>
              <a:t>parti</a:t>
            </a:r>
            <a:r>
              <a:rPr lang="nl-NL"/>
              <a:t>-watte?</a:t>
            </a:r>
          </a:p>
        </p:txBody>
      </p:sp>
      <p:sp>
        <p:nvSpPr>
          <p:cNvPr id="7" name="Gedachtewolkje: wolk 6">
            <a:extLst>
              <a:ext uri="{FF2B5EF4-FFF2-40B4-BE49-F238E27FC236}">
                <a16:creationId xmlns:a16="http://schemas.microsoft.com/office/drawing/2014/main" id="{8152A271-B089-49AE-95BD-BBB52626EFB5}"/>
              </a:ext>
            </a:extLst>
          </p:cNvPr>
          <p:cNvSpPr/>
          <p:nvPr/>
        </p:nvSpPr>
        <p:spPr>
          <a:xfrm>
            <a:off x="1905000" y="1524000"/>
            <a:ext cx="5886450" cy="3048000"/>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B6B9489B-5CBD-4E75-A0F3-9F155FA873E5}"/>
              </a:ext>
            </a:extLst>
          </p:cNvPr>
          <p:cNvSpPr txBox="1"/>
          <p:nvPr/>
        </p:nvSpPr>
        <p:spPr>
          <a:xfrm>
            <a:off x="2724150" y="2476500"/>
            <a:ext cx="4210050" cy="830997"/>
          </a:xfrm>
          <a:prstGeom prst="rect">
            <a:avLst/>
          </a:prstGeom>
          <a:noFill/>
        </p:spPr>
        <p:txBody>
          <a:bodyPr wrap="square" rtlCol="0">
            <a:spAutoFit/>
          </a:bodyPr>
          <a:lstStyle/>
          <a:p>
            <a:pPr algn="ctr"/>
            <a:r>
              <a:rPr lang="nl-BE" sz="4800"/>
              <a:t>participatie</a:t>
            </a:r>
          </a:p>
        </p:txBody>
      </p:sp>
    </p:spTree>
    <p:extLst>
      <p:ext uri="{BB962C8B-B14F-4D97-AF65-F5344CB8AC3E}">
        <p14:creationId xmlns:p14="http://schemas.microsoft.com/office/powerpoint/2010/main" val="35467685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81353" y="1314450"/>
            <a:ext cx="8637563" cy="4633161"/>
          </a:xfrm>
        </p:spPr>
        <p:txBody>
          <a:bodyPr>
            <a:normAutofit/>
          </a:bodyPr>
          <a:lstStyle/>
          <a:p>
            <a:pPr marL="0" indent="0">
              <a:buNone/>
            </a:pPr>
            <a:r>
              <a:rPr lang="nl-NL" sz="2800" b="1"/>
              <a:t>Op welke 2 items ervaren de leerlingen dit minder? </a:t>
            </a:r>
          </a:p>
          <a:p>
            <a:pPr marL="514350" indent="-514350">
              <a:buFont typeface="+mj-lt"/>
              <a:buAutoNum type="arabicPeriod"/>
            </a:pPr>
            <a:r>
              <a:rPr lang="nl-NL" sz="2800"/>
              <a:t>Terecht kunnen bij de leerkracht met vragen</a:t>
            </a:r>
          </a:p>
          <a:p>
            <a:pPr marL="514350" indent="-514350">
              <a:buFont typeface="+mj-lt"/>
              <a:buAutoNum type="arabicPeriod"/>
            </a:pPr>
            <a:r>
              <a:rPr lang="nl-NL" sz="2800"/>
              <a:t>De leerkracht luistert naar ons</a:t>
            </a:r>
          </a:p>
          <a:p>
            <a:pPr marL="514350" indent="-514350">
              <a:buFont typeface="+mj-lt"/>
              <a:buAutoNum type="arabicPeriod"/>
            </a:pPr>
            <a:r>
              <a:rPr lang="nl-NL" sz="2800"/>
              <a:t>Rekenen op hulp van de leerkracht</a:t>
            </a:r>
          </a:p>
          <a:p>
            <a:pPr marL="514350" indent="-514350">
              <a:buFont typeface="+mj-lt"/>
              <a:buAutoNum type="arabicPeriod"/>
            </a:pPr>
            <a:r>
              <a:rPr lang="nl-NL" sz="2800"/>
              <a:t>Actief meedoen in de les</a:t>
            </a:r>
          </a:p>
          <a:p>
            <a:pPr marL="514350" indent="-514350">
              <a:buFont typeface="+mj-lt"/>
              <a:buAutoNum type="arabicPeriod"/>
            </a:pPr>
            <a:r>
              <a:rPr lang="nl-NL" sz="2800"/>
              <a:t>Manier van leren</a:t>
            </a:r>
          </a:p>
          <a:p>
            <a:pPr marL="514350" indent="-514350">
              <a:buFont typeface="+mj-lt"/>
              <a:buAutoNum type="arabicPeriod"/>
            </a:pPr>
            <a:r>
              <a:rPr lang="nl-NL" sz="2800"/>
              <a:t>Inhoud van de les</a:t>
            </a:r>
          </a:p>
          <a:p>
            <a:pPr marL="514350" indent="-514350">
              <a:buFont typeface="+mj-lt"/>
              <a:buAutoNum type="arabicPeriod"/>
            </a:pPr>
            <a:r>
              <a:rPr lang="nl-NL" sz="2800"/>
              <a:t>Veel samenwerken</a:t>
            </a:r>
          </a:p>
          <a:p>
            <a:pPr marL="514350" indent="-514350">
              <a:buFont typeface="+mj-lt"/>
              <a:buAutoNum type="arabicPeriod"/>
            </a:pPr>
            <a:r>
              <a:rPr lang="nl-NL" sz="2800"/>
              <a:t>Eigen verantwoordelijkheid</a:t>
            </a:r>
          </a:p>
          <a:p>
            <a:pPr marL="514350" indent="-514350">
              <a:buFont typeface="+mj-lt"/>
              <a:buAutoNum type="arabicPeriod"/>
            </a:pPr>
            <a:endParaRPr lang="nl-NL" sz="2800"/>
          </a:p>
          <a:p>
            <a:pPr marL="0" indent="0">
              <a:buNone/>
            </a:pPr>
            <a:endParaRPr lang="nl-NL" sz="2800"/>
          </a:p>
          <a:p>
            <a:pPr marL="0" indent="0">
              <a:buNone/>
            </a:pPr>
            <a:endParaRPr lang="nl-NL" sz="2800"/>
          </a:p>
          <a:p>
            <a:pPr marL="0" indent="0">
              <a:buNone/>
            </a:pPr>
            <a:endParaRPr lang="nl-NL" sz="2800"/>
          </a:p>
          <a:p>
            <a:pPr marL="0" indent="0">
              <a:buNone/>
            </a:pPr>
            <a:endParaRPr lang="nl-NL"/>
          </a:p>
          <a:p>
            <a:endParaRPr lang="nl-NL"/>
          </a:p>
          <a:p>
            <a:endParaRPr lang="nl-NL"/>
          </a:p>
          <a:p>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6</a:t>
            </a:fld>
            <a:endParaRPr lang="nl-NL"/>
          </a:p>
        </p:txBody>
      </p:sp>
      <p:sp>
        <p:nvSpPr>
          <p:cNvPr id="5" name="Titel 4"/>
          <p:cNvSpPr>
            <a:spLocks noGrp="1"/>
          </p:cNvSpPr>
          <p:nvPr>
            <p:ph type="title"/>
          </p:nvPr>
        </p:nvSpPr>
        <p:spPr>
          <a:xfrm>
            <a:off x="281352" y="-11631"/>
            <a:ext cx="8637563" cy="1143000"/>
          </a:xfrm>
        </p:spPr>
        <p:txBody>
          <a:bodyPr>
            <a:normAutofit fontScale="90000"/>
          </a:bodyPr>
          <a:lstStyle/>
          <a:p>
            <a:r>
              <a:rPr lang="nl-NL"/>
              <a:t>Jouw prognose: ervaren mate van inspraak</a:t>
            </a:r>
          </a:p>
        </p:txBody>
      </p:sp>
    </p:spTree>
    <p:extLst>
      <p:ext uri="{BB962C8B-B14F-4D97-AF65-F5344CB8AC3E}">
        <p14:creationId xmlns:p14="http://schemas.microsoft.com/office/powerpoint/2010/main" val="295247550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fiek 16"/>
          <p:cNvGraphicFramePr>
            <a:graphicFrameLocks/>
          </p:cNvGraphicFramePr>
          <p:nvPr>
            <p:extLst>
              <p:ext uri="{D42A27DB-BD31-4B8C-83A1-F6EECF244321}">
                <p14:modId xmlns:p14="http://schemas.microsoft.com/office/powerpoint/2010/main" val="1331894914"/>
              </p:ext>
            </p:extLst>
          </p:nvPr>
        </p:nvGraphicFramePr>
        <p:xfrm>
          <a:off x="0" y="0"/>
          <a:ext cx="9144000" cy="61335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al 3">
            <a:extLst>
              <a:ext uri="{FF2B5EF4-FFF2-40B4-BE49-F238E27FC236}">
                <a16:creationId xmlns:a16="http://schemas.microsoft.com/office/drawing/2014/main" id="{25D7623B-FC1D-462F-91FA-05D53E42527A}"/>
              </a:ext>
            </a:extLst>
          </p:cNvPr>
          <p:cNvSpPr/>
          <p:nvPr/>
        </p:nvSpPr>
        <p:spPr>
          <a:xfrm rot="2567936">
            <a:off x="6160917" y="3085091"/>
            <a:ext cx="717211" cy="2460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E4D879D4-3960-425E-9DA3-973C5B055395}"/>
              </a:ext>
            </a:extLst>
          </p:cNvPr>
          <p:cNvSpPr/>
          <p:nvPr/>
        </p:nvSpPr>
        <p:spPr>
          <a:xfrm rot="2567936">
            <a:off x="5131168" y="3062858"/>
            <a:ext cx="717211" cy="2627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5065739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3218" y="1003834"/>
            <a:ext cx="8637563" cy="4850331"/>
          </a:xfrm>
        </p:spPr>
        <p:txBody>
          <a:bodyPr>
            <a:normAutofit/>
          </a:bodyPr>
          <a:lstStyle/>
          <a:p>
            <a:pPr marL="0" indent="0">
              <a:buNone/>
            </a:pPr>
            <a:endParaRPr lang="nl-NL" sz="2800" b="1"/>
          </a:p>
          <a:p>
            <a:pPr marL="0" indent="0">
              <a:buNone/>
            </a:pPr>
            <a:r>
              <a:rPr lang="nl-NL" b="1"/>
              <a:t>Wat vinden leerlingen het belangrijkst? </a:t>
            </a:r>
          </a:p>
          <a:p>
            <a:pPr marL="0" indent="0">
              <a:buNone/>
            </a:pPr>
            <a:r>
              <a:rPr lang="nl-NL" b="1"/>
              <a:t>(9 mogelijkheden op basis van “bouw een muur”)</a:t>
            </a:r>
          </a:p>
          <a:p>
            <a:pPr marL="0" indent="0">
              <a:buNone/>
            </a:pPr>
            <a:endParaRPr lang="nl-NL" sz="2800"/>
          </a:p>
          <a:p>
            <a:pPr marL="0" indent="0">
              <a:buNone/>
            </a:pPr>
            <a:endParaRPr lang="nl-NL"/>
          </a:p>
          <a:p>
            <a:endParaRPr lang="nl-NL"/>
          </a:p>
        </p:txBody>
      </p:sp>
      <p:sp>
        <p:nvSpPr>
          <p:cNvPr id="4" name="Tijdelijke aanduiding voor dianummer 3"/>
          <p:cNvSpPr>
            <a:spLocks noGrp="1"/>
          </p:cNvSpPr>
          <p:nvPr>
            <p:ph type="sldNum" sz="quarter" idx="12"/>
          </p:nvPr>
        </p:nvSpPr>
        <p:spPr/>
        <p:txBody>
          <a:bodyPr/>
          <a:lstStyle/>
          <a:p>
            <a:fld id="{61A5F08B-08AE-4581-A5CB-D6D9DA0972F7}" type="slidenum">
              <a:rPr lang="nl-NL" smtClean="0"/>
              <a:pPr/>
              <a:t>8</a:t>
            </a:fld>
            <a:endParaRPr lang="nl-NL"/>
          </a:p>
        </p:txBody>
      </p:sp>
      <p:sp>
        <p:nvSpPr>
          <p:cNvPr id="5" name="Titel 4"/>
          <p:cNvSpPr>
            <a:spLocks noGrp="1"/>
          </p:cNvSpPr>
          <p:nvPr>
            <p:ph type="title"/>
          </p:nvPr>
        </p:nvSpPr>
        <p:spPr>
          <a:xfrm>
            <a:off x="281353" y="-239914"/>
            <a:ext cx="8208912" cy="1143000"/>
          </a:xfrm>
        </p:spPr>
        <p:txBody>
          <a:bodyPr/>
          <a:lstStyle/>
          <a:p>
            <a:r>
              <a:rPr lang="nl-NL"/>
              <a:t>Jouw prognose</a:t>
            </a:r>
          </a:p>
        </p:txBody>
      </p:sp>
    </p:spTree>
    <p:extLst>
      <p:ext uri="{BB962C8B-B14F-4D97-AF65-F5344CB8AC3E}">
        <p14:creationId xmlns:p14="http://schemas.microsoft.com/office/powerpoint/2010/main" val="37334200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1A5F08B-08AE-4581-A5CB-D6D9DA0972F7}" type="slidenum">
              <a:rPr lang="nl-NL" smtClean="0"/>
              <a:pPr/>
              <a:t>9</a:t>
            </a:fld>
            <a:endParaRPr lang="nl-NL"/>
          </a:p>
        </p:txBody>
      </p:sp>
      <p:sp>
        <p:nvSpPr>
          <p:cNvPr id="10" name="Kubus 9">
            <a:extLst>
              <a:ext uri="{FF2B5EF4-FFF2-40B4-BE49-F238E27FC236}">
                <a16:creationId xmlns:a16="http://schemas.microsoft.com/office/drawing/2014/main" id="{EC26A901-C37E-43B9-AC1F-2157F48A5ACE}"/>
              </a:ext>
            </a:extLst>
          </p:cNvPr>
          <p:cNvSpPr/>
          <p:nvPr/>
        </p:nvSpPr>
        <p:spPr>
          <a:xfrm>
            <a:off x="695328" y="255564"/>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0DEFAD98-387D-4986-9E00-ACAF1437B767}"/>
              </a:ext>
            </a:extLst>
          </p:cNvPr>
          <p:cNvSpPr txBox="1"/>
          <p:nvPr/>
        </p:nvSpPr>
        <p:spPr>
          <a:xfrm>
            <a:off x="855960" y="944878"/>
            <a:ext cx="1519311" cy="523220"/>
          </a:xfrm>
          <a:prstGeom prst="rect">
            <a:avLst/>
          </a:prstGeom>
          <a:noFill/>
        </p:spPr>
        <p:txBody>
          <a:bodyPr wrap="square" rtlCol="0">
            <a:spAutoFit/>
          </a:bodyPr>
          <a:lstStyle/>
          <a:p>
            <a:r>
              <a:rPr lang="nl-BE" sz="2800">
                <a:solidFill>
                  <a:srgbClr val="FFC000"/>
                </a:solidFill>
              </a:rPr>
              <a:t>Interesse</a:t>
            </a:r>
          </a:p>
        </p:txBody>
      </p:sp>
      <p:sp>
        <p:nvSpPr>
          <p:cNvPr id="12" name="Kubus 11">
            <a:extLst>
              <a:ext uri="{FF2B5EF4-FFF2-40B4-BE49-F238E27FC236}">
                <a16:creationId xmlns:a16="http://schemas.microsoft.com/office/drawing/2014/main" id="{C822A922-5D10-40F2-BC37-5FE1D1426928}"/>
              </a:ext>
            </a:extLst>
          </p:cNvPr>
          <p:cNvSpPr/>
          <p:nvPr/>
        </p:nvSpPr>
        <p:spPr>
          <a:xfrm>
            <a:off x="3560781" y="189912"/>
            <a:ext cx="2249176" cy="1627165"/>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Kubus 12">
            <a:extLst>
              <a:ext uri="{FF2B5EF4-FFF2-40B4-BE49-F238E27FC236}">
                <a16:creationId xmlns:a16="http://schemas.microsoft.com/office/drawing/2014/main" id="{15014664-5730-437B-808A-ACE8193711FE}"/>
              </a:ext>
            </a:extLst>
          </p:cNvPr>
          <p:cNvSpPr/>
          <p:nvPr/>
        </p:nvSpPr>
        <p:spPr>
          <a:xfrm>
            <a:off x="6481000" y="164121"/>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Kubus 13">
            <a:extLst>
              <a:ext uri="{FF2B5EF4-FFF2-40B4-BE49-F238E27FC236}">
                <a16:creationId xmlns:a16="http://schemas.microsoft.com/office/drawing/2014/main" id="{F1D74640-BED9-4DDE-AF17-07D276F9EBA4}"/>
              </a:ext>
            </a:extLst>
          </p:cNvPr>
          <p:cNvSpPr/>
          <p:nvPr/>
        </p:nvSpPr>
        <p:spPr>
          <a:xfrm>
            <a:off x="3168897" y="2019887"/>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Kubus 14">
            <a:extLst>
              <a:ext uri="{FF2B5EF4-FFF2-40B4-BE49-F238E27FC236}">
                <a16:creationId xmlns:a16="http://schemas.microsoft.com/office/drawing/2014/main" id="{BD65318E-9335-42C4-B1F6-0E03B0197662}"/>
              </a:ext>
            </a:extLst>
          </p:cNvPr>
          <p:cNvSpPr/>
          <p:nvPr/>
        </p:nvSpPr>
        <p:spPr>
          <a:xfrm>
            <a:off x="467544" y="2019887"/>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Kubus 15">
            <a:extLst>
              <a:ext uri="{FF2B5EF4-FFF2-40B4-BE49-F238E27FC236}">
                <a16:creationId xmlns:a16="http://schemas.microsoft.com/office/drawing/2014/main" id="{67EAF6A0-4A6E-4D5C-BB50-A5CE6420DBE0}"/>
              </a:ext>
            </a:extLst>
          </p:cNvPr>
          <p:cNvSpPr/>
          <p:nvPr/>
        </p:nvSpPr>
        <p:spPr>
          <a:xfrm>
            <a:off x="5660867" y="2086708"/>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Kubus 16">
            <a:extLst>
              <a:ext uri="{FF2B5EF4-FFF2-40B4-BE49-F238E27FC236}">
                <a16:creationId xmlns:a16="http://schemas.microsoft.com/office/drawing/2014/main" id="{8C9D880A-8842-4D77-94DE-A472DB10B60A}"/>
              </a:ext>
            </a:extLst>
          </p:cNvPr>
          <p:cNvSpPr/>
          <p:nvPr/>
        </p:nvSpPr>
        <p:spPr>
          <a:xfrm>
            <a:off x="3107975" y="4187483"/>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Kubus 17">
            <a:extLst>
              <a:ext uri="{FF2B5EF4-FFF2-40B4-BE49-F238E27FC236}">
                <a16:creationId xmlns:a16="http://schemas.microsoft.com/office/drawing/2014/main" id="{819E8BB2-D643-4BBB-86F7-622546676DE8}"/>
              </a:ext>
            </a:extLst>
          </p:cNvPr>
          <p:cNvSpPr/>
          <p:nvPr/>
        </p:nvSpPr>
        <p:spPr>
          <a:xfrm>
            <a:off x="422550" y="4050389"/>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Kubus 18">
            <a:extLst>
              <a:ext uri="{FF2B5EF4-FFF2-40B4-BE49-F238E27FC236}">
                <a16:creationId xmlns:a16="http://schemas.microsoft.com/office/drawing/2014/main" id="{0D0460A8-3C78-44FD-9BF8-34DB531066A6}"/>
              </a:ext>
            </a:extLst>
          </p:cNvPr>
          <p:cNvSpPr/>
          <p:nvPr/>
        </p:nvSpPr>
        <p:spPr>
          <a:xfrm>
            <a:off x="6202473" y="4187483"/>
            <a:ext cx="2022438" cy="1561514"/>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a:extLst>
              <a:ext uri="{FF2B5EF4-FFF2-40B4-BE49-F238E27FC236}">
                <a16:creationId xmlns:a16="http://schemas.microsoft.com/office/drawing/2014/main" id="{425BB22B-CF54-4999-8E6A-E46A55331C49}"/>
              </a:ext>
            </a:extLst>
          </p:cNvPr>
          <p:cNvSpPr txBox="1"/>
          <p:nvPr/>
        </p:nvSpPr>
        <p:spPr>
          <a:xfrm>
            <a:off x="3560781" y="755226"/>
            <a:ext cx="1897484" cy="954107"/>
          </a:xfrm>
          <a:prstGeom prst="rect">
            <a:avLst/>
          </a:prstGeom>
          <a:noFill/>
        </p:spPr>
        <p:txBody>
          <a:bodyPr wrap="square" rtlCol="0">
            <a:spAutoFit/>
          </a:bodyPr>
          <a:lstStyle/>
          <a:p>
            <a:pPr algn="ctr"/>
            <a:r>
              <a:rPr lang="nl-BE" sz="2800">
                <a:solidFill>
                  <a:srgbClr val="FFC000"/>
                </a:solidFill>
              </a:rPr>
              <a:t>Onderwerp les</a:t>
            </a:r>
          </a:p>
        </p:txBody>
      </p:sp>
      <p:sp>
        <p:nvSpPr>
          <p:cNvPr id="21" name="Tekstvak 20">
            <a:extLst>
              <a:ext uri="{FF2B5EF4-FFF2-40B4-BE49-F238E27FC236}">
                <a16:creationId xmlns:a16="http://schemas.microsoft.com/office/drawing/2014/main" id="{E193051F-07BE-4176-80AF-1F2E0590E4AF}"/>
              </a:ext>
            </a:extLst>
          </p:cNvPr>
          <p:cNvSpPr txBox="1"/>
          <p:nvPr/>
        </p:nvSpPr>
        <p:spPr>
          <a:xfrm>
            <a:off x="6456984" y="755226"/>
            <a:ext cx="1897484" cy="954107"/>
          </a:xfrm>
          <a:prstGeom prst="rect">
            <a:avLst/>
          </a:prstGeom>
          <a:noFill/>
        </p:spPr>
        <p:txBody>
          <a:bodyPr wrap="square" rtlCol="0">
            <a:spAutoFit/>
          </a:bodyPr>
          <a:lstStyle/>
          <a:p>
            <a:pPr algn="ctr"/>
            <a:r>
              <a:rPr lang="nl-BE" sz="2800">
                <a:solidFill>
                  <a:srgbClr val="FFC000"/>
                </a:solidFill>
              </a:rPr>
              <a:t>Plaats in </a:t>
            </a:r>
          </a:p>
          <a:p>
            <a:pPr algn="ctr"/>
            <a:r>
              <a:rPr lang="nl-BE" sz="2800">
                <a:solidFill>
                  <a:srgbClr val="FFC000"/>
                </a:solidFill>
              </a:rPr>
              <a:t>de klas</a:t>
            </a:r>
          </a:p>
        </p:txBody>
      </p:sp>
      <p:sp>
        <p:nvSpPr>
          <p:cNvPr id="22" name="Tekstvak 21">
            <a:extLst>
              <a:ext uri="{FF2B5EF4-FFF2-40B4-BE49-F238E27FC236}">
                <a16:creationId xmlns:a16="http://schemas.microsoft.com/office/drawing/2014/main" id="{F2006D50-509E-42B8-AA33-B410BC571EE9}"/>
              </a:ext>
            </a:extLst>
          </p:cNvPr>
          <p:cNvSpPr txBox="1"/>
          <p:nvPr/>
        </p:nvSpPr>
        <p:spPr>
          <a:xfrm>
            <a:off x="404457" y="2488875"/>
            <a:ext cx="1760153" cy="954107"/>
          </a:xfrm>
          <a:prstGeom prst="rect">
            <a:avLst/>
          </a:prstGeom>
          <a:noFill/>
        </p:spPr>
        <p:txBody>
          <a:bodyPr wrap="square" rtlCol="0">
            <a:spAutoFit/>
          </a:bodyPr>
          <a:lstStyle/>
          <a:p>
            <a:pPr algn="ctr"/>
            <a:r>
              <a:rPr lang="nl-BE" sz="2800">
                <a:solidFill>
                  <a:srgbClr val="FFC000"/>
                </a:solidFill>
              </a:rPr>
              <a:t>Afspraken en regels</a:t>
            </a:r>
          </a:p>
        </p:txBody>
      </p:sp>
      <p:sp>
        <p:nvSpPr>
          <p:cNvPr id="23" name="Tekstvak 22">
            <a:extLst>
              <a:ext uri="{FF2B5EF4-FFF2-40B4-BE49-F238E27FC236}">
                <a16:creationId xmlns:a16="http://schemas.microsoft.com/office/drawing/2014/main" id="{C74AEF7A-7C08-457E-93F1-6479DD00F190}"/>
              </a:ext>
            </a:extLst>
          </p:cNvPr>
          <p:cNvSpPr txBox="1"/>
          <p:nvPr/>
        </p:nvSpPr>
        <p:spPr>
          <a:xfrm>
            <a:off x="3126683" y="2499426"/>
            <a:ext cx="1768874" cy="954107"/>
          </a:xfrm>
          <a:prstGeom prst="rect">
            <a:avLst/>
          </a:prstGeom>
          <a:noFill/>
        </p:spPr>
        <p:txBody>
          <a:bodyPr wrap="square" rtlCol="0">
            <a:spAutoFit/>
          </a:bodyPr>
          <a:lstStyle/>
          <a:p>
            <a:pPr algn="ctr"/>
            <a:r>
              <a:rPr lang="nl-BE" sz="2800">
                <a:solidFill>
                  <a:srgbClr val="FFC000"/>
                </a:solidFill>
              </a:rPr>
              <a:t>Examens en toetsen</a:t>
            </a:r>
          </a:p>
        </p:txBody>
      </p:sp>
      <p:sp>
        <p:nvSpPr>
          <p:cNvPr id="24" name="Tekstvak 23">
            <a:extLst>
              <a:ext uri="{FF2B5EF4-FFF2-40B4-BE49-F238E27FC236}">
                <a16:creationId xmlns:a16="http://schemas.microsoft.com/office/drawing/2014/main" id="{34FF66C4-9446-4101-BC63-77045E44D518}"/>
              </a:ext>
            </a:extLst>
          </p:cNvPr>
          <p:cNvSpPr txBox="1"/>
          <p:nvPr/>
        </p:nvSpPr>
        <p:spPr>
          <a:xfrm>
            <a:off x="5532258" y="2740669"/>
            <a:ext cx="1897484" cy="523220"/>
          </a:xfrm>
          <a:prstGeom prst="rect">
            <a:avLst/>
          </a:prstGeom>
          <a:noFill/>
        </p:spPr>
        <p:txBody>
          <a:bodyPr wrap="square" rtlCol="0">
            <a:spAutoFit/>
          </a:bodyPr>
          <a:lstStyle/>
          <a:p>
            <a:pPr algn="ctr"/>
            <a:r>
              <a:rPr lang="nl-BE" sz="2800">
                <a:solidFill>
                  <a:srgbClr val="FFC000"/>
                </a:solidFill>
              </a:rPr>
              <a:t>Welkom</a:t>
            </a:r>
          </a:p>
        </p:txBody>
      </p:sp>
      <p:sp>
        <p:nvSpPr>
          <p:cNvPr id="25" name="Tekstvak 24">
            <a:extLst>
              <a:ext uri="{FF2B5EF4-FFF2-40B4-BE49-F238E27FC236}">
                <a16:creationId xmlns:a16="http://schemas.microsoft.com/office/drawing/2014/main" id="{3E5C1D2B-BCAD-4F25-9754-3C187E496CE2}"/>
              </a:ext>
            </a:extLst>
          </p:cNvPr>
          <p:cNvSpPr txBox="1"/>
          <p:nvPr/>
        </p:nvSpPr>
        <p:spPr>
          <a:xfrm>
            <a:off x="6181842" y="4638823"/>
            <a:ext cx="1897484" cy="954107"/>
          </a:xfrm>
          <a:prstGeom prst="rect">
            <a:avLst/>
          </a:prstGeom>
          <a:noFill/>
        </p:spPr>
        <p:txBody>
          <a:bodyPr wrap="square" rtlCol="0">
            <a:spAutoFit/>
          </a:bodyPr>
          <a:lstStyle/>
          <a:p>
            <a:pPr algn="ctr"/>
            <a:r>
              <a:rPr lang="nl-BE" sz="2800">
                <a:solidFill>
                  <a:srgbClr val="FFC000"/>
                </a:solidFill>
              </a:rPr>
              <a:t>Voorstel straf</a:t>
            </a:r>
          </a:p>
        </p:txBody>
      </p:sp>
      <p:sp>
        <p:nvSpPr>
          <p:cNvPr id="26" name="Tekstvak 25">
            <a:extLst>
              <a:ext uri="{FF2B5EF4-FFF2-40B4-BE49-F238E27FC236}">
                <a16:creationId xmlns:a16="http://schemas.microsoft.com/office/drawing/2014/main" id="{7DA20ADE-F122-4C7F-8495-9FB9503E38DC}"/>
              </a:ext>
            </a:extLst>
          </p:cNvPr>
          <p:cNvSpPr txBox="1"/>
          <p:nvPr/>
        </p:nvSpPr>
        <p:spPr>
          <a:xfrm>
            <a:off x="2962390" y="4630147"/>
            <a:ext cx="1897484" cy="954107"/>
          </a:xfrm>
          <a:prstGeom prst="rect">
            <a:avLst/>
          </a:prstGeom>
          <a:noFill/>
        </p:spPr>
        <p:txBody>
          <a:bodyPr wrap="square" rtlCol="0">
            <a:spAutoFit/>
          </a:bodyPr>
          <a:lstStyle/>
          <a:p>
            <a:pPr algn="ctr"/>
            <a:r>
              <a:rPr lang="nl-BE" sz="2800">
                <a:solidFill>
                  <a:srgbClr val="FFC000"/>
                </a:solidFill>
              </a:rPr>
              <a:t>Feedback leerkracht</a:t>
            </a:r>
          </a:p>
        </p:txBody>
      </p:sp>
      <p:sp>
        <p:nvSpPr>
          <p:cNvPr id="27" name="Tekstvak 26">
            <a:extLst>
              <a:ext uri="{FF2B5EF4-FFF2-40B4-BE49-F238E27FC236}">
                <a16:creationId xmlns:a16="http://schemas.microsoft.com/office/drawing/2014/main" id="{620F6615-C9C3-42B3-8978-F64D0A78582F}"/>
              </a:ext>
            </a:extLst>
          </p:cNvPr>
          <p:cNvSpPr txBox="1"/>
          <p:nvPr/>
        </p:nvSpPr>
        <p:spPr>
          <a:xfrm>
            <a:off x="361569" y="4630146"/>
            <a:ext cx="1727004" cy="954107"/>
          </a:xfrm>
          <a:prstGeom prst="rect">
            <a:avLst/>
          </a:prstGeom>
          <a:noFill/>
        </p:spPr>
        <p:txBody>
          <a:bodyPr wrap="square" rtlCol="0">
            <a:spAutoFit/>
          </a:bodyPr>
          <a:lstStyle/>
          <a:p>
            <a:pPr algn="ctr"/>
            <a:r>
              <a:rPr lang="nl-BE" sz="2800">
                <a:solidFill>
                  <a:srgbClr val="FFC000"/>
                </a:solidFill>
              </a:rPr>
              <a:t>Voornaam leerkracht</a:t>
            </a:r>
          </a:p>
        </p:txBody>
      </p:sp>
    </p:spTree>
    <p:extLst>
      <p:ext uri="{BB962C8B-B14F-4D97-AF65-F5344CB8AC3E}">
        <p14:creationId xmlns:p14="http://schemas.microsoft.com/office/powerpoint/2010/main" val="4233954898"/>
      </p:ext>
    </p:extLst>
  </p:cSld>
  <p:clrMapOvr>
    <a:masterClrMapping/>
  </p:clrMapOvr>
  <p:transition spd="slow">
    <p:randomBar dir="vert"/>
  </p:transition>
</p:sld>
</file>

<file path=ppt/theme/theme1.xml><?xml version="1.0" encoding="utf-8"?>
<a:theme xmlns:a="http://schemas.openxmlformats.org/drawingml/2006/main" name="Artevelde">
  <a:themeElements>
    <a:clrScheme name="Arteveldehogeschool">
      <a:dk1>
        <a:sysClr val="windowText" lastClr="000000"/>
      </a:dk1>
      <a:lt1>
        <a:sysClr val="window" lastClr="FFFFFF"/>
      </a:lt1>
      <a:dk2>
        <a:srgbClr val="777777"/>
      </a:dk2>
      <a:lt2>
        <a:srgbClr val="DDDDDD"/>
      </a:lt2>
      <a:accent1>
        <a:srgbClr val="EE9900"/>
      </a:accent1>
      <a:accent2>
        <a:srgbClr val="BBCC00"/>
      </a:accent2>
      <a:accent3>
        <a:srgbClr val="CC0077"/>
      </a:accent3>
      <a:accent4>
        <a:srgbClr val="00AACC"/>
      </a:accent4>
      <a:accent5>
        <a:srgbClr val="AAAAAA"/>
      </a:accent5>
      <a:accent6>
        <a:srgbClr val="777777"/>
      </a:accent6>
      <a:hlink>
        <a:srgbClr val="0000FF"/>
      </a:hlink>
      <a:folHlink>
        <a:srgbClr val="800080"/>
      </a:folHlink>
    </a:clrScheme>
    <a:fontScheme name="Arteveldehogeschoo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potx [Alleen-lezen]" id="{251638C8-E9F5-4514-B600-306392F6D396}" vid="{9A58DF21-A4A2-4C0F-83DC-85CE7A4DFA9C}"/>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Artevelde.thmx</Template>
  <TotalTime>0</TotalTime>
  <Words>935</Words>
  <Application>Microsoft Office PowerPoint</Application>
  <PresentationFormat>Diavoorstelling (4:3)</PresentationFormat>
  <Paragraphs>329</Paragraphs>
  <Slides>40</Slides>
  <Notes>28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Calibri</vt:lpstr>
      <vt:lpstr>Wingdings</vt:lpstr>
      <vt:lpstr>Artevelde</vt:lpstr>
      <vt:lpstr>       Participatie in de klas</vt:lpstr>
      <vt:lpstr>PowerPoint-presentatie</vt:lpstr>
      <vt:lpstr>Programma</vt:lpstr>
      <vt:lpstr>Participatie in de klas? Wat?Hoe?</vt:lpstr>
      <vt:lpstr>Mentimeter: parti-watte?</vt:lpstr>
      <vt:lpstr>Jouw prognose: ervaren mate van inspraak</vt:lpstr>
      <vt:lpstr>PowerPoint-presentatie</vt:lpstr>
      <vt:lpstr>Jouw prognose</vt:lpstr>
      <vt:lpstr>PowerPoint-presentatie</vt:lpstr>
      <vt:lpstr>PowerPoint-presentatie</vt:lpstr>
      <vt:lpstr>Jouw prognose</vt:lpstr>
      <vt:lpstr>Belemmerende factoren:</vt:lpstr>
      <vt:lpstr>Opzet en verloop van onderzoek</vt:lpstr>
      <vt:lpstr>Centrale onderzoeksvraag</vt:lpstr>
      <vt:lpstr>Bijkomende vragen</vt:lpstr>
      <vt:lpstr>Participatief onderzoeksopzet</vt:lpstr>
      <vt:lpstr>Onderzoeksproces: 1ste fase </vt:lpstr>
      <vt:lpstr>Onderzoeksproces: 2de fase (upscaling) </vt:lpstr>
      <vt:lpstr>Adviescommissie: </vt:lpstr>
      <vt:lpstr>Adviescommissie: SWOT</vt:lpstr>
      <vt:lpstr>Experiment- aan de slag met de tools &amp; focusgroepen</vt:lpstr>
      <vt:lpstr>Onderzoek: </vt:lpstr>
      <vt:lpstr>Quotes leerkrachten en leerlingen</vt:lpstr>
      <vt:lpstr>Onderzoeksresultaten: “hands down”</vt:lpstr>
      <vt:lpstr>Quotes leerkrachten en leerlingen</vt:lpstr>
      <vt:lpstr>Onze resultaten liggen in lijn met bevindingen van onderzoek van het team van Prof. Dr. Vansteenkiste (UGent)</vt:lpstr>
      <vt:lpstr>Onderzoeksresultaten</vt:lpstr>
      <vt:lpstr>PowerPoint-presentatie</vt:lpstr>
      <vt:lpstr>Onderzoeksresultaten: “hands down”</vt:lpstr>
      <vt:lpstr>Quotes leerkrachten en leerlingen</vt:lpstr>
      <vt:lpstr>Factoren die “effect” bepalen:</vt:lpstr>
      <vt:lpstr>Factoren die “effect” bepalen:</vt:lpstr>
      <vt:lpstr>Quotes leerkrachten en leerlingen</vt:lpstr>
      <vt:lpstr>Onderzoeksresultaten: “hands down”</vt:lpstr>
      <vt:lpstr>   </vt:lpstr>
      <vt:lpstr>Valorisatie: toolbox voor leerkrachten</vt:lpstr>
      <vt:lpstr>PowerPoint-presentatie</vt:lpstr>
      <vt:lpstr>   </vt:lpstr>
      <vt:lpstr>Goesting?</vt:lpstr>
      <vt:lpstr>PowerPoint-presentatie</vt:lpstr>
    </vt:vector>
  </TitlesOfParts>
  <Company>Artevelde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Participation</dc:title>
  <dc:creator>Burhan Karanfil</dc:creator>
  <cp:lastModifiedBy>Koen Defour</cp:lastModifiedBy>
  <cp:revision>1</cp:revision>
  <dcterms:created xsi:type="dcterms:W3CDTF">2018-11-06T09:13:34Z</dcterms:created>
  <dcterms:modified xsi:type="dcterms:W3CDTF">2019-02-18T15:18:52Z</dcterms:modified>
</cp:coreProperties>
</file>