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62" r:id="rId5"/>
  </p:sldMasterIdLst>
  <p:notesMasterIdLst>
    <p:notesMasterId r:id="rId54"/>
  </p:notesMasterIdLst>
  <p:sldIdLst>
    <p:sldId id="265" r:id="rId6"/>
    <p:sldId id="714" r:id="rId7"/>
    <p:sldId id="277" r:id="rId8"/>
    <p:sldId id="278" r:id="rId9"/>
    <p:sldId id="711" r:id="rId10"/>
    <p:sldId id="738" r:id="rId11"/>
    <p:sldId id="290" r:id="rId12"/>
    <p:sldId id="281" r:id="rId13"/>
    <p:sldId id="282" r:id="rId14"/>
    <p:sldId id="283" r:id="rId15"/>
    <p:sldId id="284" r:id="rId16"/>
    <p:sldId id="285" r:id="rId17"/>
    <p:sldId id="716" r:id="rId18"/>
    <p:sldId id="728" r:id="rId19"/>
    <p:sldId id="725" r:id="rId20"/>
    <p:sldId id="715" r:id="rId21"/>
    <p:sldId id="739" r:id="rId22"/>
    <p:sldId id="740" r:id="rId23"/>
    <p:sldId id="727" r:id="rId24"/>
    <p:sldId id="286" r:id="rId25"/>
    <p:sldId id="288" r:id="rId26"/>
    <p:sldId id="292" r:id="rId27"/>
    <p:sldId id="741" r:id="rId28"/>
    <p:sldId id="291" r:id="rId29"/>
    <p:sldId id="261" r:id="rId30"/>
    <p:sldId id="701" r:id="rId31"/>
    <p:sldId id="702" r:id="rId32"/>
    <p:sldId id="703" r:id="rId33"/>
    <p:sldId id="706" r:id="rId34"/>
    <p:sldId id="717" r:id="rId35"/>
    <p:sldId id="742" r:id="rId36"/>
    <p:sldId id="743" r:id="rId37"/>
    <p:sldId id="705" r:id="rId38"/>
    <p:sldId id="707" r:id="rId39"/>
    <p:sldId id="710" r:id="rId40"/>
    <p:sldId id="708" r:id="rId41"/>
    <p:sldId id="709" r:id="rId42"/>
    <p:sldId id="712" r:id="rId43"/>
    <p:sldId id="713" r:id="rId44"/>
    <p:sldId id="726" r:id="rId45"/>
    <p:sldId id="730" r:id="rId46"/>
    <p:sldId id="321" r:id="rId47"/>
    <p:sldId id="322" r:id="rId48"/>
    <p:sldId id="734" r:id="rId49"/>
    <p:sldId id="744" r:id="rId50"/>
    <p:sldId id="724" r:id="rId51"/>
    <p:sldId id="721" r:id="rId52"/>
    <p:sldId id="720" r:id="rId5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8" userDrawn="1">
          <p15:clr>
            <a:srgbClr val="A4A3A4"/>
          </p15:clr>
        </p15:guide>
        <p15:guide id="4" pos="59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rmans Evelyn" initials="LE" lastIdx="19" clrIdx="0">
    <p:extLst>
      <p:ext uri="{19B8F6BF-5375-455C-9EA6-DF929625EA0E}">
        <p15:presenceInfo xmlns:p15="http://schemas.microsoft.com/office/powerpoint/2012/main" userId="S-1-5-21-3662605696-431538287-2476864782-153621" providerId="AD"/>
      </p:ext>
    </p:extLst>
  </p:cmAuthor>
  <p:cmAuthor id="2" name="Verbeke Luk" initials="VL" lastIdx="1" clrIdx="1">
    <p:extLst>
      <p:ext uri="{19B8F6BF-5375-455C-9EA6-DF929625EA0E}">
        <p15:presenceInfo xmlns:p15="http://schemas.microsoft.com/office/powerpoint/2012/main" userId="S-1-5-21-3662605696-431538287-2476864782-818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2BE"/>
    <a:srgbClr val="247FB0"/>
    <a:srgbClr val="5DBE55"/>
    <a:srgbClr val="D26E25"/>
    <a:srgbClr val="543F5E"/>
    <a:srgbClr val="15465B"/>
    <a:srgbClr val="4FB543"/>
    <a:srgbClr val="D26E5B"/>
    <a:srgbClr val="1546FF"/>
    <a:srgbClr val="926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6691" autoAdjust="0"/>
  </p:normalViewPr>
  <p:slideViewPr>
    <p:cSldViewPr snapToGrid="0" showGuides="1">
      <p:cViewPr varScale="1">
        <p:scale>
          <a:sx n="63" d="100"/>
          <a:sy n="63" d="100"/>
        </p:scale>
        <p:origin x="436" y="64"/>
      </p:cViewPr>
      <p:guideLst>
        <p:guide orient="horz" pos="2160"/>
        <p:guide pos="3840"/>
        <p:guide orient="horz" pos="418"/>
        <p:guide pos="59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3/04/2019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384000" y="288000"/>
            <a:ext cx="11424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384002" y="288001"/>
            <a:ext cx="8044673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6000" y="2556000"/>
            <a:ext cx="5088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78103" y="4650972"/>
            <a:ext cx="5088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76000"/>
            <a:ext cx="2439671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72" y="656657"/>
            <a:ext cx="467096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Calibri"/>
              </a:defRPr>
            </a:lvl1pPr>
          </a:lstStyle>
          <a:p>
            <a:r>
              <a:rPr lang="fr-FR" dirty="0" err="1"/>
              <a:t>Titelstijl</a:t>
            </a:r>
            <a:r>
              <a:rPr lang="fr-FR" dirty="0"/>
              <a:t> van model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28000" y="1908000"/>
            <a:ext cx="4944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tekststijl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fr-FR" dirty="0"/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6720000" y="1908000"/>
            <a:ext cx="4896000" cy="3780000"/>
          </a:xfrm>
        </p:spPr>
        <p:txBody>
          <a:bodyPr bIns="0"/>
          <a:lstStyle>
            <a:lvl1pPr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tekststijl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fr-FR" dirty="0"/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nl-BE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12192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8304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776001" y="756846"/>
            <a:ext cx="4608175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776000" y="2987448"/>
            <a:ext cx="4150237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383999" y="0"/>
            <a:ext cx="11808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1" y="2023200"/>
            <a:ext cx="4144065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28000" y="4154400"/>
            <a:ext cx="9888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Klik om de 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000" y="540000"/>
            <a:ext cx="2545117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38" y="540000"/>
            <a:ext cx="467096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1250868" y="1579418"/>
            <a:ext cx="10402784" cy="4572000"/>
          </a:xfrm>
        </p:spPr>
        <p:txBody>
          <a:bodyPr/>
          <a:lstStyle>
            <a:lvl1pPr>
              <a:defRPr>
                <a:latin typeface="FlandersArtSans-Regular" panose="00000500000000000000" pitchFamily="2" charset="0"/>
              </a:defRPr>
            </a:lvl1pPr>
            <a:lvl2pPr>
              <a:defRPr>
                <a:latin typeface="FlandersArtSans-Regular" panose="00000500000000000000" pitchFamily="2" charset="0"/>
              </a:defRPr>
            </a:lvl2pPr>
            <a:lvl3pPr>
              <a:defRPr>
                <a:latin typeface="FlandersArtSans-Regular" panose="00000500000000000000" pitchFamily="2" charset="0"/>
              </a:defRPr>
            </a:lvl3pPr>
            <a:lvl4pPr>
              <a:defRPr>
                <a:latin typeface="FlandersArtSans-Regular" panose="00000500000000000000" pitchFamily="2" charset="0"/>
              </a:defRPr>
            </a:lvl4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4542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1282178" y="1698171"/>
            <a:ext cx="10371473" cy="4512624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52987" y="375990"/>
            <a:ext cx="10384832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7678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35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35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7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3600"/>
            </a:lvl1pPr>
          </a:lstStyle>
          <a:p>
            <a:r>
              <a:rPr lang="nl-NL" altLang="en-US" dirty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nl-NL" altLang="en-US" dirty="0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5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24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94441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22267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03215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709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76000"/>
            <a:ext cx="2439671" cy="720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838" y="656657"/>
            <a:ext cx="467096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58047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50994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34947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21687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603299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41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41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05615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2" y="288003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35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35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6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5" y="657228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3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4050"/>
              </a:lnSpc>
              <a:defRPr sz="405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320"/>
              </a:lnSpc>
              <a:buNone/>
              <a:defRPr sz="1185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275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32455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979521" y="288001"/>
            <a:ext cx="9828479" cy="6265475"/>
            <a:chOff x="1484640" y="288000"/>
            <a:chExt cx="7371359" cy="6265475"/>
          </a:xfrm>
          <a:solidFill>
            <a:srgbClr val="2B92BE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28069" y="2104574"/>
            <a:ext cx="5088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34443" y="4631622"/>
            <a:ext cx="5088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76000"/>
            <a:ext cx="254511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4848029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033" y="657891"/>
            <a:ext cx="467096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615"/>
            <a:ext cx="12192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8304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776001" y="756846"/>
            <a:ext cx="4608175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776000" y="2987448"/>
            <a:ext cx="4150237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384000" y="288001"/>
            <a:ext cx="11424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390753" y="288001"/>
            <a:ext cx="8037923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6000" y="2556000"/>
            <a:ext cx="5088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78103" y="4650972"/>
            <a:ext cx="5088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76000"/>
            <a:ext cx="2439671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72" y="644782"/>
            <a:ext cx="467096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655" y="540000"/>
            <a:ext cx="2466980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0" y="2016000"/>
            <a:ext cx="9888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+mj-lt"/>
                <a:cs typeface="Calibri"/>
              </a:defRPr>
            </a:lvl1pPr>
          </a:lstStyle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28000" y="4140000"/>
            <a:ext cx="9888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titelstijl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901497" y="6361602"/>
            <a:ext cx="59136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FlandersArtSans-Regular" panose="00000500000000000000" pitchFamily="2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72" y="540000"/>
            <a:ext cx="467096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384000" y="0"/>
            <a:ext cx="11808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</a:p>
          <a:p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1" y="756000"/>
            <a:ext cx="5867148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r>
              <a:rPr lang="fr-FR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384000" y="0"/>
            <a:ext cx="11808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384000" y="3402000"/>
            <a:ext cx="11808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1" y="756000"/>
            <a:ext cx="4915396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384000" y="0"/>
            <a:ext cx="11808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1" y="756000"/>
            <a:ext cx="5867148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6902255" y="4191643"/>
            <a:ext cx="454467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titelstijl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18" name="Rechthoek 17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3/04/2019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56" r:id="rId2"/>
    <p:sldLayoutId id="2147483677" r:id="rId3"/>
    <p:sldLayoutId id="2147483676" r:id="rId4"/>
    <p:sldLayoutId id="2147483684" r:id="rId5"/>
    <p:sldLayoutId id="2147483687" r:id="rId6"/>
    <p:sldLayoutId id="2147483688" r:id="rId7"/>
    <p:sldLayoutId id="2147483691" r:id="rId8"/>
    <p:sldLayoutId id="2147483674" r:id="rId9"/>
    <p:sldLayoutId id="2147483652" r:id="rId10"/>
    <p:sldLayoutId id="2147483682" r:id="rId11"/>
    <p:sldLayoutId id="2147483743" r:id="rId12"/>
    <p:sldLayoutId id="2147483760" r:id="rId13"/>
    <p:sldLayoutId id="2147483761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2" y="122241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350"/>
          </a:p>
        </p:txBody>
      </p:sp>
    </p:spTree>
    <p:extLst>
      <p:ext uri="{BB962C8B-B14F-4D97-AF65-F5344CB8AC3E}">
        <p14:creationId xmlns:p14="http://schemas.microsoft.com/office/powerpoint/2010/main" val="272015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1"/>
          </a:solidFill>
          <a:latin typeface="FlandersArtSans-Regular" pitchFamily="2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925" b="1">
          <a:solidFill>
            <a:schemeClr val="hlink"/>
          </a:solidFill>
          <a:latin typeface="Calibri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925" b="1">
          <a:solidFill>
            <a:schemeClr val="hlink"/>
          </a:solidFill>
          <a:latin typeface="Calibri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925" b="1">
          <a:solidFill>
            <a:schemeClr val="hlink"/>
          </a:solidFill>
          <a:latin typeface="Calibri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925" b="1">
          <a:solidFill>
            <a:schemeClr val="hlink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225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519113" indent="-260747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1950">
          <a:solidFill>
            <a:schemeClr val="tx1"/>
          </a:solidFill>
          <a:latin typeface="FlandersArtSans-Regular" panose="00000500000000000000" pitchFamily="2" charset="0"/>
        </a:defRPr>
      </a:lvl2pPr>
      <a:lvl3pPr marL="740569" indent="-220266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1725">
          <a:solidFill>
            <a:schemeClr val="tx1"/>
          </a:solidFill>
          <a:latin typeface="FlandersArtSans-Regular" panose="00000500000000000000" pitchFamily="2" charset="0"/>
        </a:defRPr>
      </a:lvl3pPr>
      <a:lvl4pPr marL="960835" indent="-219075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FlandersArtSans-Regular" panose="00000500000000000000" pitchFamily="2" charset="0"/>
        </a:defRPr>
      </a:lvl4pPr>
      <a:lvl5pPr marL="1198960" indent="-23693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FlandersArtSans-Regular" panose="00000500000000000000" pitchFamily="2" charset="0"/>
        </a:defRPr>
      </a:lvl5pPr>
      <a:lvl6pPr marL="15418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rgbClr val="0C0C60"/>
          </a:solidFill>
          <a:latin typeface="+mn-lt"/>
        </a:defRPr>
      </a:lvl6pPr>
      <a:lvl7pPr marL="18847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rgbClr val="0C0C60"/>
          </a:solidFill>
          <a:latin typeface="+mn-lt"/>
        </a:defRPr>
      </a:lvl7pPr>
      <a:lvl8pPr marL="22276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rgbClr val="0C0C60"/>
          </a:solidFill>
          <a:latin typeface="+mn-lt"/>
        </a:defRPr>
      </a:lvl8pPr>
      <a:lvl9pPr marL="2570560" indent="-23693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pixabay.com/en/computers-keys-rays-1420200/" TargetMode="External"/><Relationship Id="rId7" Type="http://schemas.openxmlformats.org/officeDocument/2006/relationships/hyperlink" Target="https://pixabay.com/fr/routeur-commutateur-symbole-r%C3%A9seau-30140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hyperlink" Target="https://pixabay.com/en/database-data-storage-cylinder-149760/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pixabay.com/en/magnifying-glass-loupe-lense-find-306823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pixabay.com/en/computers-keys-rays-1420200/" TargetMode="External"/><Relationship Id="rId7" Type="http://schemas.openxmlformats.org/officeDocument/2006/relationships/hyperlink" Target="https://pixabay.com/fr/routeur-commutateur-symbole-r%C3%A9seau-30140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hyperlink" Target="https://pixabay.com/en/database-data-storage-cylinder-149760/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pixabay.com/en/magnifying-glass-loupe-lense-find-306823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onderwijs.vlaanderen.be/nl/directies-en-administraties/volwassenenonderwijs/cursistenadministratie/davinci/cursus-en-cursistenregistratie/gedetailleerd-registratierapport" TargetMode="External"/><Relationship Id="rId2" Type="http://schemas.openxmlformats.org/officeDocument/2006/relationships/hyperlink" Target="https://onderwijs.vlaanderen.be/nl/directies-en-administraties/volwassenenonderwijs/cursistenadministratie/davinci/cursus-en-cursistenregistratie/registratierapport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hyperlink" Target="https://onderwijs.vlaanderen.be/nl/directies-en-administraties/volwassenenonderwijs/cursistenadministratie/davinci/cursus-en-cursistenregistratie/financieringsrapport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davinci@vlaanderen.be" TargetMode="External"/><Relationship Id="rId7" Type="http://schemas.openxmlformats.org/officeDocument/2006/relationships/hyperlink" Target="mailto:volwassenenonderwijs@vlaanderen.be" TargetMode="External"/><Relationship Id="rId2" Type="http://schemas.openxmlformats.org/officeDocument/2006/relationships/hyperlink" Target="https://onderwijs.vlaanderen.be/nl/directies-en-administraties/volwassenenonderwijs/cursistenadministratie/davinci/vragen-en-antwoorden/identificeren-van-een-cursist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gegevensbeheer.volwassenenonderwijs@vlaanderen.be" TargetMode="External"/><Relationship Id="rId5" Type="http://schemas.openxmlformats.org/officeDocument/2006/relationships/hyperlink" Target="mailto:data.hovwo@vlaanderen.be" TargetMode="External"/><Relationship Id="rId4" Type="http://schemas.openxmlformats.org/officeDocument/2006/relationships/hyperlink" Target="mailto:financiering.volwassenenonderwijs@vlaanderen.be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onderwijs.vlaanderen.be/" TargetMode="External"/><Relationship Id="rId7" Type="http://schemas.openxmlformats.org/officeDocument/2006/relationships/hyperlink" Target="https://onderwijs.vlaanderen.be/nl/nieuws-en-infosessies-volwassenenonderwijs#nieuwsbrieven" TargetMode="External"/><Relationship Id="rId2" Type="http://schemas.openxmlformats.org/officeDocument/2006/relationships/hyperlink" Target="https://data-onderwijs.vlaanderen.be/edulex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onderwijs.vlaanderen.be/nl/verificatie-volwassenenonderwijs" TargetMode="External"/><Relationship Id="rId5" Type="http://schemas.openxmlformats.org/officeDocument/2006/relationships/hyperlink" Target="http://onderwijs.vlaanderen.be/nl/nieuws-en-infosessies-volwassenenonderwijs" TargetMode="External"/><Relationship Id="rId4" Type="http://schemas.openxmlformats.org/officeDocument/2006/relationships/hyperlink" Target="http://onderwijs.vlaanderen.be/nl/directies-en-administraties-volwassenenonderwij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pixabay.com/en/computers-keys-rays-1420200/" TargetMode="External"/><Relationship Id="rId7" Type="http://schemas.openxmlformats.org/officeDocument/2006/relationships/hyperlink" Target="https://pixabay.com/fr/routeur-commutateur-symbole-r%C3%A9seau-30140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hyperlink" Target="https://pixabay.com/en/database-data-storage-cylinder-149760/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pixabay.com/en/magnifying-glass-loupe-lense-find-306823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0" dirty="0">
                <a:latin typeface="+mj-lt"/>
              </a:rPr>
              <a:t>Infosessie: basis registratie in DAVINCI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321093"/>
            <a:ext cx="7139475" cy="1053708"/>
          </a:xfrm>
        </p:spPr>
        <p:txBody>
          <a:bodyPr/>
          <a:lstStyle/>
          <a:p>
            <a:r>
              <a:rPr lang="nl-BE" sz="2400" dirty="0"/>
              <a:t>M</a:t>
            </a:r>
            <a:r>
              <a:rPr lang="nl-BE" sz="2400" dirty="0">
                <a:latin typeface="FlandersArtSans-Regular" panose="00000500000000000000" pitchFamily="2" charset="0"/>
              </a:rPr>
              <a:t>aart 2019</a:t>
            </a:r>
          </a:p>
          <a:p>
            <a:endParaRPr lang="nl-BE" sz="2400" dirty="0"/>
          </a:p>
          <a:p>
            <a:r>
              <a:rPr lang="nl-BE" sz="2400" dirty="0">
                <a:latin typeface="FlandersArtSans-Regular" panose="00000500000000000000" pitchFamily="2" charset="0"/>
              </a:rPr>
              <a:t>Luk Verbeke – Aron De Hondt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F4E67BF-D3BC-48A1-8C24-F4245B9DAEF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491990"/>
            <a:ext cx="10371473" cy="4512624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Welk centrum organiseert welke opleiding op welke vestigingsplaats (vanaf wanneer)</a:t>
            </a:r>
          </a:p>
          <a:p>
            <a:r>
              <a:rPr lang="nl-BE" dirty="0"/>
              <a:t>Doelstelling</a:t>
            </a:r>
          </a:p>
          <a:p>
            <a:pPr lvl="1"/>
            <a:r>
              <a:rPr lang="nl-BE" dirty="0"/>
              <a:t>Zicht op het ingerichte opleidingsaanbod hebben</a:t>
            </a:r>
          </a:p>
          <a:p>
            <a:r>
              <a:rPr lang="nl-BE" dirty="0"/>
              <a:t>Opgelet</a:t>
            </a:r>
          </a:p>
          <a:p>
            <a:pPr lvl="1"/>
            <a:r>
              <a:rPr lang="nl-BE" dirty="0"/>
              <a:t>Bevoegdheid is noodzakelijk om opleidingsaanbod te kunnen registreren</a:t>
            </a:r>
          </a:p>
          <a:p>
            <a:pPr lvl="1"/>
            <a:r>
              <a:rPr lang="nl-BE" dirty="0"/>
              <a:t>Bij verlies van onderwijsbevoegdheid (OB) of wanneer een opleiding wordt stopgezet: het centrum dient de IOV(‘s) een einddatum te geven.</a:t>
            </a:r>
          </a:p>
          <a:p>
            <a:pPr lvl="1"/>
            <a:r>
              <a:rPr lang="nl-BE" dirty="0"/>
              <a:t>Indien dit niet gebeurt blokkeert DAVINCI wijziging aan onderliggende gegevens </a:t>
            </a:r>
          </a:p>
          <a:p>
            <a:pPr lvl="1"/>
            <a:r>
              <a:rPr lang="nl-BE" dirty="0"/>
              <a:t>Een overzicht van ‘actieve’ en ‘slapende’ OB zal op onze website worden gepubliceerd. </a:t>
            </a:r>
          </a:p>
          <a:p>
            <a:pPr lvl="2"/>
            <a:r>
              <a:rPr lang="nl-BE" dirty="0"/>
              <a:t>Opvolging aflopende bevoegdheid is verantwoordelijkheid centrum</a:t>
            </a:r>
          </a:p>
          <a:p>
            <a:pPr marL="2880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FF2A669-525F-474D-9ADF-B4EAC9E9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 - IOV</a:t>
            </a:r>
          </a:p>
        </p:txBody>
      </p:sp>
    </p:spTree>
    <p:extLst>
      <p:ext uri="{BB962C8B-B14F-4D97-AF65-F5344CB8AC3E}">
        <p14:creationId xmlns:p14="http://schemas.microsoft.com/office/powerpoint/2010/main" val="231528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8812DF6-28A3-48AB-A27D-CA6EFEA7D5B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149828"/>
            <a:ext cx="10480209" cy="4847112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Welk centrum organiseert welke module op welke lesplaats tussen welke datums</a:t>
            </a:r>
          </a:p>
          <a:p>
            <a:r>
              <a:rPr lang="nl-BE" dirty="0"/>
              <a:t>Opgelet</a:t>
            </a:r>
          </a:p>
          <a:p>
            <a:pPr lvl="1"/>
            <a:r>
              <a:rPr lang="nl-BE" dirty="0"/>
              <a:t>Aanvangs- en einddatum</a:t>
            </a:r>
          </a:p>
          <a:p>
            <a:pPr lvl="2"/>
            <a:r>
              <a:rPr lang="nl-BE" dirty="0"/>
              <a:t>Volgen de logica van de lesmomenten</a:t>
            </a:r>
          </a:p>
          <a:p>
            <a:pPr lvl="1"/>
            <a:r>
              <a:rPr lang="nl-BE" dirty="0"/>
              <a:t>Registratiedatum (=</a:t>
            </a:r>
            <a:r>
              <a:rPr lang="nl-BE" dirty="0" err="1"/>
              <a:t>éénderdemoment</a:t>
            </a:r>
            <a:r>
              <a:rPr lang="nl-BE" dirty="0"/>
              <a:t>)</a:t>
            </a:r>
          </a:p>
          <a:p>
            <a:pPr lvl="2"/>
            <a:r>
              <a:rPr lang="nl-BE" dirty="0"/>
              <a:t>Bepalend voor de inschrijvingen</a:t>
            </a:r>
          </a:p>
          <a:p>
            <a:pPr lvl="2"/>
            <a:r>
              <a:rPr lang="nl-BE" dirty="0"/>
              <a:t>Daarom eens verlopen niet meer </a:t>
            </a:r>
            <a:r>
              <a:rPr lang="nl-BE" dirty="0" err="1"/>
              <a:t>wijzigbaar</a:t>
            </a:r>
            <a:endParaRPr lang="nl-BE" dirty="0"/>
          </a:p>
          <a:p>
            <a:pPr lvl="2"/>
            <a:r>
              <a:rPr lang="nl-BE" dirty="0"/>
              <a:t>Blijft ook bestaan ondanks wijzigingen decreet </a:t>
            </a:r>
            <a:r>
              <a:rPr lang="nl-BE" dirty="0" err="1"/>
              <a:t>ikv</a:t>
            </a:r>
            <a:r>
              <a:rPr lang="nl-BE" dirty="0"/>
              <a:t> financiering</a:t>
            </a:r>
          </a:p>
          <a:p>
            <a:pPr lvl="1"/>
            <a:r>
              <a:rPr lang="nl-BE" dirty="0"/>
              <a:t>Fotomoment </a:t>
            </a:r>
          </a:p>
          <a:p>
            <a:pPr lvl="2"/>
            <a:r>
              <a:rPr lang="nl-BE" dirty="0"/>
              <a:t>Is het aantal dagen dat de centra nog tijd krijgen om de situatie op registratiemoment in orde te brengen</a:t>
            </a:r>
          </a:p>
          <a:p>
            <a:pPr lvl="1"/>
            <a:r>
              <a:rPr lang="nl-BE" dirty="0"/>
              <a:t>Lesplaats</a:t>
            </a:r>
          </a:p>
          <a:p>
            <a:pPr lvl="2"/>
            <a:r>
              <a:rPr lang="nl-BE" dirty="0"/>
              <a:t>Voornaamste gekoppelde lesplaats aan een IMV</a:t>
            </a:r>
          </a:p>
          <a:p>
            <a:pPr lvl="3"/>
            <a:r>
              <a:rPr lang="nl-BE" dirty="0"/>
              <a:t>Afwijken kan op de Les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8513C09-9ADF-419B-A7DD-65165385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457" y="375990"/>
            <a:ext cx="10384832" cy="1116000"/>
          </a:xfrm>
        </p:spPr>
        <p:txBody>
          <a:bodyPr/>
          <a:lstStyle/>
          <a:p>
            <a:r>
              <a:rPr lang="nl-BE" dirty="0"/>
              <a:t>Aanbod - IMV</a:t>
            </a:r>
          </a:p>
        </p:txBody>
      </p:sp>
    </p:spTree>
    <p:extLst>
      <p:ext uri="{BB962C8B-B14F-4D97-AF65-F5344CB8AC3E}">
        <p14:creationId xmlns:p14="http://schemas.microsoft.com/office/powerpoint/2010/main" val="142301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CBABDBA-9EEF-456D-B7C4-3BB975E291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322786"/>
            <a:ext cx="10371473" cy="4512624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Welk centrum organiseert welke les voor welke IMV en op welke locatie</a:t>
            </a:r>
          </a:p>
          <a:p>
            <a:r>
              <a:rPr lang="nl-BE" dirty="0"/>
              <a:t>Opgelet</a:t>
            </a:r>
          </a:p>
          <a:p>
            <a:pPr lvl="1"/>
            <a:r>
              <a:rPr lang="nl-BE" dirty="0"/>
              <a:t>De locatie kan afwijken van de lesplaats van de IMV: registreren </a:t>
            </a:r>
            <a:r>
              <a:rPr lang="nl-BE" dirty="0" err="1"/>
              <a:t>ifv</a:t>
            </a:r>
            <a:r>
              <a:rPr lang="nl-BE" dirty="0"/>
              <a:t> klasbezoeken</a:t>
            </a:r>
          </a:p>
          <a:p>
            <a:pPr lvl="1"/>
            <a:r>
              <a:rPr lang="nl-BE" dirty="0"/>
              <a:t>Als er een buitenschoolse activiteit doorgaat dan vink je dit aan en laat je de locatie leeg</a:t>
            </a:r>
            <a:endParaRPr lang="nl-BE" dirty="0">
              <a:highlight>
                <a:srgbClr val="FF0000"/>
              </a:highlight>
            </a:endParaRPr>
          </a:p>
          <a:p>
            <a:pPr lvl="1"/>
            <a:r>
              <a:rPr lang="nl-BE" dirty="0"/>
              <a:t>Indien de duurtijd van de les niet overeenkomt met de tijd tussen </a:t>
            </a:r>
            <a:r>
              <a:rPr lang="nl-BE" dirty="0" err="1"/>
              <a:t>aanvangstijdstip^en</a:t>
            </a:r>
            <a:r>
              <a:rPr lang="nl-BE" dirty="0"/>
              <a:t> eindtijdstip van de les, dan geef je via het veld duurtijd de effectieve duurtijd door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C15F08D-FB9C-4EFF-ACED-3E3791C6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 - Les</a:t>
            </a:r>
          </a:p>
        </p:txBody>
      </p:sp>
    </p:spTree>
    <p:extLst>
      <p:ext uri="{BB962C8B-B14F-4D97-AF65-F5344CB8AC3E}">
        <p14:creationId xmlns:p14="http://schemas.microsoft.com/office/powerpoint/2010/main" val="96590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33CD09F-D07D-4E6A-BE00-4EA10698873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9666" y="1374818"/>
            <a:ext cx="10371473" cy="4512624"/>
          </a:xfrm>
        </p:spPr>
        <p:txBody>
          <a:bodyPr/>
          <a:lstStyle/>
          <a:p>
            <a:r>
              <a:rPr lang="nl-BE" dirty="0"/>
              <a:t>Gecombineerd onderwijs</a:t>
            </a:r>
          </a:p>
          <a:p>
            <a:pPr lvl="1"/>
            <a:r>
              <a:rPr lang="nl-BE" dirty="0"/>
              <a:t>= Combinatie contact + afstandsonderwijs (met gebruik leeromgeving)</a:t>
            </a:r>
          </a:p>
          <a:p>
            <a:pPr lvl="1"/>
            <a:r>
              <a:rPr lang="nl-BE" dirty="0"/>
              <a:t>Doorgeven door aantal lestijden afstandsonderwijs mee te geven op IMV</a:t>
            </a:r>
          </a:p>
          <a:p>
            <a:pPr lvl="2"/>
            <a:r>
              <a:rPr lang="nl-BE" dirty="0"/>
              <a:t>Let op: als lestijden afstandsonderwijs = lestijden module -&gt; aanbod niet-financierbaar: minstens 1 lesmoment in contactonderwijs nodig. </a:t>
            </a:r>
          </a:p>
          <a:p>
            <a:pPr marL="576000" lvl="2" indent="0">
              <a:buNone/>
            </a:pPr>
            <a:endParaRPr lang="nl-BE" dirty="0"/>
          </a:p>
          <a:p>
            <a:r>
              <a:rPr lang="nl-BE" dirty="0"/>
              <a:t>Werkplekleren</a:t>
            </a:r>
          </a:p>
          <a:p>
            <a:pPr lvl="1"/>
            <a:r>
              <a:rPr lang="nl-BE" dirty="0"/>
              <a:t>= LEREN op een werkplek, in een reële of in een gesimuleerde arbeidssituatie. </a:t>
            </a:r>
          </a:p>
          <a:p>
            <a:pPr marL="288000" lvl="1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FBC036E-305E-40E3-8C40-9CFD849E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 – IMV: afwijkende organisatievormen	</a:t>
            </a:r>
          </a:p>
        </p:txBody>
      </p:sp>
    </p:spTree>
    <p:extLst>
      <p:ext uri="{BB962C8B-B14F-4D97-AF65-F5344CB8AC3E}">
        <p14:creationId xmlns:p14="http://schemas.microsoft.com/office/powerpoint/2010/main" val="4059332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EAF1632-394D-451E-8660-39B3CFD2CAA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ACE9DB4F-C96E-45D4-943F-2DA2E2E83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391107"/>
              </p:ext>
            </p:extLst>
          </p:nvPr>
        </p:nvGraphicFramePr>
        <p:xfrm>
          <a:off x="554181" y="1491990"/>
          <a:ext cx="11488737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661">
                  <a:extLst>
                    <a:ext uri="{9D8B030D-6E8A-4147-A177-3AD203B41FA5}">
                      <a16:colId xmlns:a16="http://schemas.microsoft.com/office/drawing/2014/main" val="2254564159"/>
                    </a:ext>
                  </a:extLst>
                </a:gridCol>
                <a:gridCol w="6389076">
                  <a:extLst>
                    <a:ext uri="{9D8B030D-6E8A-4147-A177-3AD203B41FA5}">
                      <a16:colId xmlns:a16="http://schemas.microsoft.com/office/drawing/2014/main" val="2595549039"/>
                    </a:ext>
                  </a:extLst>
                </a:gridCol>
              </a:tblGrid>
              <a:tr h="487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200" b="1" kern="1200" dirty="0">
                          <a:solidFill>
                            <a:srgbClr val="168E88"/>
                          </a:solidFill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Praktijklessen</a:t>
                      </a:r>
                    </a:p>
                    <a:p>
                      <a:pPr marL="0" indent="0" rtl="0" fontAlgn="ctr">
                        <a:buFont typeface="Courier New" panose="02070309020205020404" pitchFamily="49" charset="0"/>
                        <a:buNone/>
                      </a:pPr>
                      <a:endParaRPr lang="nl-BE" sz="500" b="0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indent="-285750" rtl="0" fontAlgn="ctr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klassikaal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repetitief en onder instructie =&gt; leerkracht is aanwezig 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in centrum of op verplaatsing =&gt; </a:t>
                      </a:r>
                      <a:r>
                        <a:rPr lang="nl-BE" sz="1500" b="0" kern="1200" dirty="0" err="1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cvo</a:t>
                      </a: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 moet OB hebben in de VPL</a:t>
                      </a:r>
                    </a:p>
                    <a:p>
                      <a:pPr marL="285750" indent="-285750" rtl="0" fontAlgn="ctr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geen individuele overeenkomst nodig</a:t>
                      </a:r>
                    </a:p>
                    <a:p>
                      <a:pPr marL="285750" indent="-285750" rtl="0" fontAlgn="ctr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kan enkele lessen of volledige module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Registratie in DAVINCI: les + lesplaats op IMV of les</a:t>
                      </a:r>
                    </a:p>
                    <a:p>
                      <a:pPr marL="0" indent="0" algn="l" defTabSz="914400" rtl="0" eaLnBrk="1" fontAlgn="ctr" latinLnBrk="0" hangingPunct="1">
                        <a:buFont typeface="Courier New" panose="02070309020205020404" pitchFamily="49" charset="0"/>
                        <a:buNone/>
                      </a:pPr>
                      <a:endParaRPr lang="nl-BE" sz="800" b="0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2200" dirty="0">
                          <a:solidFill>
                            <a:srgbClr val="168E88"/>
                          </a:solidFill>
                          <a:latin typeface="FlandersArtSans-Regular" panose="00000500000000000000" pitchFamily="2" charset="0"/>
                        </a:rPr>
                        <a:t>Stages</a:t>
                      </a:r>
                    </a:p>
                    <a:p>
                      <a:pPr marL="0" indent="0" algn="l" defTabSz="914400" rtl="0" eaLnBrk="1" fontAlgn="ctr" latinLnBrk="0" hangingPunct="1">
                        <a:buFont typeface="Courier New" panose="02070309020205020404" pitchFamily="49" charset="0"/>
                        <a:buNone/>
                      </a:pPr>
                      <a:endParaRPr lang="nl-BE" sz="500" b="0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individueel of in kleine groepjes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leerkracht occasioneel aanwezig, mentor is aanwezig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altijd een individuele overeenkomst tussen 3 partijen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 err="1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cvo</a:t>
                      </a: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 moet geen OB hebben in de VPL van de stageplaats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kan enkele lessen of volledige module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Registratie in DAVINCI: lesplaats op IMV + aantal lestijden IAE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8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200" b="1" dirty="0">
                          <a:solidFill>
                            <a:srgbClr val="168E88"/>
                          </a:solidFill>
                          <a:latin typeface="FlandersArtSans-Regular" panose="00000500000000000000" pitchFamily="2" charset="0"/>
                        </a:rPr>
                        <a:t>Observatie-activiteiten </a:t>
                      </a:r>
                    </a:p>
                    <a:p>
                      <a:pPr marL="0" indent="0" algn="l" defTabSz="914400" rtl="0" eaLnBrk="1" fontAlgn="ctr" latinLnBrk="0" hangingPunct="1">
                        <a:buFont typeface="Courier New" panose="02070309020205020404" pitchFamily="49" charset="0"/>
                        <a:buNone/>
                      </a:pPr>
                      <a:endParaRPr lang="nl-BE" sz="500" b="0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klassikaal of in kleinere groepjes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leerkracht is aanwezig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 err="1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cvo</a:t>
                      </a: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 moet geen OB hebben in de VPL van de observatieplaats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geen individuele overeenkomst nodig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beperkt tot 1 of enkele lessen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Registratie in DAVINCI: les + buitenschoolse activiteit (extra-</a:t>
                      </a:r>
                      <a:r>
                        <a:rPr lang="nl-BE" sz="1500" b="0" kern="1200" dirty="0" err="1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muros</a:t>
                      </a: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rtl="0" fontAlgn="ctr">
                        <a:buFont typeface="Courier New" panose="02070309020205020404" pitchFamily="49" charset="0"/>
                        <a:buNone/>
                      </a:pPr>
                      <a:endParaRPr lang="nl-BE" sz="1800" b="0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nl-BE" sz="2200" b="1" dirty="0">
                          <a:solidFill>
                            <a:srgbClr val="168E88"/>
                          </a:solidFill>
                          <a:latin typeface="FlandersArtSans-Regular" panose="00000500000000000000" pitchFamily="2" charset="0"/>
                        </a:rPr>
                        <a:t>Leeractiviteit in gesimuleerde werksituatie </a:t>
                      </a:r>
                      <a:endParaRPr lang="nl-BE" sz="2200" b="1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 typeface="Courier New" panose="02070309020205020404" pitchFamily="49" charset="0"/>
                        <a:buNone/>
                      </a:pPr>
                      <a:endParaRPr lang="nl-BE" sz="500" b="0" kern="1200" dirty="0">
                        <a:solidFill>
                          <a:schemeClr val="tx1"/>
                        </a:solidFill>
                        <a:effectLst/>
                        <a:latin typeface="FlandersArtSans-Regular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klassikaal of in kleinere groepjes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geïntegreerd aanleren van een proces =&gt; leerkracht of andere begeleiding is aanwezig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altijd een individuele overeenkomst tussen 3 partijen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in eigen centrum =&gt; zie ‘praktijklessen’ 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in een andere opleidingssetting =&gt; </a:t>
                      </a:r>
                      <a:r>
                        <a:rPr lang="nl-BE" sz="1500" b="0" kern="1200" dirty="0" err="1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cvo</a:t>
                      </a: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 moet geen OB in de VPL hebben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kan enkele lessen of volledige module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nl-BE" sz="1500" b="0" kern="1200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  <a:ea typeface="+mn-ea"/>
                          <a:cs typeface="+mn-cs"/>
                        </a:rPr>
                        <a:t>Registratie in DAVINCI: lesplaats op IMV of les + aantal lestijden IAE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565148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5F944269-C94C-45ED-B922-701CC5DAC8B6}"/>
              </a:ext>
            </a:extLst>
          </p:cNvPr>
          <p:cNvSpPr txBox="1"/>
          <p:nvPr/>
        </p:nvSpPr>
        <p:spPr>
          <a:xfrm>
            <a:off x="6827556" y="666777"/>
            <a:ext cx="4956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dirty="0">
                <a:solidFill>
                  <a:srgbClr val="168E88"/>
                </a:solidFill>
              </a:rPr>
              <a:t>WERKPLEKLEREN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8E5A2B0-76FC-485E-873C-818CF9B170F1}"/>
              </a:ext>
            </a:extLst>
          </p:cNvPr>
          <p:cNvSpPr/>
          <p:nvPr/>
        </p:nvSpPr>
        <p:spPr>
          <a:xfrm>
            <a:off x="5634111" y="1233002"/>
            <a:ext cx="6295292" cy="5249008"/>
          </a:xfrm>
          <a:prstGeom prst="rect">
            <a:avLst/>
          </a:prstGeom>
          <a:noFill/>
          <a:ln w="76200">
            <a:solidFill>
              <a:srgbClr val="168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rgbClr val="168E88"/>
              </a:solidFill>
            </a:endParaRPr>
          </a:p>
        </p:txBody>
      </p:sp>
      <p:sp>
        <p:nvSpPr>
          <p:cNvPr id="8" name="Titel 2">
            <a:extLst>
              <a:ext uri="{FF2B5EF4-FFF2-40B4-BE49-F238E27FC236}">
                <a16:creationId xmlns:a16="http://schemas.microsoft.com/office/drawing/2014/main" id="{9EC2E8FE-8C8F-437B-BB96-31B8664BC6B9}"/>
              </a:ext>
            </a:extLst>
          </p:cNvPr>
          <p:cNvSpPr txBox="1">
            <a:spLocks/>
          </p:cNvSpPr>
          <p:nvPr/>
        </p:nvSpPr>
        <p:spPr>
          <a:xfrm>
            <a:off x="903584" y="310956"/>
            <a:ext cx="10384832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700" b="0" kern="120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BE" dirty="0"/>
              <a:t>Aanbod – IMV: afwijkende organisatievormen	</a:t>
            </a:r>
          </a:p>
        </p:txBody>
      </p:sp>
    </p:spTree>
    <p:extLst>
      <p:ext uri="{BB962C8B-B14F-4D97-AF65-F5344CB8AC3E}">
        <p14:creationId xmlns:p14="http://schemas.microsoft.com/office/powerpoint/2010/main" val="12114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33CD09F-D07D-4E6A-BE00-4EA10698873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289860"/>
            <a:ext cx="10371473" cy="4512624"/>
          </a:xfrm>
        </p:spPr>
        <p:txBody>
          <a:bodyPr/>
          <a:lstStyle/>
          <a:p>
            <a:r>
              <a:rPr lang="nl-BE" dirty="0"/>
              <a:t>Geclusterde modules</a:t>
            </a:r>
          </a:p>
          <a:p>
            <a:pPr lvl="1"/>
            <a:r>
              <a:rPr lang="nl-BE" dirty="0"/>
              <a:t>= Meerdere modules die samen (niet te onderscheiden) georganiseerd worden. Bv de A- en B-modules van talen.</a:t>
            </a:r>
          </a:p>
          <a:p>
            <a:pPr lvl="1"/>
            <a:r>
              <a:rPr lang="nl-BE" dirty="0"/>
              <a:t>Doorgeven door dezelfde communicatiecode te geven aan de </a:t>
            </a:r>
            <a:r>
              <a:rPr lang="nl-BE" dirty="0" err="1"/>
              <a:t>IMV’s</a:t>
            </a: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Geïntegreerde modules 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= Modules die gelijktijdig worden ingericht en inhoudelijk op elkaar worden afgestemd. Bv NT2 en fietshersteller.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Wordt in de huidige regelgeving als aparte modules beschouwd. Dus apart inschrijven, cursist recht op som van de lestijden, aparte evaluatie en studiebewijs.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Wordt waarschijnlijk aangepast voor NT2 via onderwijsdecreet 29 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Andere organisatievormen</a:t>
            </a:r>
          </a:p>
          <a:p>
            <a:pPr lvl="1"/>
            <a:r>
              <a:rPr lang="nl-BE" dirty="0"/>
              <a:t>Best afstemmen met de verificatie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FBC036E-305E-40E3-8C40-9CFD849E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 – IMV: afwijkende organisatievormen	</a:t>
            </a:r>
          </a:p>
        </p:txBody>
      </p:sp>
    </p:spTree>
    <p:extLst>
      <p:ext uri="{BB962C8B-B14F-4D97-AF65-F5344CB8AC3E}">
        <p14:creationId xmlns:p14="http://schemas.microsoft.com/office/powerpoint/2010/main" val="1823797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F3780FF-A2A9-4754-8BEB-C9C626AAD0C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77" y="1491990"/>
            <a:ext cx="10980407" cy="4512624"/>
          </a:xfrm>
        </p:spPr>
        <p:txBody>
          <a:bodyPr/>
          <a:lstStyle/>
          <a:p>
            <a:r>
              <a:rPr lang="nl-BE" dirty="0"/>
              <a:t>Verwijderen en afgelasten van modules en lesmomenten</a:t>
            </a:r>
          </a:p>
          <a:p>
            <a:pPr lvl="1"/>
            <a:r>
              <a:rPr lang="nl-BE" dirty="0"/>
              <a:t>Tijdig en correct verwijderen en afgelasten = registratie conform de realiteit = correcte berekening van de omkadering.  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In welk geval verwijderen of afgelasten?</a:t>
            </a:r>
          </a:p>
          <a:p>
            <a:pPr lvl="2"/>
            <a:r>
              <a:rPr lang="nl-BE" dirty="0"/>
              <a:t>IMV/ lesmoment had nooit geregistreerd mogen worden. </a:t>
            </a:r>
          </a:p>
          <a:p>
            <a:pPr marL="576000" lvl="2" indent="0">
              <a:buNone/>
            </a:pPr>
            <a:r>
              <a:rPr lang="nl-BE" dirty="0">
                <a:sym typeface="Wingdings" panose="05000000000000000000" pitchFamily="2" charset="2"/>
              </a:rPr>
              <a:t>	 Verwijderen</a:t>
            </a:r>
            <a:endParaRPr lang="nl-BE" dirty="0"/>
          </a:p>
          <a:p>
            <a:pPr lvl="2"/>
            <a:r>
              <a:rPr lang="nl-BE" dirty="0"/>
              <a:t>IMV/ lesmoment was correct geregistreerd maar kan niet doorgaan zoals gepland. </a:t>
            </a:r>
          </a:p>
          <a:p>
            <a:pPr marL="864000" lvl="3" indent="0">
              <a:buNone/>
            </a:pP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dirty="0"/>
              <a:t>Afgelasting registreren door de afgelastingsdatum in te vullen. Afgelaste IMV/ lesmomenten dus niet verwijderen.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32E7F9-346D-4799-8690-D0D9C006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Verwijderen versus afgelasten</a:t>
            </a:r>
            <a:endParaRPr lang="nl-B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3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4C4C491-D725-4A12-BAEF-284C0E89659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491990"/>
            <a:ext cx="10371473" cy="4783839"/>
          </a:xfrm>
        </p:spPr>
        <p:txBody>
          <a:bodyPr/>
          <a:lstStyle/>
          <a:p>
            <a:r>
              <a:rPr lang="nl-BE" dirty="0"/>
              <a:t>Rijksregister bevat persoonsinformatie van:</a:t>
            </a:r>
          </a:p>
          <a:p>
            <a:pPr lvl="1"/>
            <a:r>
              <a:rPr lang="nl-BE" dirty="0"/>
              <a:t>Belgen die in België verblijven</a:t>
            </a:r>
          </a:p>
          <a:p>
            <a:pPr lvl="1"/>
            <a:r>
              <a:rPr lang="nl-BE" dirty="0"/>
              <a:t>Belgen in het buitenland ingeschreven bij diplomatieke/consulaire posten</a:t>
            </a:r>
          </a:p>
          <a:p>
            <a:pPr lvl="1"/>
            <a:r>
              <a:rPr lang="nl-BE" dirty="0"/>
              <a:t>Vreemdelingen verblijvend in België en de toelating hebben zich te vestigen</a:t>
            </a:r>
          </a:p>
          <a:p>
            <a:pPr lvl="1"/>
            <a:r>
              <a:rPr lang="nl-BE" dirty="0"/>
              <a:t>Vreemdelingen die verklaren vluchteling te zijn of een erkenningsaanvraag tot vluchteling hebben lopen</a:t>
            </a:r>
          </a:p>
          <a:p>
            <a:r>
              <a:rPr lang="nl-BE" dirty="0"/>
              <a:t>Kruispuntbank Sociale Zekerheid (KSZ)</a:t>
            </a:r>
          </a:p>
          <a:p>
            <a:pPr lvl="1"/>
            <a:r>
              <a:rPr lang="nl-BE" dirty="0"/>
              <a:t>Bevat persoonsinformatie van personen niet bekend in het rijksregister maar die wel een dossier hebben bij Belgische openbare overheid</a:t>
            </a:r>
          </a:p>
          <a:p>
            <a:pPr lvl="1"/>
            <a:r>
              <a:rPr lang="nl-BE" dirty="0"/>
              <a:t>Kruispuntbank voor gegevens </a:t>
            </a:r>
            <a:r>
              <a:rPr lang="nl-BE" dirty="0" err="1"/>
              <a:t>mbt</a:t>
            </a:r>
            <a:r>
              <a:rPr lang="nl-BE" dirty="0"/>
              <a:t> de sociale zekerheid</a:t>
            </a:r>
          </a:p>
          <a:p>
            <a:r>
              <a:rPr lang="nl-BE" dirty="0"/>
              <a:t>MAGDA</a:t>
            </a:r>
          </a:p>
          <a:p>
            <a:pPr lvl="1"/>
            <a:r>
              <a:rPr lang="nl-BE" dirty="0"/>
              <a:t>Maximale gegevensdeling tussen administraties</a:t>
            </a:r>
          </a:p>
          <a:p>
            <a:pPr lvl="1"/>
            <a:r>
              <a:rPr lang="nl-BE" dirty="0"/>
              <a:t>Vlaamse Kruispuntbank</a:t>
            </a:r>
          </a:p>
          <a:p>
            <a:pPr lvl="1"/>
            <a:r>
              <a:rPr lang="nl-BE" dirty="0"/>
              <a:t>Toegangspoort van DAVINCI naar externe databanken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54A91AB-B13C-4C51-AE7B-A711188B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Persoonsregistratie</a:t>
            </a:r>
          </a:p>
        </p:txBody>
      </p:sp>
    </p:spTree>
    <p:extLst>
      <p:ext uri="{BB962C8B-B14F-4D97-AF65-F5344CB8AC3E}">
        <p14:creationId xmlns:p14="http://schemas.microsoft.com/office/powerpoint/2010/main" val="580442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4A91AB-B13C-4C51-AE7B-A711188B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Persoonsregistratie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AD6AF1B-FB6D-4717-9F1B-CC86B10E9FB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11BE545-BE85-4CA0-B1A7-77A07CC06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78" y="933990"/>
            <a:ext cx="10521184" cy="58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0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4A91AB-B13C-4C51-AE7B-A711188B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Persoonsregistratie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AD6AF1B-FB6D-4717-9F1B-CC86B10E9FB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Issues en tips</a:t>
            </a:r>
          </a:p>
          <a:p>
            <a:pPr lvl="1"/>
            <a:r>
              <a:rPr lang="nl-BE" dirty="0"/>
              <a:t>Gebruik de dienst Raadpleeg INSZ</a:t>
            </a:r>
          </a:p>
          <a:p>
            <a:pPr lvl="1"/>
            <a:r>
              <a:rPr lang="nl-BE" dirty="0"/>
              <a:t>Als er een rijksregisternummer bekend is, gebruik dat</a:t>
            </a:r>
          </a:p>
          <a:p>
            <a:pPr lvl="1"/>
            <a:r>
              <a:rPr lang="nl-BE" dirty="0"/>
              <a:t>Als er een rijksregisternummer wordt toegekend, meld dat</a:t>
            </a:r>
          </a:p>
          <a:p>
            <a:pPr lvl="1"/>
            <a:r>
              <a:rPr lang="nl-BE" dirty="0"/>
              <a:t>Registreer de officiële gegevens (officiële naam, domicilieadres)</a:t>
            </a:r>
          </a:p>
          <a:p>
            <a:pPr lvl="1"/>
            <a:r>
              <a:rPr lang="nl-BE" dirty="0"/>
              <a:t>Registreer enkel wat je weet (vb. ken je de geboortedatum niet -&gt; registreer dan enkel het geboortejaar)</a:t>
            </a:r>
          </a:p>
        </p:txBody>
      </p:sp>
    </p:spTree>
    <p:extLst>
      <p:ext uri="{BB962C8B-B14F-4D97-AF65-F5344CB8AC3E}">
        <p14:creationId xmlns:p14="http://schemas.microsoft.com/office/powerpoint/2010/main" val="37475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E3CD667F-A4AD-4233-880B-1216953369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/>
              <a:t>Waarom deze infosessie?</a:t>
            </a:r>
          </a:p>
          <a:p>
            <a:pPr lvl="1"/>
            <a:r>
              <a:rPr lang="nl-BE" dirty="0"/>
              <a:t>Een goed begrip van de registratie komt de kwaliteit ervan ten goede</a:t>
            </a:r>
          </a:p>
          <a:p>
            <a:pPr lvl="1"/>
            <a:r>
              <a:rPr lang="nl-BE" dirty="0"/>
              <a:t>De laatste jaren werd er info gegeven over de wijzigingen aan de registratie, maar het globaal verhaal is misschien niet (meer) voor iedereen helder.</a:t>
            </a:r>
          </a:p>
          <a:p>
            <a:r>
              <a:rPr lang="nl-BE" dirty="0"/>
              <a:t>Wat zullen we behandelen?</a:t>
            </a:r>
          </a:p>
          <a:p>
            <a:pPr lvl="1"/>
            <a:r>
              <a:rPr lang="nl-BE" dirty="0"/>
              <a:t>In de eerste plaats ruime kader schetsen</a:t>
            </a:r>
          </a:p>
          <a:p>
            <a:pPr lvl="1"/>
            <a:r>
              <a:rPr lang="nl-BE" dirty="0"/>
              <a:t>In de tweede plaats dieper ingaan op items waarvan we weten dat ze soms/vaak tot vragen en problemen leiden</a:t>
            </a:r>
          </a:p>
          <a:p>
            <a:pPr lvl="1"/>
            <a:r>
              <a:rPr lang="nl-BE" dirty="0"/>
              <a:t>Daarom ook interessant om per pakket te werken</a:t>
            </a:r>
          </a:p>
          <a:p>
            <a:r>
              <a:rPr lang="nl-BE" dirty="0"/>
              <a:t>Wat valt buiten de scope van deze infosessie?</a:t>
            </a:r>
          </a:p>
          <a:p>
            <a:pPr lvl="1"/>
            <a:r>
              <a:rPr lang="nl-BE" dirty="0"/>
              <a:t>De regelgeving zelf</a:t>
            </a:r>
          </a:p>
          <a:p>
            <a:pPr lvl="1"/>
            <a:r>
              <a:rPr lang="nl-BE" dirty="0"/>
              <a:t>Dit is geen specifieke sessie over de wijzigingen in de financieringsberekening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EC6CEF4-DE60-442A-BD42-9B443B66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Opzet van de infosessie</a:t>
            </a:r>
          </a:p>
        </p:txBody>
      </p:sp>
    </p:spTree>
    <p:extLst>
      <p:ext uri="{BB962C8B-B14F-4D97-AF65-F5344CB8AC3E}">
        <p14:creationId xmlns:p14="http://schemas.microsoft.com/office/powerpoint/2010/main" val="2464030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4DBB39B-F61F-4A7D-8BC1-9E60E423A148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Koppeling van een persoon aan (theoretisch) aanbod</a:t>
            </a:r>
          </a:p>
          <a:p>
            <a:pPr lvl="1"/>
            <a:r>
              <a:rPr lang="nl-BE" dirty="0"/>
              <a:t>Praktijk: wachtlijst van personen die op een bepaald aanbod wachten, maar die niet kunnen gekoppeld worden aan een IMV</a:t>
            </a:r>
          </a:p>
          <a:p>
            <a:pPr lvl="1"/>
            <a:r>
              <a:rPr lang="nl-BE" dirty="0"/>
              <a:t>Belangrijke beleidsinformatie</a:t>
            </a:r>
          </a:p>
          <a:p>
            <a:r>
              <a:rPr lang="nl-BE" dirty="0"/>
              <a:t>Opgelet</a:t>
            </a:r>
          </a:p>
          <a:p>
            <a:pPr lvl="1"/>
            <a:r>
              <a:rPr lang="nl-BE" dirty="0"/>
              <a:t>Aanmeldingen die door het centrum niet kunnen ingevuld worden, geef je een plaatsingsweigering</a:t>
            </a:r>
          </a:p>
          <a:p>
            <a:pPr lvl="1"/>
            <a:r>
              <a:rPr lang="nl-BE" dirty="0"/>
              <a:t>Als er een aanmelding is vanuit Inburgering werk je daarop verder (in dergelijke gevallen niet zelf een aanmelding registreren)</a:t>
            </a:r>
          </a:p>
          <a:p>
            <a:pPr marL="288000" lvl="1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395CC63-DCDA-43CA-BD57-282695EE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- Aanmelding</a:t>
            </a:r>
          </a:p>
        </p:txBody>
      </p:sp>
    </p:spTree>
    <p:extLst>
      <p:ext uri="{BB962C8B-B14F-4D97-AF65-F5344CB8AC3E}">
        <p14:creationId xmlns:p14="http://schemas.microsoft.com/office/powerpoint/2010/main" val="3485832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8737ABA-50BB-459A-AA6A-FEB96B03A2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32411"/>
            <a:ext cx="7778605" cy="4512624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Koppeling van een persoon aan ingericht aanbod</a:t>
            </a:r>
          </a:p>
          <a:p>
            <a:pPr lvl="1"/>
            <a:r>
              <a:rPr lang="nl-BE" dirty="0"/>
              <a:t>Praktijk: meestal = inschrijving</a:t>
            </a:r>
          </a:p>
          <a:p>
            <a:pPr lvl="1"/>
            <a:r>
              <a:rPr lang="nl-BE" dirty="0"/>
              <a:t>Maar! Er zijn meerdere statussen mogelijk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5895609-9699-42AD-B58C-5615C458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- Plaatsing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4B3D96-D2CC-4C12-B88A-22EA8B5D2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074" y="2883088"/>
            <a:ext cx="5249863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47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0CE9D4E-86DE-4CE2-89F4-3B994CFC53C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b="1" dirty="0"/>
              <a:t>Reservatie</a:t>
            </a:r>
            <a:r>
              <a:rPr lang="nl-BE" dirty="0"/>
              <a:t> -&gt; Cursist wordt voorbehouden op een IMV</a:t>
            </a:r>
          </a:p>
          <a:p>
            <a:r>
              <a:rPr lang="nl-BE" b="1" dirty="0"/>
              <a:t>Niet-toegewezen</a:t>
            </a:r>
            <a:r>
              <a:rPr lang="nl-BE" dirty="0"/>
              <a:t> -&gt; Voorbehouden plaats wordt niet ingevuld</a:t>
            </a:r>
          </a:p>
          <a:p>
            <a:endParaRPr lang="nl-BE" dirty="0"/>
          </a:p>
          <a:p>
            <a:r>
              <a:rPr lang="nl-BE" b="1" dirty="0"/>
              <a:t>Toegewezen</a:t>
            </a:r>
            <a:r>
              <a:rPr lang="nl-BE" dirty="0"/>
              <a:t> -&gt; Cursist wordt bevestigd voor de IMV, maar nog niet alle voorwaarden voor inschrijving zijn voldaan</a:t>
            </a:r>
          </a:p>
          <a:p>
            <a:r>
              <a:rPr lang="nl-BE" b="1" dirty="0"/>
              <a:t>Niet-ingeschreven</a:t>
            </a:r>
            <a:r>
              <a:rPr lang="nl-BE" dirty="0"/>
              <a:t> -&gt; Inschrijvingsvoorwaarden raken niet voldaan</a:t>
            </a:r>
          </a:p>
          <a:p>
            <a:endParaRPr lang="nl-BE" dirty="0"/>
          </a:p>
          <a:p>
            <a:r>
              <a:rPr lang="nl-BE" b="1" dirty="0"/>
              <a:t>Ingeschreven</a:t>
            </a:r>
            <a:r>
              <a:rPr lang="nl-BE" dirty="0"/>
              <a:t> -&gt; Cursist voldoet aan de inschrijvingsvoorwaarden. Vanaf nu heeft de cursist potentieel recht op financiering.</a:t>
            </a:r>
          </a:p>
          <a:p>
            <a:r>
              <a:rPr lang="nl-BE" b="1" dirty="0"/>
              <a:t>Uitgeschreven</a:t>
            </a:r>
            <a:r>
              <a:rPr lang="nl-BE" dirty="0"/>
              <a:t> -&gt; Cursist stopt met de IMV. Indien de uitschrijving voor registratiemoment gebeurt is deze niet-financierbaar. Na het registratiemoment potentieel wel. </a:t>
            </a:r>
            <a:endParaRPr lang="nl-BE" dirty="0">
              <a:highlight>
                <a:srgbClr val="FFFF00"/>
              </a:highlight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603EBCD-74CF-4DDE-A890-BD2B740F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- </a:t>
            </a:r>
            <a:r>
              <a:rPr lang="nl-BE" dirty="0" err="1"/>
              <a:t>Plaatsingsstatussen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8618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F48A49E-6D10-4370-931D-FCF72F89C4D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Inschrijvingsgeld correct krijgen:</a:t>
            </a:r>
          </a:p>
          <a:p>
            <a:pPr lvl="1"/>
            <a:r>
              <a:rPr lang="nl-BE" dirty="0"/>
              <a:t>Basisregels van DAVINCI</a:t>
            </a:r>
          </a:p>
          <a:p>
            <a:pPr marL="288000" lvl="1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7445E8E-169F-4ED1-921C-B598AEA7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– Plaatsing + inschrijvingsgeld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8F60170-4ECD-4381-A50B-2BCDF7088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984" y="912069"/>
            <a:ext cx="7825496" cy="594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93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Interpretatie</a:t>
            </a:r>
          </a:p>
          <a:p>
            <a:pPr lvl="1"/>
            <a:r>
              <a:rPr lang="nl-BE" dirty="0"/>
              <a:t>In normale gevallen is het inschrijvingsgeld = aantal lestijden * tarief</a:t>
            </a:r>
          </a:p>
          <a:p>
            <a:pPr lvl="1"/>
            <a:r>
              <a:rPr lang="nl-BE" dirty="0"/>
              <a:t>Als de cursist (een deel van) het inschrijvingsgeld niet moet betalen omwille van het plafond van 300€ per semester, dan moet de indicator “plafond overschreden” aangevinkt staan</a:t>
            </a:r>
          </a:p>
          <a:p>
            <a:pPr lvl="3"/>
            <a:r>
              <a:rPr lang="nl-BE" dirty="0"/>
              <a:t>En dan moet het inschrijvingsgeld lager zijn dan aantal lestijden * tarief</a:t>
            </a:r>
          </a:p>
          <a:p>
            <a:pPr lvl="1"/>
            <a:r>
              <a:rPr lang="nl-BE" dirty="0"/>
              <a:t>Bij een uitschrijving zijn er 2 mogelijkheden</a:t>
            </a:r>
          </a:p>
          <a:p>
            <a:pPr lvl="2"/>
            <a:r>
              <a:rPr lang="nl-BE" dirty="0"/>
              <a:t>Ofwel is de cursist financierbaar en dan moet de cursist betaald hebben (of aan het plafond zitten)</a:t>
            </a:r>
          </a:p>
          <a:p>
            <a:pPr lvl="2"/>
            <a:r>
              <a:rPr lang="nl-BE" dirty="0"/>
              <a:t>Ofwel is de cursist niet-financierbaar en dan moet de cursist niet betaald hebben (</a:t>
            </a:r>
            <a:r>
              <a:rPr lang="nl-BE" dirty="0" err="1"/>
              <a:t>maw</a:t>
            </a:r>
            <a:r>
              <a:rPr lang="nl-BE" dirty="0"/>
              <a:t> in dit geval mag het centrum het IG aan de cursist terugbetalen indien dit in het centrumreglement bepaald is)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– Plaatsing + inschrijvingsgeld (2) </a:t>
            </a:r>
          </a:p>
        </p:txBody>
      </p:sp>
    </p:spTree>
    <p:extLst>
      <p:ext uri="{BB962C8B-B14F-4D97-AF65-F5344CB8AC3E}">
        <p14:creationId xmlns:p14="http://schemas.microsoft.com/office/powerpoint/2010/main" val="214522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3703EB8-23AA-40AD-803B-EA965C994224}"/>
              </a:ext>
            </a:extLst>
          </p:cNvPr>
          <p:cNvSpPr txBox="1"/>
          <p:nvPr/>
        </p:nvSpPr>
        <p:spPr>
          <a:xfrm>
            <a:off x="2406832" y="1718833"/>
            <a:ext cx="710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FlandersArtSans-Regular" panose="00000500000000000000" pitchFamily="2" charset="0"/>
                <a:sym typeface="Wingdings" panose="05000000000000000000" pitchFamily="2" charset="2"/>
              </a:rPr>
              <a:t>Binnen een zelfde module (</a:t>
            </a:r>
            <a:r>
              <a:rPr lang="nl-BE" sz="825" dirty="0">
                <a:solidFill>
                  <a:srgbClr val="000000"/>
                </a:solidFill>
                <a:latin typeface="FlandersArtSans-Regular" panose="00000500000000000000" pitchFamily="2" charset="0"/>
                <a:sym typeface="Wingdings" panose="05000000000000000000" pitchFamily="2" charset="2"/>
              </a:rPr>
              <a:t>of zelfde taal voor taalopleidingen</a:t>
            </a:r>
            <a:r>
              <a:rPr lang="nl-BE" sz="1350" dirty="0">
                <a:solidFill>
                  <a:srgbClr val="000000"/>
                </a:solidFill>
                <a:latin typeface="FlandersArtSans-Regular" panose="00000500000000000000" pitchFamily="2" charset="0"/>
                <a:sym typeface="Wingdings" panose="05000000000000000000" pitchFamily="2" charset="2"/>
              </a:rPr>
              <a:t>), naar een andere IMV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FlandersArtSans-Regular" panose="00000500000000000000" pitchFamily="2" charset="0"/>
                <a:sym typeface="Wingdings" panose="05000000000000000000" pitchFamily="2" charset="2"/>
              </a:rPr>
              <a:t>Vóór het registratiemoment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FlandersArtSans-Regular" panose="00000500000000000000" pitchFamily="2" charset="0"/>
                <a:sym typeface="Wingdings" panose="05000000000000000000" pitchFamily="2" charset="2"/>
              </a:rPr>
              <a:t>Binnen dezelfde vestigingsplaats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FlandersArtSans-Regular" panose="00000500000000000000" pitchFamily="2" charset="0"/>
                <a:sym typeface="Wingdings" panose="05000000000000000000" pitchFamily="2" charset="2"/>
              </a:rPr>
              <a:t>Binnen zelfde schooljaar</a:t>
            </a:r>
            <a:endParaRPr lang="nl-BE" sz="1350" dirty="0">
              <a:solidFill>
                <a:srgbClr val="000000"/>
              </a:solidFill>
              <a:latin typeface="FlandersArtSans-Regular" panose="00000500000000000000" pitchFamily="2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6DBD32C-F0F5-41D4-AC23-AEE214A6A28E}"/>
              </a:ext>
            </a:extLst>
          </p:cNvPr>
          <p:cNvSpPr txBox="1"/>
          <p:nvPr/>
        </p:nvSpPr>
        <p:spPr>
          <a:xfrm>
            <a:off x="2632945" y="3346913"/>
            <a:ext cx="1289957" cy="715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1</a:t>
            </a:r>
          </a:p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A</a:t>
            </a:r>
          </a:p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MOD A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95E1790-90AF-4C34-B806-83AA5A8B0569}"/>
              </a:ext>
            </a:extLst>
          </p:cNvPr>
          <p:cNvSpPr txBox="1"/>
          <p:nvPr/>
        </p:nvSpPr>
        <p:spPr>
          <a:xfrm>
            <a:off x="2700747" y="3069912"/>
            <a:ext cx="11985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Voor de wissel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32092F52-2413-4C22-AC46-39D1DCC5ACDB}"/>
              </a:ext>
            </a:extLst>
          </p:cNvPr>
          <p:cNvCxnSpPr/>
          <p:nvPr/>
        </p:nvCxnSpPr>
        <p:spPr>
          <a:xfrm>
            <a:off x="4736376" y="3589286"/>
            <a:ext cx="154577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EE6EE190-DB06-496C-898D-3A4327D285A6}"/>
              </a:ext>
            </a:extLst>
          </p:cNvPr>
          <p:cNvSpPr txBox="1"/>
          <p:nvPr/>
        </p:nvSpPr>
        <p:spPr>
          <a:xfrm>
            <a:off x="7095621" y="3346913"/>
            <a:ext cx="1289957" cy="715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1</a:t>
            </a:r>
          </a:p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B</a:t>
            </a:r>
          </a:p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MOD 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333FEC-A232-42BF-8251-B149CAC4DF67}"/>
              </a:ext>
            </a:extLst>
          </p:cNvPr>
          <p:cNvSpPr txBox="1"/>
          <p:nvPr/>
        </p:nvSpPr>
        <p:spPr>
          <a:xfrm>
            <a:off x="7163422" y="3069912"/>
            <a:ext cx="10599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Na de wissel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845CCE2-3283-4AD3-98CD-4C5472A76787}"/>
              </a:ext>
            </a:extLst>
          </p:cNvPr>
          <p:cNvSpPr txBox="1"/>
          <p:nvPr/>
        </p:nvSpPr>
        <p:spPr>
          <a:xfrm>
            <a:off x="5100335" y="3346913"/>
            <a:ext cx="8178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Wijzig</a:t>
            </a:r>
          </a:p>
          <a:p>
            <a:pPr algn="ctr"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C2F2C13-23DE-4CD1-8711-490E382F2B08}"/>
              </a:ext>
            </a:extLst>
          </p:cNvPr>
          <p:cNvSpPr txBox="1"/>
          <p:nvPr/>
        </p:nvSpPr>
        <p:spPr>
          <a:xfrm>
            <a:off x="2406833" y="4728394"/>
            <a:ext cx="235675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Centrum: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Eén inschrijvingsformulier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Eén betaling door cursist</a:t>
            </a:r>
          </a:p>
        </p:txBody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FA0E7B73-AA97-498D-8F46-4ADA96DF4663}"/>
              </a:ext>
            </a:extLst>
          </p:cNvPr>
          <p:cNvSpPr txBox="1">
            <a:spLocks/>
          </p:cNvSpPr>
          <p:nvPr/>
        </p:nvSpPr>
        <p:spPr>
          <a:xfrm>
            <a:off x="1252987" y="375990"/>
            <a:ext cx="10384832" cy="1116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sz="3700" b="0" kern="0" dirty="0">
                <a:latin typeface="FlandersArtSans-Medium" panose="00000600000000000000" pitchFamily="2" charset="0"/>
              </a:rPr>
              <a:t>Inschrijving – Klaswissel</a:t>
            </a: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21D90E80-08B6-4D26-A1CB-6057E3BDDF42}"/>
              </a:ext>
            </a:extLst>
          </p:cNvPr>
          <p:cNvSpPr txBox="1">
            <a:spLocks/>
          </p:cNvSpPr>
          <p:nvPr/>
        </p:nvSpPr>
        <p:spPr>
          <a:xfrm>
            <a:off x="2344390" y="1199212"/>
            <a:ext cx="7503220" cy="33776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nl-BE" sz="2800" b="0" dirty="0">
                <a:solidFill>
                  <a:srgbClr val="000000"/>
                </a:solidFill>
                <a:latin typeface="FlandersArtSans-Medium" panose="00000600000000000000" pitchFamily="2" charset="0"/>
                <a:cs typeface="Calibri" panose="020F0502020204030204" pitchFamily="34" charset="0"/>
              </a:rPr>
              <a:t>Klaswissel – Scenario 1</a:t>
            </a:r>
            <a:r>
              <a:rPr lang="nl-BE" sz="2925" kern="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734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77FF350-9E64-4652-B943-526B08072C2E}"/>
              </a:ext>
            </a:extLst>
          </p:cNvPr>
          <p:cNvSpPr/>
          <p:nvPr/>
        </p:nvSpPr>
        <p:spPr>
          <a:xfrm>
            <a:off x="2819400" y="2234690"/>
            <a:ext cx="5943600" cy="653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6F6D505-A84D-461A-9711-6002BB7AA263}"/>
              </a:ext>
            </a:extLst>
          </p:cNvPr>
          <p:cNvCxnSpPr/>
          <p:nvPr/>
        </p:nvCxnSpPr>
        <p:spPr>
          <a:xfrm>
            <a:off x="4974772" y="2234690"/>
            <a:ext cx="0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E93F237-71CB-4478-A6CC-523B40E9D5C2}"/>
              </a:ext>
            </a:extLst>
          </p:cNvPr>
          <p:cNvSpPr txBox="1"/>
          <p:nvPr/>
        </p:nvSpPr>
        <p:spPr>
          <a:xfrm>
            <a:off x="4784696" y="1965562"/>
            <a:ext cx="4267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RM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8B25843-AD67-4364-B11E-C1DB8B5B42BB}"/>
              </a:ext>
            </a:extLst>
          </p:cNvPr>
          <p:cNvSpPr txBox="1"/>
          <p:nvPr/>
        </p:nvSpPr>
        <p:spPr>
          <a:xfrm>
            <a:off x="2133088" y="2433941"/>
            <a:ext cx="5998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410C9B2-167A-4E79-886B-3188C59F5B8D}"/>
              </a:ext>
            </a:extLst>
          </p:cNvPr>
          <p:cNvSpPr txBox="1"/>
          <p:nvPr/>
        </p:nvSpPr>
        <p:spPr>
          <a:xfrm>
            <a:off x="2646757" y="1965562"/>
            <a:ext cx="38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540BA35-76F7-4D37-A648-6164DE603929}"/>
              </a:ext>
            </a:extLst>
          </p:cNvPr>
          <p:cNvSpPr txBox="1"/>
          <p:nvPr/>
        </p:nvSpPr>
        <p:spPr>
          <a:xfrm>
            <a:off x="8598171" y="1957691"/>
            <a:ext cx="3754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ED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7BB4781-0251-4BB3-A57D-8CEB9DA94D80}"/>
              </a:ext>
            </a:extLst>
          </p:cNvPr>
          <p:cNvSpPr/>
          <p:nvPr/>
        </p:nvSpPr>
        <p:spPr>
          <a:xfrm>
            <a:off x="2819400" y="3625340"/>
            <a:ext cx="5943600" cy="653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33B33F4-0D62-491A-8403-4F7F19E44D20}"/>
              </a:ext>
            </a:extLst>
          </p:cNvPr>
          <p:cNvCxnSpPr/>
          <p:nvPr/>
        </p:nvCxnSpPr>
        <p:spPr>
          <a:xfrm>
            <a:off x="4974772" y="3625340"/>
            <a:ext cx="0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767F234-4F9B-45A4-AAF3-385A5DA9622A}"/>
              </a:ext>
            </a:extLst>
          </p:cNvPr>
          <p:cNvSpPr txBox="1"/>
          <p:nvPr/>
        </p:nvSpPr>
        <p:spPr>
          <a:xfrm>
            <a:off x="4784696" y="3356212"/>
            <a:ext cx="4267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RM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94EFC-7E45-4583-9758-2246531E0C92}"/>
              </a:ext>
            </a:extLst>
          </p:cNvPr>
          <p:cNvSpPr txBox="1"/>
          <p:nvPr/>
        </p:nvSpPr>
        <p:spPr>
          <a:xfrm>
            <a:off x="2133088" y="3817084"/>
            <a:ext cx="5998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9C9A8B5-2AEF-41A5-A8B5-22C8943ADCA5}"/>
              </a:ext>
            </a:extLst>
          </p:cNvPr>
          <p:cNvSpPr txBox="1"/>
          <p:nvPr/>
        </p:nvSpPr>
        <p:spPr>
          <a:xfrm>
            <a:off x="2646757" y="3356212"/>
            <a:ext cx="38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B49844-59E4-404C-8E5A-9695A1E1D5B4}"/>
              </a:ext>
            </a:extLst>
          </p:cNvPr>
          <p:cNvSpPr txBox="1"/>
          <p:nvPr/>
        </p:nvSpPr>
        <p:spPr>
          <a:xfrm>
            <a:off x="8598171" y="3348341"/>
            <a:ext cx="3754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45D084-F03A-4649-B51A-C65BF257CEF5}"/>
              </a:ext>
            </a:extLst>
          </p:cNvPr>
          <p:cNvSpPr txBox="1"/>
          <p:nvPr/>
        </p:nvSpPr>
        <p:spPr>
          <a:xfrm>
            <a:off x="2300298" y="1507568"/>
            <a:ext cx="48654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Als de voorwaarden voor scenario 1 niet voldaan zijn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Klaswissel voor registratiemoment IMV1 en IMV2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E951968-F384-459E-A3A6-7C332D6B87FD}"/>
              </a:ext>
            </a:extLst>
          </p:cNvPr>
          <p:cNvSpPr txBox="1"/>
          <p:nvPr/>
        </p:nvSpPr>
        <p:spPr>
          <a:xfrm flipH="1">
            <a:off x="9062357" y="886768"/>
            <a:ext cx="26528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RM = registratiemoment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ID = inschrijvingsdatum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UD = uitschrijvingsdatum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AD = aanvangsdatum IMV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ED = einddatum IMV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C29361-C5DC-416F-97EF-8F9428C0A64F}"/>
              </a:ext>
            </a:extLst>
          </p:cNvPr>
          <p:cNvSpPr txBox="1"/>
          <p:nvPr/>
        </p:nvSpPr>
        <p:spPr>
          <a:xfrm>
            <a:off x="2857501" y="2426698"/>
            <a:ext cx="1072242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7E27ABF-4248-498C-AAA4-E0A7D98BDB9D}"/>
              </a:ext>
            </a:extLst>
          </p:cNvPr>
          <p:cNvSpPr txBox="1"/>
          <p:nvPr/>
        </p:nvSpPr>
        <p:spPr>
          <a:xfrm>
            <a:off x="3929744" y="3808452"/>
            <a:ext cx="4795157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BD6658E-D7B6-4120-AA21-324BEBFAD8C9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929743" y="2699763"/>
            <a:ext cx="1" cy="1258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89B8E463-DF06-432C-A010-A259C7E56EA9}"/>
              </a:ext>
            </a:extLst>
          </p:cNvPr>
          <p:cNvSpPr txBox="1"/>
          <p:nvPr/>
        </p:nvSpPr>
        <p:spPr>
          <a:xfrm>
            <a:off x="2264737" y="4442314"/>
            <a:ext cx="6617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Centrum: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 is niet-financierbaar, want op registratiemoment niet ingeschreven in IMV 1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 is financierbaar, want op registratiemoment ingeschreven in IMV 2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2 inschrijvingsformulieren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Slechts eenmaal inschrijvingsgeld aanrekenen :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 : inschrijvingsgeld = 0€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 : inschrijvingsgeld = tarief * aantal lestijden</a:t>
            </a:r>
          </a:p>
          <a:p>
            <a:pPr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A367821-C9BA-47B1-ABAA-1F1E91144B6B}"/>
              </a:ext>
            </a:extLst>
          </p:cNvPr>
          <p:cNvSpPr txBox="1"/>
          <p:nvPr/>
        </p:nvSpPr>
        <p:spPr>
          <a:xfrm>
            <a:off x="3742496" y="2234690"/>
            <a:ext cx="3801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UD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AEDCC43-9919-47F2-8A4E-D39248969C86}"/>
              </a:ext>
            </a:extLst>
          </p:cNvPr>
          <p:cNvSpPr txBox="1"/>
          <p:nvPr/>
        </p:nvSpPr>
        <p:spPr>
          <a:xfrm>
            <a:off x="2757846" y="2234690"/>
            <a:ext cx="391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ID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07A802-5F00-4E5F-B6D1-040052AD2E00}"/>
              </a:ext>
            </a:extLst>
          </p:cNvPr>
          <p:cNvSpPr txBox="1"/>
          <p:nvPr/>
        </p:nvSpPr>
        <p:spPr>
          <a:xfrm>
            <a:off x="3733799" y="3644622"/>
            <a:ext cx="391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ID</a:t>
            </a:r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740D6679-4C6F-4F96-A084-EA59D657875B}"/>
              </a:ext>
            </a:extLst>
          </p:cNvPr>
          <p:cNvSpPr txBox="1">
            <a:spLocks/>
          </p:cNvSpPr>
          <p:nvPr/>
        </p:nvSpPr>
        <p:spPr>
          <a:xfrm>
            <a:off x="2344390" y="966780"/>
            <a:ext cx="7503220" cy="33776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nl-BE" sz="2775" b="0" dirty="0">
                <a:solidFill>
                  <a:srgbClr val="000000"/>
                </a:solidFill>
                <a:latin typeface="FlandersArtSans-Medium" panose="00000600000000000000" pitchFamily="2" charset="0"/>
                <a:cs typeface="Calibri" panose="020F0502020204030204" pitchFamily="34" charset="0"/>
              </a:rPr>
              <a:t>Klaswissel – Scenario 2.1</a:t>
            </a:r>
            <a:r>
              <a:rPr lang="nl-BE" sz="2925" kern="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8" name="Titel 2">
            <a:extLst>
              <a:ext uri="{FF2B5EF4-FFF2-40B4-BE49-F238E27FC236}">
                <a16:creationId xmlns:a16="http://schemas.microsoft.com/office/drawing/2014/main" id="{21E34B9A-96E4-491E-B40A-B5F04B5DB834}"/>
              </a:ext>
            </a:extLst>
          </p:cNvPr>
          <p:cNvSpPr txBox="1">
            <a:spLocks/>
          </p:cNvSpPr>
          <p:nvPr/>
        </p:nvSpPr>
        <p:spPr>
          <a:xfrm>
            <a:off x="1252987" y="375990"/>
            <a:ext cx="10384832" cy="1116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sz="3700" b="0" kern="0" dirty="0">
                <a:latin typeface="FlandersArtSans-Medium" panose="00000600000000000000" pitchFamily="2" charset="0"/>
              </a:rPr>
              <a:t>Inschrijving – Klaswissel</a:t>
            </a:r>
          </a:p>
        </p:txBody>
      </p:sp>
    </p:spTree>
    <p:extLst>
      <p:ext uri="{BB962C8B-B14F-4D97-AF65-F5344CB8AC3E}">
        <p14:creationId xmlns:p14="http://schemas.microsoft.com/office/powerpoint/2010/main" val="3944239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77FF350-9E64-4652-B943-526B08072C2E}"/>
              </a:ext>
            </a:extLst>
          </p:cNvPr>
          <p:cNvSpPr/>
          <p:nvPr/>
        </p:nvSpPr>
        <p:spPr>
          <a:xfrm>
            <a:off x="2819400" y="2234690"/>
            <a:ext cx="5943600" cy="653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6F6D505-A84D-461A-9711-6002BB7AA263}"/>
              </a:ext>
            </a:extLst>
          </p:cNvPr>
          <p:cNvCxnSpPr/>
          <p:nvPr/>
        </p:nvCxnSpPr>
        <p:spPr>
          <a:xfrm>
            <a:off x="4974772" y="2234690"/>
            <a:ext cx="0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E93F237-71CB-4478-A6CC-523B40E9D5C2}"/>
              </a:ext>
            </a:extLst>
          </p:cNvPr>
          <p:cNvSpPr txBox="1"/>
          <p:nvPr/>
        </p:nvSpPr>
        <p:spPr>
          <a:xfrm>
            <a:off x="4784696" y="1965562"/>
            <a:ext cx="4267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RM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8B25843-AD67-4364-B11E-C1DB8B5B42BB}"/>
              </a:ext>
            </a:extLst>
          </p:cNvPr>
          <p:cNvSpPr txBox="1"/>
          <p:nvPr/>
        </p:nvSpPr>
        <p:spPr>
          <a:xfrm>
            <a:off x="2128159" y="2422762"/>
            <a:ext cx="5998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410C9B2-167A-4E79-886B-3188C59F5B8D}"/>
              </a:ext>
            </a:extLst>
          </p:cNvPr>
          <p:cNvSpPr txBox="1"/>
          <p:nvPr/>
        </p:nvSpPr>
        <p:spPr>
          <a:xfrm>
            <a:off x="2646757" y="1965562"/>
            <a:ext cx="38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540BA35-76F7-4D37-A648-6164DE603929}"/>
              </a:ext>
            </a:extLst>
          </p:cNvPr>
          <p:cNvSpPr txBox="1"/>
          <p:nvPr/>
        </p:nvSpPr>
        <p:spPr>
          <a:xfrm>
            <a:off x="8598171" y="1957691"/>
            <a:ext cx="3754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ED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7BB4781-0251-4BB3-A57D-8CEB9DA94D80}"/>
              </a:ext>
            </a:extLst>
          </p:cNvPr>
          <p:cNvSpPr/>
          <p:nvPr/>
        </p:nvSpPr>
        <p:spPr>
          <a:xfrm>
            <a:off x="2819400" y="3625340"/>
            <a:ext cx="5943600" cy="653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33B33F4-0D62-491A-8403-4F7F19E44D20}"/>
              </a:ext>
            </a:extLst>
          </p:cNvPr>
          <p:cNvCxnSpPr/>
          <p:nvPr/>
        </p:nvCxnSpPr>
        <p:spPr>
          <a:xfrm>
            <a:off x="4974772" y="3625340"/>
            <a:ext cx="0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767F234-4F9B-45A4-AAF3-385A5DA9622A}"/>
              </a:ext>
            </a:extLst>
          </p:cNvPr>
          <p:cNvSpPr txBox="1"/>
          <p:nvPr/>
        </p:nvSpPr>
        <p:spPr>
          <a:xfrm>
            <a:off x="4784696" y="3356212"/>
            <a:ext cx="4267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RM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94EFC-7E45-4583-9758-2246531E0C92}"/>
              </a:ext>
            </a:extLst>
          </p:cNvPr>
          <p:cNvSpPr txBox="1"/>
          <p:nvPr/>
        </p:nvSpPr>
        <p:spPr>
          <a:xfrm>
            <a:off x="2127797" y="3813412"/>
            <a:ext cx="5998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9C9A8B5-2AEF-41A5-A8B5-22C8943ADCA5}"/>
              </a:ext>
            </a:extLst>
          </p:cNvPr>
          <p:cNvSpPr txBox="1"/>
          <p:nvPr/>
        </p:nvSpPr>
        <p:spPr>
          <a:xfrm>
            <a:off x="2646757" y="3356212"/>
            <a:ext cx="38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B49844-59E4-404C-8E5A-9695A1E1D5B4}"/>
              </a:ext>
            </a:extLst>
          </p:cNvPr>
          <p:cNvSpPr txBox="1"/>
          <p:nvPr/>
        </p:nvSpPr>
        <p:spPr>
          <a:xfrm>
            <a:off x="8598171" y="3348341"/>
            <a:ext cx="3754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45D084-F03A-4649-B51A-C65BF257CEF5}"/>
              </a:ext>
            </a:extLst>
          </p:cNvPr>
          <p:cNvSpPr txBox="1"/>
          <p:nvPr/>
        </p:nvSpPr>
        <p:spPr>
          <a:xfrm>
            <a:off x="2264738" y="1424464"/>
            <a:ext cx="48654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Als de voorwaarden voor scenario 1 niet voldaan zijn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Klaswissel na registratiemoment IMV1 en IMV2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E951968-F384-459E-A3A6-7C332D6B87FD}"/>
              </a:ext>
            </a:extLst>
          </p:cNvPr>
          <p:cNvSpPr txBox="1"/>
          <p:nvPr/>
        </p:nvSpPr>
        <p:spPr>
          <a:xfrm flipH="1">
            <a:off x="9062357" y="886768"/>
            <a:ext cx="26528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RM = registratiemoment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ID = inschrijvingsdatum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UD = uitschrijvingsdatum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AD = aanvangsdatum IMV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ED = einddatum IMV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C29361-C5DC-416F-97EF-8F9428C0A64F}"/>
              </a:ext>
            </a:extLst>
          </p:cNvPr>
          <p:cNvSpPr txBox="1"/>
          <p:nvPr/>
        </p:nvSpPr>
        <p:spPr>
          <a:xfrm>
            <a:off x="2857500" y="2426698"/>
            <a:ext cx="2808514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7E27ABF-4248-498C-AAA4-E0A7D98BDB9D}"/>
              </a:ext>
            </a:extLst>
          </p:cNvPr>
          <p:cNvSpPr txBox="1"/>
          <p:nvPr/>
        </p:nvSpPr>
        <p:spPr>
          <a:xfrm>
            <a:off x="5666014" y="3808452"/>
            <a:ext cx="3058886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BD6658E-D7B6-4120-AA21-324BEBFAD8C9}"/>
              </a:ext>
            </a:extLst>
          </p:cNvPr>
          <p:cNvCxnSpPr>
            <a:cxnSpLocks/>
          </p:cNvCxnSpPr>
          <p:nvPr/>
        </p:nvCxnSpPr>
        <p:spPr>
          <a:xfrm>
            <a:off x="5647123" y="2719900"/>
            <a:ext cx="14468" cy="12320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89B8E463-DF06-432C-A010-A259C7E56EA9}"/>
              </a:ext>
            </a:extLst>
          </p:cNvPr>
          <p:cNvSpPr txBox="1"/>
          <p:nvPr/>
        </p:nvSpPr>
        <p:spPr>
          <a:xfrm>
            <a:off x="2264737" y="4442314"/>
            <a:ext cx="6617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Centrum: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 is financierbaar, want op registratiemoment ingeschreven in IMV 1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 is niet-financierbaar, want op registratiemoment niet ingeschreven in IMV 2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2 inschrijvingsformulieren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Slechts eenmaal inschrijvingsgeld aanrekenen :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 : inschrijvingsgeld = tarief * lestijden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 : inschrijvingsgeld = 0€</a:t>
            </a:r>
          </a:p>
          <a:p>
            <a:pPr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A367821-C9BA-47B1-ABAA-1F1E91144B6B}"/>
              </a:ext>
            </a:extLst>
          </p:cNvPr>
          <p:cNvSpPr txBox="1"/>
          <p:nvPr/>
        </p:nvSpPr>
        <p:spPr>
          <a:xfrm>
            <a:off x="5529437" y="2223662"/>
            <a:ext cx="3801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UD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AEDCC43-9919-47F2-8A4E-D39248969C86}"/>
              </a:ext>
            </a:extLst>
          </p:cNvPr>
          <p:cNvSpPr txBox="1"/>
          <p:nvPr/>
        </p:nvSpPr>
        <p:spPr>
          <a:xfrm>
            <a:off x="2757846" y="2234690"/>
            <a:ext cx="391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ID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07A802-5F00-4E5F-B6D1-040052AD2E00}"/>
              </a:ext>
            </a:extLst>
          </p:cNvPr>
          <p:cNvSpPr txBox="1"/>
          <p:nvPr/>
        </p:nvSpPr>
        <p:spPr>
          <a:xfrm>
            <a:off x="5451180" y="3672433"/>
            <a:ext cx="391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ID</a:t>
            </a:r>
          </a:p>
        </p:txBody>
      </p:sp>
      <p:sp>
        <p:nvSpPr>
          <p:cNvPr id="28" name="Titel 2">
            <a:extLst>
              <a:ext uri="{FF2B5EF4-FFF2-40B4-BE49-F238E27FC236}">
                <a16:creationId xmlns:a16="http://schemas.microsoft.com/office/drawing/2014/main" id="{6C2616FB-C6AF-4068-95B0-0D4D5080FA23}"/>
              </a:ext>
            </a:extLst>
          </p:cNvPr>
          <p:cNvSpPr txBox="1">
            <a:spLocks/>
          </p:cNvSpPr>
          <p:nvPr/>
        </p:nvSpPr>
        <p:spPr>
          <a:xfrm>
            <a:off x="2181285" y="948022"/>
            <a:ext cx="7503220" cy="33776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nl-BE" sz="2775" b="0" dirty="0">
                <a:solidFill>
                  <a:srgbClr val="000000"/>
                </a:solidFill>
                <a:latin typeface="FlandersArtSans-Medium" panose="00000600000000000000" pitchFamily="2" charset="0"/>
                <a:cs typeface="Calibri" panose="020F0502020204030204" pitchFamily="34" charset="0"/>
              </a:rPr>
              <a:t>Klaswissel – Scenario 2.2</a:t>
            </a:r>
            <a:r>
              <a:rPr lang="nl-BE" sz="2925" kern="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A3D6B596-A75E-4EF5-AE80-6B7210664068}"/>
              </a:ext>
            </a:extLst>
          </p:cNvPr>
          <p:cNvSpPr txBox="1">
            <a:spLocks/>
          </p:cNvSpPr>
          <p:nvPr/>
        </p:nvSpPr>
        <p:spPr>
          <a:xfrm>
            <a:off x="1252987" y="375990"/>
            <a:ext cx="10384832" cy="1116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sz="3700" b="0" kern="0" dirty="0">
                <a:latin typeface="FlandersArtSans-Medium" panose="00000600000000000000" pitchFamily="2" charset="0"/>
              </a:rPr>
              <a:t>Inschrijving – Klaswissel</a:t>
            </a:r>
          </a:p>
        </p:txBody>
      </p:sp>
    </p:spTree>
    <p:extLst>
      <p:ext uri="{BB962C8B-B14F-4D97-AF65-F5344CB8AC3E}">
        <p14:creationId xmlns:p14="http://schemas.microsoft.com/office/powerpoint/2010/main" val="1773044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77FF350-9E64-4652-B943-526B08072C2E}"/>
              </a:ext>
            </a:extLst>
          </p:cNvPr>
          <p:cNvSpPr/>
          <p:nvPr/>
        </p:nvSpPr>
        <p:spPr>
          <a:xfrm>
            <a:off x="2879271" y="2341013"/>
            <a:ext cx="5943600" cy="653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6F6D505-A84D-461A-9711-6002BB7AA263}"/>
              </a:ext>
            </a:extLst>
          </p:cNvPr>
          <p:cNvCxnSpPr/>
          <p:nvPr/>
        </p:nvCxnSpPr>
        <p:spPr>
          <a:xfrm>
            <a:off x="5034643" y="2341013"/>
            <a:ext cx="0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E93F237-71CB-4478-A6CC-523B40E9D5C2}"/>
              </a:ext>
            </a:extLst>
          </p:cNvPr>
          <p:cNvSpPr txBox="1"/>
          <p:nvPr/>
        </p:nvSpPr>
        <p:spPr>
          <a:xfrm>
            <a:off x="4844567" y="2071885"/>
            <a:ext cx="4267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RM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8B25843-AD67-4364-B11E-C1DB8B5B42BB}"/>
              </a:ext>
            </a:extLst>
          </p:cNvPr>
          <p:cNvSpPr txBox="1"/>
          <p:nvPr/>
        </p:nvSpPr>
        <p:spPr>
          <a:xfrm>
            <a:off x="2084868" y="2542552"/>
            <a:ext cx="5998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410C9B2-167A-4E79-886B-3188C59F5B8D}"/>
              </a:ext>
            </a:extLst>
          </p:cNvPr>
          <p:cNvSpPr txBox="1"/>
          <p:nvPr/>
        </p:nvSpPr>
        <p:spPr>
          <a:xfrm>
            <a:off x="2706628" y="2071885"/>
            <a:ext cx="38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540BA35-76F7-4D37-A648-6164DE603929}"/>
              </a:ext>
            </a:extLst>
          </p:cNvPr>
          <p:cNvSpPr txBox="1"/>
          <p:nvPr/>
        </p:nvSpPr>
        <p:spPr>
          <a:xfrm>
            <a:off x="8658042" y="2064014"/>
            <a:ext cx="3754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ED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7BB4781-0251-4BB3-A57D-8CEB9DA94D80}"/>
              </a:ext>
            </a:extLst>
          </p:cNvPr>
          <p:cNvSpPr/>
          <p:nvPr/>
        </p:nvSpPr>
        <p:spPr>
          <a:xfrm>
            <a:off x="4321628" y="3744161"/>
            <a:ext cx="5943600" cy="653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33B33F4-0D62-491A-8403-4F7F19E44D20}"/>
              </a:ext>
            </a:extLst>
          </p:cNvPr>
          <p:cNvCxnSpPr/>
          <p:nvPr/>
        </p:nvCxnSpPr>
        <p:spPr>
          <a:xfrm>
            <a:off x="6362700" y="3731663"/>
            <a:ext cx="0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767F234-4F9B-45A4-AAF3-385A5DA9622A}"/>
              </a:ext>
            </a:extLst>
          </p:cNvPr>
          <p:cNvSpPr txBox="1"/>
          <p:nvPr/>
        </p:nvSpPr>
        <p:spPr>
          <a:xfrm>
            <a:off x="6172624" y="3494398"/>
            <a:ext cx="4267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RM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94EFC-7E45-4583-9758-2246531E0C92}"/>
              </a:ext>
            </a:extLst>
          </p:cNvPr>
          <p:cNvSpPr txBox="1"/>
          <p:nvPr/>
        </p:nvSpPr>
        <p:spPr>
          <a:xfrm>
            <a:off x="2084868" y="3932233"/>
            <a:ext cx="5998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IMV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9C9A8B5-2AEF-41A5-A8B5-22C8943ADCA5}"/>
              </a:ext>
            </a:extLst>
          </p:cNvPr>
          <p:cNvSpPr txBox="1"/>
          <p:nvPr/>
        </p:nvSpPr>
        <p:spPr>
          <a:xfrm>
            <a:off x="4186404" y="3491110"/>
            <a:ext cx="38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B49844-59E4-404C-8E5A-9695A1E1D5B4}"/>
              </a:ext>
            </a:extLst>
          </p:cNvPr>
          <p:cNvSpPr txBox="1"/>
          <p:nvPr/>
        </p:nvSpPr>
        <p:spPr>
          <a:xfrm>
            <a:off x="10059124" y="3448112"/>
            <a:ext cx="3754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45D084-F03A-4649-B51A-C65BF257CEF5}"/>
              </a:ext>
            </a:extLst>
          </p:cNvPr>
          <p:cNvSpPr txBox="1"/>
          <p:nvPr/>
        </p:nvSpPr>
        <p:spPr>
          <a:xfrm>
            <a:off x="2264739" y="1378981"/>
            <a:ext cx="684660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Als de voorwaarden voor scenario 1 niet voldaan zijn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Klaswissel na registratiemoment IMV1 en voor registratiemoment IMV2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Beide plaatsingen zijn potentieel financierbaar, maar slechts één mag financiering genereren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E951968-F384-459E-A3A6-7C332D6B87FD}"/>
              </a:ext>
            </a:extLst>
          </p:cNvPr>
          <p:cNvSpPr txBox="1"/>
          <p:nvPr/>
        </p:nvSpPr>
        <p:spPr>
          <a:xfrm flipH="1">
            <a:off x="9062357" y="886768"/>
            <a:ext cx="26528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RM = registratiemoment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ID = inschrijvingsdatum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UD = uitschrijvingsdatum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AD = aanvangsdatum IMV</a:t>
            </a:r>
          </a:p>
          <a:p>
            <a:pPr defTabSz="685800">
              <a:defRPr/>
            </a:pPr>
            <a:r>
              <a:rPr lang="nl-BE" sz="1050" i="1" dirty="0">
                <a:solidFill>
                  <a:srgbClr val="000000"/>
                </a:solidFill>
                <a:latin typeface="Calibri"/>
              </a:rPr>
              <a:t>ED = einddatum IMV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7E27ABF-4248-498C-AAA4-E0A7D98BDB9D}"/>
              </a:ext>
            </a:extLst>
          </p:cNvPr>
          <p:cNvSpPr txBox="1"/>
          <p:nvPr/>
        </p:nvSpPr>
        <p:spPr>
          <a:xfrm>
            <a:off x="5725886" y="3914775"/>
            <a:ext cx="4490351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B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BD6658E-D7B6-4120-AA21-324BEBFAD8C9}"/>
              </a:ext>
            </a:extLst>
          </p:cNvPr>
          <p:cNvCxnSpPr>
            <a:cxnSpLocks/>
          </p:cNvCxnSpPr>
          <p:nvPr/>
        </p:nvCxnSpPr>
        <p:spPr>
          <a:xfrm>
            <a:off x="5706994" y="2826223"/>
            <a:ext cx="14468" cy="12320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89B8E463-DF06-432C-A010-A259C7E56EA9}"/>
              </a:ext>
            </a:extLst>
          </p:cNvPr>
          <p:cNvSpPr txBox="1"/>
          <p:nvPr/>
        </p:nvSpPr>
        <p:spPr>
          <a:xfrm>
            <a:off x="2264738" y="4528186"/>
            <a:ext cx="661796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Centrum: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Eén van beide plaatsingen is financierbaar, de andere is niet-financierbaar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2 inschrijvingsformulieren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Slechts eenmaal inschrijvingsgeld aanrekenen :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Financierbare plaatsing: inschrijvingsgeld = tarief * lestijden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Niet-financierbare plaatsing: inschrijvingsgeld = 0€</a:t>
            </a:r>
          </a:p>
          <a:p>
            <a:pPr defTabSz="685800">
              <a:defRPr/>
            </a:pPr>
            <a:endParaRPr lang="nl-BE" sz="135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A367821-C9BA-47B1-ABAA-1F1E91144B6B}"/>
              </a:ext>
            </a:extLst>
          </p:cNvPr>
          <p:cNvSpPr txBox="1"/>
          <p:nvPr/>
        </p:nvSpPr>
        <p:spPr>
          <a:xfrm>
            <a:off x="5589308" y="2329985"/>
            <a:ext cx="3801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UD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AEDCC43-9919-47F2-8A4E-D39248969C86}"/>
              </a:ext>
            </a:extLst>
          </p:cNvPr>
          <p:cNvSpPr txBox="1"/>
          <p:nvPr/>
        </p:nvSpPr>
        <p:spPr>
          <a:xfrm>
            <a:off x="2817717" y="2341013"/>
            <a:ext cx="391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ID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07A802-5F00-4E5F-B6D1-040052AD2E00}"/>
              </a:ext>
            </a:extLst>
          </p:cNvPr>
          <p:cNvSpPr txBox="1"/>
          <p:nvPr/>
        </p:nvSpPr>
        <p:spPr>
          <a:xfrm>
            <a:off x="5511051" y="3778756"/>
            <a:ext cx="391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050" dirty="0">
                <a:solidFill>
                  <a:srgbClr val="000000"/>
                </a:solidFill>
                <a:latin typeface="Calibri"/>
              </a:rPr>
              <a:t>ID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C29361-C5DC-416F-97EF-8F9428C0A64F}"/>
              </a:ext>
            </a:extLst>
          </p:cNvPr>
          <p:cNvSpPr txBox="1"/>
          <p:nvPr/>
        </p:nvSpPr>
        <p:spPr>
          <a:xfrm>
            <a:off x="2917371" y="2533021"/>
            <a:ext cx="2808514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l-BE" sz="1350" dirty="0">
                <a:solidFill>
                  <a:srgbClr val="000000"/>
                </a:solidFill>
                <a:latin typeface="Calibri"/>
              </a:rPr>
              <a:t>Plaatsing A</a:t>
            </a:r>
          </a:p>
        </p:txBody>
      </p:sp>
      <p:sp>
        <p:nvSpPr>
          <p:cNvPr id="28" name="Titel 2">
            <a:extLst>
              <a:ext uri="{FF2B5EF4-FFF2-40B4-BE49-F238E27FC236}">
                <a16:creationId xmlns:a16="http://schemas.microsoft.com/office/drawing/2014/main" id="{747791D3-0DB9-4606-96B0-9DC9E620BB3A}"/>
              </a:ext>
            </a:extLst>
          </p:cNvPr>
          <p:cNvSpPr txBox="1">
            <a:spLocks/>
          </p:cNvSpPr>
          <p:nvPr/>
        </p:nvSpPr>
        <p:spPr>
          <a:xfrm>
            <a:off x="2181285" y="948022"/>
            <a:ext cx="7503220" cy="33776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nl-BE" sz="2775" b="0" dirty="0">
                <a:solidFill>
                  <a:srgbClr val="000000"/>
                </a:solidFill>
                <a:latin typeface="FlandersArtSans-Medium" panose="00000600000000000000" pitchFamily="2" charset="0"/>
                <a:cs typeface="Calibri" panose="020F0502020204030204" pitchFamily="34" charset="0"/>
              </a:rPr>
              <a:t>Klaswissel – Scenario 2.3</a:t>
            </a:r>
            <a:r>
              <a:rPr lang="nl-BE" sz="2925" kern="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B61E26FF-86E4-48F9-8498-C33D0F42EA0F}"/>
              </a:ext>
            </a:extLst>
          </p:cNvPr>
          <p:cNvSpPr txBox="1">
            <a:spLocks/>
          </p:cNvSpPr>
          <p:nvPr/>
        </p:nvSpPr>
        <p:spPr>
          <a:xfrm>
            <a:off x="1252987" y="375990"/>
            <a:ext cx="10384832" cy="1116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925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r>
              <a:rPr lang="nl-BE" sz="3700" b="0" kern="0" dirty="0">
                <a:latin typeface="FlandersArtSans-Medium" panose="00000600000000000000" pitchFamily="2" charset="0"/>
              </a:rPr>
              <a:t>Inschrijving – Klaswissel</a:t>
            </a:r>
          </a:p>
        </p:txBody>
      </p:sp>
    </p:spTree>
    <p:extLst>
      <p:ext uri="{BB962C8B-B14F-4D97-AF65-F5344CB8AC3E}">
        <p14:creationId xmlns:p14="http://schemas.microsoft.com/office/powerpoint/2010/main" val="609604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E94669B-1316-40E1-BA7D-53E4C0F59ED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505061"/>
            <a:ext cx="10371473" cy="4976949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Dienst waarmee DAVINCI op basis van een INSZ, IOV en Inschrijvingsdatum aan de centrumsoftware laat weten hoeveel een cursist moet betalen (op basis van achterliggende databanken)</a:t>
            </a:r>
          </a:p>
          <a:p>
            <a:r>
              <a:rPr lang="nl-BE" dirty="0"/>
              <a:t>Databanken</a:t>
            </a:r>
          </a:p>
          <a:p>
            <a:pPr lvl="1"/>
            <a:r>
              <a:rPr lang="nl-BE" dirty="0"/>
              <a:t>DAVINCI zelf (Ervaringsdeskundige Armoede en Sociale Uitsluiting)</a:t>
            </a:r>
          </a:p>
          <a:p>
            <a:pPr lvl="1"/>
            <a:r>
              <a:rPr lang="nl-BE" dirty="0"/>
              <a:t>OCMW voor leefloon</a:t>
            </a:r>
          </a:p>
          <a:p>
            <a:pPr lvl="1"/>
            <a:r>
              <a:rPr lang="nl-BE" dirty="0"/>
              <a:t>KBI-Connect voor Inburgeraars</a:t>
            </a:r>
          </a:p>
          <a:p>
            <a:pPr lvl="1"/>
            <a:r>
              <a:rPr lang="nl-BE" dirty="0"/>
              <a:t>DGPH voor vermindering van verdienvermogen/zelfredzaamheid en voor Integratietegemoetkoming</a:t>
            </a:r>
          </a:p>
          <a:p>
            <a:pPr lvl="1"/>
            <a:r>
              <a:rPr lang="nl-BE" dirty="0">
                <a:solidFill>
                  <a:srgbClr val="FF0000"/>
                </a:solidFill>
              </a:rPr>
              <a:t>RVA voor werkloosheidsuitkering</a:t>
            </a:r>
          </a:p>
          <a:p>
            <a:pPr lvl="1"/>
            <a:r>
              <a:rPr lang="nl-BE" dirty="0">
                <a:solidFill>
                  <a:srgbClr val="00B050"/>
                </a:solidFill>
              </a:rPr>
              <a:t>VDAB voor schoolverlater, werkloosheid, werkzoekend (traject naar werk)</a:t>
            </a:r>
          </a:p>
          <a:p>
            <a:r>
              <a:rPr lang="nl-BE" dirty="0"/>
              <a:t>Suggestie</a:t>
            </a:r>
          </a:p>
          <a:p>
            <a:pPr lvl="1"/>
            <a:r>
              <a:rPr lang="nl-BE" dirty="0"/>
              <a:t>Voordeliger tarief is altijd mogelijk, maar dan is er een </a:t>
            </a:r>
            <a:r>
              <a:rPr lang="nl-BE" dirty="0" err="1"/>
              <a:t>stavingsdocument</a:t>
            </a:r>
            <a:r>
              <a:rPr lang="nl-BE" dirty="0"/>
              <a:t> nodig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28FD58-4CAC-411C-8710-B25C5C99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- Tariefsuggestie</a:t>
            </a:r>
          </a:p>
        </p:txBody>
      </p:sp>
    </p:spTree>
    <p:extLst>
      <p:ext uri="{BB962C8B-B14F-4D97-AF65-F5344CB8AC3E}">
        <p14:creationId xmlns:p14="http://schemas.microsoft.com/office/powerpoint/2010/main" val="158583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4"/>
          </p:nvPr>
        </p:nvSpPr>
        <p:spPr>
          <a:xfrm>
            <a:off x="1252987" y="1358037"/>
            <a:ext cx="10402784" cy="4572000"/>
          </a:xfrm>
        </p:spPr>
        <p:txBody>
          <a:bodyPr/>
          <a:lstStyle/>
          <a:p>
            <a:r>
              <a:rPr lang="nl-BE" dirty="0"/>
              <a:t>DAVINCI = Databank Volwassenenonderwijs voor Instellingen- en </a:t>
            </a:r>
            <a:r>
              <a:rPr lang="nl-BE" dirty="0" err="1"/>
              <a:t>CursistenInformatie</a:t>
            </a:r>
            <a:endParaRPr lang="nl-BE" dirty="0"/>
          </a:p>
          <a:p>
            <a:r>
              <a:rPr lang="nl-BE" dirty="0"/>
              <a:t>Doelstellingen:</a:t>
            </a:r>
          </a:p>
          <a:p>
            <a:pPr lvl="1"/>
            <a:r>
              <a:rPr lang="nl-BE" dirty="0"/>
              <a:t>Hoofddoelstelling: gegevensverzameling voor de financiering/subsidiering van de instellingen</a:t>
            </a:r>
          </a:p>
          <a:p>
            <a:pPr lvl="1"/>
            <a:r>
              <a:rPr lang="nl-BE" dirty="0"/>
              <a:t>Andere doelstellingen: </a:t>
            </a:r>
          </a:p>
          <a:p>
            <a:pPr lvl="2"/>
            <a:r>
              <a:rPr lang="nl-BE" dirty="0"/>
              <a:t>beleidsinformatie kunnen bieden over het levenslang leren in Vlaanderen en Brussel</a:t>
            </a:r>
          </a:p>
          <a:p>
            <a:pPr lvl="2"/>
            <a:r>
              <a:rPr lang="nl-BE" dirty="0"/>
              <a:t>faciliteren van de gegevensuitwisseling tussen AHOVOKS en de instellingen</a:t>
            </a:r>
          </a:p>
          <a:p>
            <a:pPr lvl="2"/>
            <a:r>
              <a:rPr lang="nl-BE" dirty="0"/>
              <a:t>“</a:t>
            </a:r>
            <a:r>
              <a:rPr lang="nl-BE" dirty="0" err="1"/>
              <a:t>only</a:t>
            </a:r>
            <a:r>
              <a:rPr lang="nl-BE" dirty="0"/>
              <a:t> </a:t>
            </a:r>
            <a:r>
              <a:rPr lang="nl-BE" dirty="0" err="1"/>
              <a:t>once</a:t>
            </a:r>
            <a:r>
              <a:rPr lang="nl-BE" dirty="0"/>
              <a:t>”-principe ondersteunen -&gt; éénmalige gegevensopvraging</a:t>
            </a:r>
          </a:p>
          <a:p>
            <a:pPr lvl="1"/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- situering</a:t>
            </a:r>
          </a:p>
        </p:txBody>
      </p:sp>
    </p:spTree>
    <p:extLst>
      <p:ext uri="{BB962C8B-B14F-4D97-AF65-F5344CB8AC3E}">
        <p14:creationId xmlns:p14="http://schemas.microsoft.com/office/powerpoint/2010/main" val="1103620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418015"/>
            <a:ext cx="10371473" cy="5439985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DAVINCI controleert toelatings- en financieringsparameters in authentieke bronnen</a:t>
            </a:r>
          </a:p>
          <a:p>
            <a:r>
              <a:rPr lang="nl-BE" dirty="0"/>
              <a:t>4 types</a:t>
            </a:r>
          </a:p>
          <a:p>
            <a:pPr lvl="1"/>
            <a:r>
              <a:rPr lang="nl-BE" dirty="0"/>
              <a:t>Participatie: verdwijnt vanaf mei</a:t>
            </a:r>
          </a:p>
          <a:p>
            <a:pPr lvl="1"/>
            <a:r>
              <a:rPr lang="nl-BE" dirty="0"/>
              <a:t>Wettig verblijf:</a:t>
            </a:r>
          </a:p>
          <a:p>
            <a:pPr lvl="2"/>
            <a:r>
              <a:rPr lang="nl-BE" dirty="0"/>
              <a:t>In bepaalde gevallen zekerheid op basis van de info in persoonsregisters (wettig verblijf voldaan). </a:t>
            </a:r>
          </a:p>
          <a:p>
            <a:pPr lvl="2"/>
            <a:r>
              <a:rPr lang="nl-BE" dirty="0"/>
              <a:t>Anders staving door de centra (wettig verblijf aan te tonen)</a:t>
            </a:r>
          </a:p>
          <a:p>
            <a:pPr lvl="1"/>
            <a:r>
              <a:rPr lang="nl-BE" dirty="0"/>
              <a:t>Diploma secundair onderwijs:</a:t>
            </a:r>
          </a:p>
          <a:p>
            <a:pPr lvl="2"/>
            <a:r>
              <a:rPr lang="nl-BE" dirty="0"/>
              <a:t>Controle of een cursist een diploma secundair onderwijs (of hoger) heeft in de LED</a:t>
            </a:r>
          </a:p>
          <a:p>
            <a:pPr lvl="2"/>
            <a:r>
              <a:rPr lang="nl-BE" dirty="0"/>
              <a:t>Loopt voor cursisten doorgegeven met waarde geen diploma secundair (inburgering + verklaring op eer)</a:t>
            </a:r>
          </a:p>
          <a:p>
            <a:pPr lvl="1"/>
            <a:r>
              <a:rPr lang="nl-BE" dirty="0"/>
              <a:t>Werkzoekende (VDAB)</a:t>
            </a:r>
          </a:p>
          <a:p>
            <a:pPr lvl="2"/>
            <a:r>
              <a:rPr lang="nl-BE" dirty="0"/>
              <a:t>Controle of een cursist bekend staat als werkzoekend in een traject naar werk in de databank van VDAB</a:t>
            </a:r>
          </a:p>
          <a:p>
            <a:pPr lvl="2"/>
            <a:endParaRPr lang="nl-BE" dirty="0"/>
          </a:p>
          <a:p>
            <a:pPr lvl="2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 – Plaatsing: automatische verificatie</a:t>
            </a:r>
          </a:p>
        </p:txBody>
      </p:sp>
    </p:spTree>
    <p:extLst>
      <p:ext uri="{BB962C8B-B14F-4D97-AF65-F5344CB8AC3E}">
        <p14:creationId xmlns:p14="http://schemas.microsoft.com/office/powerpoint/2010/main" val="2133697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986" y="375990"/>
            <a:ext cx="10610767" cy="1116000"/>
          </a:xfrm>
        </p:spPr>
        <p:txBody>
          <a:bodyPr/>
          <a:lstStyle/>
          <a:p>
            <a:r>
              <a:rPr lang="nl-BE" sz="3200" dirty="0"/>
              <a:t>Inschrijving – Controle werkzoekende reeds geregistreerde plaatsingen (werkwijze tot paasvakantie)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E7433CE-C53C-45A6-8DFA-17061345E4E9}"/>
              </a:ext>
            </a:extLst>
          </p:cNvPr>
          <p:cNvSpPr/>
          <p:nvPr/>
        </p:nvSpPr>
        <p:spPr>
          <a:xfrm>
            <a:off x="3732027" y="149199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D3BBC1B-A914-4C73-B5D2-DB2E866C0AFC}"/>
              </a:ext>
            </a:extLst>
          </p:cNvPr>
          <p:cNvSpPr txBox="1"/>
          <p:nvPr/>
        </p:nvSpPr>
        <p:spPr>
          <a:xfrm>
            <a:off x="3968247" y="1661584"/>
            <a:ext cx="138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Brusselse cursist?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CF112805-6B95-4D64-942A-360028B3F805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591307" y="1984750"/>
            <a:ext cx="10736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F617B673-CED8-46B5-9ACE-91CA66F67A20}"/>
              </a:ext>
            </a:extLst>
          </p:cNvPr>
          <p:cNvSpPr/>
          <p:nvPr/>
        </p:nvSpPr>
        <p:spPr>
          <a:xfrm>
            <a:off x="6664960" y="149199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41584ECC-8A94-4DEA-B0FF-F3CBAAC529BE}"/>
              </a:ext>
            </a:extLst>
          </p:cNvPr>
          <p:cNvSpPr txBox="1"/>
          <p:nvPr/>
        </p:nvSpPr>
        <p:spPr>
          <a:xfrm>
            <a:off x="6646263" y="1661583"/>
            <a:ext cx="1896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Wacht op </a:t>
            </a:r>
          </a:p>
          <a:p>
            <a:pPr algn="ctr"/>
            <a:r>
              <a:rPr lang="nl-BE" dirty="0"/>
              <a:t>aansluiting VDAB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245B60F-7CE2-4CAD-950C-6AAEA7326908}"/>
              </a:ext>
            </a:extLst>
          </p:cNvPr>
          <p:cNvSpPr txBox="1"/>
          <p:nvPr/>
        </p:nvSpPr>
        <p:spPr>
          <a:xfrm>
            <a:off x="5884234" y="1661583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Nee</a:t>
            </a:r>
          </a:p>
        </p:txBody>
      </p: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C7326067-F163-4853-8CC3-5A340C59BD63}"/>
              </a:ext>
            </a:extLst>
          </p:cNvPr>
          <p:cNvCxnSpPr>
            <a:stCxn id="7" idx="2"/>
          </p:cNvCxnSpPr>
          <p:nvPr/>
        </p:nvCxnSpPr>
        <p:spPr>
          <a:xfrm flipH="1">
            <a:off x="4661666" y="2477510"/>
            <a:ext cx="1" cy="873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hoek 17">
            <a:extLst>
              <a:ext uri="{FF2B5EF4-FFF2-40B4-BE49-F238E27FC236}">
                <a16:creationId xmlns:a16="http://schemas.microsoft.com/office/drawing/2014/main" id="{05DA26DD-AA29-4F1A-8238-04AAA70A6810}"/>
              </a:ext>
            </a:extLst>
          </p:cNvPr>
          <p:cNvSpPr/>
          <p:nvPr/>
        </p:nvSpPr>
        <p:spPr>
          <a:xfrm>
            <a:off x="3687961" y="335127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10141031-F83A-4801-A5F7-6E57A93C93D8}"/>
              </a:ext>
            </a:extLst>
          </p:cNvPr>
          <p:cNvSpPr txBox="1"/>
          <p:nvPr/>
        </p:nvSpPr>
        <p:spPr>
          <a:xfrm>
            <a:off x="4661666" y="2722858"/>
            <a:ext cx="38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Ja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90EC193-EE0D-4B59-9733-FCD8466211A1}"/>
              </a:ext>
            </a:extLst>
          </p:cNvPr>
          <p:cNvSpPr txBox="1"/>
          <p:nvPr/>
        </p:nvSpPr>
        <p:spPr>
          <a:xfrm>
            <a:off x="3913705" y="3520864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Taalopleiding</a:t>
            </a:r>
          </a:p>
          <a:p>
            <a:pPr algn="ctr"/>
            <a:r>
              <a:rPr lang="nl-BE" dirty="0"/>
              <a:t>(</a:t>
            </a:r>
            <a:r>
              <a:rPr lang="nl-BE" dirty="0" err="1"/>
              <a:t>incl</a:t>
            </a:r>
            <a:r>
              <a:rPr lang="nl-BE" dirty="0"/>
              <a:t> NT2)</a:t>
            </a:r>
          </a:p>
        </p:txBody>
      </p: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CA7D738F-94AF-4828-8434-6D8F9285F402}"/>
              </a:ext>
            </a:extLst>
          </p:cNvPr>
          <p:cNvCxnSpPr>
            <a:stCxn id="18" idx="3"/>
            <a:endCxn id="13" idx="2"/>
          </p:cNvCxnSpPr>
          <p:nvPr/>
        </p:nvCxnSpPr>
        <p:spPr>
          <a:xfrm flipV="1">
            <a:off x="5547241" y="2477510"/>
            <a:ext cx="2047359" cy="1366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031023C9-B0A7-44E5-926C-176CF45D3377}"/>
              </a:ext>
            </a:extLst>
          </p:cNvPr>
          <p:cNvSpPr txBox="1"/>
          <p:nvPr/>
        </p:nvSpPr>
        <p:spPr>
          <a:xfrm>
            <a:off x="6156905" y="283176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Nee</a:t>
            </a:r>
          </a:p>
        </p:txBody>
      </p: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483E8B74-92C8-48DC-A79B-6D2E12997F9B}"/>
              </a:ext>
            </a:extLst>
          </p:cNvPr>
          <p:cNvCxnSpPr/>
          <p:nvPr/>
        </p:nvCxnSpPr>
        <p:spPr>
          <a:xfrm flipH="1">
            <a:off x="4657860" y="4336790"/>
            <a:ext cx="1" cy="873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>
            <a:extLst>
              <a:ext uri="{FF2B5EF4-FFF2-40B4-BE49-F238E27FC236}">
                <a16:creationId xmlns:a16="http://schemas.microsoft.com/office/drawing/2014/main" id="{992720E1-38D8-48DF-A3E7-C490C6EB569C}"/>
              </a:ext>
            </a:extLst>
          </p:cNvPr>
          <p:cNvSpPr/>
          <p:nvPr/>
        </p:nvSpPr>
        <p:spPr>
          <a:xfrm>
            <a:off x="3684155" y="521055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DD9A5A3-93A0-4C30-8CFF-64DBDA14F80F}"/>
              </a:ext>
            </a:extLst>
          </p:cNvPr>
          <p:cNvSpPr txBox="1"/>
          <p:nvPr/>
        </p:nvSpPr>
        <p:spPr>
          <a:xfrm>
            <a:off x="4657860" y="4582138"/>
            <a:ext cx="38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Ja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59D2093-DF87-440D-A0D3-300173CA5F1D}"/>
              </a:ext>
            </a:extLst>
          </p:cNvPr>
          <p:cNvSpPr txBox="1"/>
          <p:nvPr/>
        </p:nvSpPr>
        <p:spPr>
          <a:xfrm>
            <a:off x="3633380" y="5272740"/>
            <a:ext cx="2048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Werkzoekend met </a:t>
            </a:r>
          </a:p>
          <a:p>
            <a:pPr algn="ctr"/>
            <a:r>
              <a:rPr lang="nl-BE" dirty="0" err="1"/>
              <a:t>stavingsdocument</a:t>
            </a:r>
            <a:endParaRPr lang="nl-BE" dirty="0"/>
          </a:p>
          <a:p>
            <a:pPr algn="ctr"/>
            <a:r>
              <a:rPr lang="nl-BE" dirty="0"/>
              <a:t>(</a:t>
            </a:r>
            <a:r>
              <a:rPr lang="nl-BE" dirty="0" err="1"/>
              <a:t>Actiris</a:t>
            </a:r>
            <a:r>
              <a:rPr lang="nl-B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2288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4CF0D4E-A72A-428F-8232-2A2D24B6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986" y="375990"/>
            <a:ext cx="10634213" cy="1116000"/>
          </a:xfrm>
        </p:spPr>
        <p:txBody>
          <a:bodyPr/>
          <a:lstStyle/>
          <a:p>
            <a:r>
              <a:rPr lang="nl-BE" sz="3200" dirty="0"/>
              <a:t>Inschrijving – Controle werkzoekende reeds geregistreerde plaatsingen (werkwijze na paasvakantie)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4415E60-D1EE-48E4-B3F5-68FA65D58479}"/>
              </a:ext>
            </a:extLst>
          </p:cNvPr>
          <p:cNvSpPr/>
          <p:nvPr/>
        </p:nvSpPr>
        <p:spPr>
          <a:xfrm>
            <a:off x="2233427" y="149199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99A6345-0C11-4BFA-819E-B36A3AF4C00B}"/>
              </a:ext>
            </a:extLst>
          </p:cNvPr>
          <p:cNvSpPr txBox="1"/>
          <p:nvPr/>
        </p:nvSpPr>
        <p:spPr>
          <a:xfrm>
            <a:off x="2469647" y="1661584"/>
            <a:ext cx="138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Brusselse cursist?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FF9659C8-5BA7-45C2-8FB7-0E318AA6F1F0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4092707" y="1984750"/>
            <a:ext cx="10736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 6">
            <a:extLst>
              <a:ext uri="{FF2B5EF4-FFF2-40B4-BE49-F238E27FC236}">
                <a16:creationId xmlns:a16="http://schemas.microsoft.com/office/drawing/2014/main" id="{4D2738F1-F847-4F67-8D64-C41B9024616D}"/>
              </a:ext>
            </a:extLst>
          </p:cNvPr>
          <p:cNvSpPr/>
          <p:nvPr/>
        </p:nvSpPr>
        <p:spPr>
          <a:xfrm>
            <a:off x="5166360" y="149199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A46CA4E-0129-4317-B232-807D5188DF6D}"/>
              </a:ext>
            </a:extLst>
          </p:cNvPr>
          <p:cNvSpPr txBox="1"/>
          <p:nvPr/>
        </p:nvSpPr>
        <p:spPr>
          <a:xfrm>
            <a:off x="5289529" y="1658603"/>
            <a:ext cx="1612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Automatische </a:t>
            </a:r>
          </a:p>
          <a:p>
            <a:pPr algn="ctr"/>
            <a:r>
              <a:rPr lang="nl-BE" dirty="0"/>
              <a:t>verificatie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945959E-3272-4890-9CC4-E0C80B343F3B}"/>
              </a:ext>
            </a:extLst>
          </p:cNvPr>
          <p:cNvSpPr txBox="1"/>
          <p:nvPr/>
        </p:nvSpPr>
        <p:spPr>
          <a:xfrm>
            <a:off x="4385634" y="1661583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Nee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CBD721A7-4BF1-4530-BF8E-2F06E44C5F2D}"/>
              </a:ext>
            </a:extLst>
          </p:cNvPr>
          <p:cNvCxnSpPr>
            <a:stCxn id="4" idx="2"/>
          </p:cNvCxnSpPr>
          <p:nvPr/>
        </p:nvCxnSpPr>
        <p:spPr>
          <a:xfrm flipH="1">
            <a:off x="3163066" y="2477510"/>
            <a:ext cx="1" cy="873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DFC2EE80-A546-4F23-BFC8-43B6784E9193}"/>
              </a:ext>
            </a:extLst>
          </p:cNvPr>
          <p:cNvSpPr/>
          <p:nvPr/>
        </p:nvSpPr>
        <p:spPr>
          <a:xfrm>
            <a:off x="2189361" y="335127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7DAC358-90CD-4581-8A00-03DA816336E2}"/>
              </a:ext>
            </a:extLst>
          </p:cNvPr>
          <p:cNvSpPr txBox="1"/>
          <p:nvPr/>
        </p:nvSpPr>
        <p:spPr>
          <a:xfrm>
            <a:off x="3163066" y="2722858"/>
            <a:ext cx="38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Ja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2B51B5C-0BA8-468A-85F9-704F30121CEB}"/>
              </a:ext>
            </a:extLst>
          </p:cNvPr>
          <p:cNvSpPr txBox="1"/>
          <p:nvPr/>
        </p:nvSpPr>
        <p:spPr>
          <a:xfrm>
            <a:off x="2415105" y="3520864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Taalopleiding</a:t>
            </a:r>
          </a:p>
          <a:p>
            <a:pPr algn="ctr"/>
            <a:r>
              <a:rPr lang="nl-BE" dirty="0"/>
              <a:t>(</a:t>
            </a:r>
            <a:r>
              <a:rPr lang="nl-BE" dirty="0" err="1"/>
              <a:t>incl</a:t>
            </a:r>
            <a:r>
              <a:rPr lang="nl-BE" dirty="0"/>
              <a:t> NT2)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04319627-ACC0-4F9A-8BEE-D5C0623A195F}"/>
              </a:ext>
            </a:extLst>
          </p:cNvPr>
          <p:cNvCxnSpPr>
            <a:stCxn id="11" idx="3"/>
            <a:endCxn id="7" idx="2"/>
          </p:cNvCxnSpPr>
          <p:nvPr/>
        </p:nvCxnSpPr>
        <p:spPr>
          <a:xfrm flipV="1">
            <a:off x="4048641" y="2477510"/>
            <a:ext cx="2047359" cy="1366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A978552E-35D1-4583-9E5E-B802BB1C6941}"/>
              </a:ext>
            </a:extLst>
          </p:cNvPr>
          <p:cNvSpPr txBox="1"/>
          <p:nvPr/>
        </p:nvSpPr>
        <p:spPr>
          <a:xfrm>
            <a:off x="4658305" y="283176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Nee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6158CA29-24ED-4F64-AEE2-CB433EF5595F}"/>
              </a:ext>
            </a:extLst>
          </p:cNvPr>
          <p:cNvCxnSpPr/>
          <p:nvPr/>
        </p:nvCxnSpPr>
        <p:spPr>
          <a:xfrm flipH="1">
            <a:off x="3159260" y="4336790"/>
            <a:ext cx="1" cy="873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>
            <a:extLst>
              <a:ext uri="{FF2B5EF4-FFF2-40B4-BE49-F238E27FC236}">
                <a16:creationId xmlns:a16="http://schemas.microsoft.com/office/drawing/2014/main" id="{B45CDBCF-0BE6-4247-BFC0-3F7CCDBDE9C2}"/>
              </a:ext>
            </a:extLst>
          </p:cNvPr>
          <p:cNvSpPr/>
          <p:nvPr/>
        </p:nvSpPr>
        <p:spPr>
          <a:xfrm>
            <a:off x="2185555" y="5210550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A0F09E1-FF96-4165-9D0A-04D33D596A42}"/>
              </a:ext>
            </a:extLst>
          </p:cNvPr>
          <p:cNvSpPr txBox="1"/>
          <p:nvPr/>
        </p:nvSpPr>
        <p:spPr>
          <a:xfrm>
            <a:off x="3159260" y="4582138"/>
            <a:ext cx="38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Ja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A3B5240-995A-4000-A57C-3F28E31E5EE2}"/>
              </a:ext>
            </a:extLst>
          </p:cNvPr>
          <p:cNvSpPr txBox="1"/>
          <p:nvPr/>
        </p:nvSpPr>
        <p:spPr>
          <a:xfrm>
            <a:off x="2134780" y="5272740"/>
            <a:ext cx="2048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Werkzoekend met </a:t>
            </a:r>
          </a:p>
          <a:p>
            <a:pPr algn="ctr"/>
            <a:r>
              <a:rPr lang="nl-BE" dirty="0" err="1"/>
              <a:t>stavingsdocument</a:t>
            </a:r>
            <a:endParaRPr lang="nl-BE" dirty="0"/>
          </a:p>
          <a:p>
            <a:pPr algn="ctr"/>
            <a:r>
              <a:rPr lang="nl-BE" dirty="0"/>
              <a:t>(</a:t>
            </a:r>
            <a:r>
              <a:rPr lang="nl-BE" dirty="0" err="1"/>
              <a:t>Actiris</a:t>
            </a:r>
            <a:r>
              <a:rPr lang="nl-BE" dirty="0"/>
              <a:t>)</a:t>
            </a:r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5D7E11E6-CDA8-4F9F-978D-C6E1B4F3E59B}"/>
              </a:ext>
            </a:extLst>
          </p:cNvPr>
          <p:cNvCxnSpPr>
            <a:cxnSpLocks/>
          </p:cNvCxnSpPr>
          <p:nvPr/>
        </p:nvCxnSpPr>
        <p:spPr>
          <a:xfrm>
            <a:off x="7025640" y="1976577"/>
            <a:ext cx="10736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hoek 20">
            <a:extLst>
              <a:ext uri="{FF2B5EF4-FFF2-40B4-BE49-F238E27FC236}">
                <a16:creationId xmlns:a16="http://schemas.microsoft.com/office/drawing/2014/main" id="{8E7A57D7-EEC0-4509-8F15-0A0B8F6973D6}"/>
              </a:ext>
            </a:extLst>
          </p:cNvPr>
          <p:cNvSpPr/>
          <p:nvPr/>
        </p:nvSpPr>
        <p:spPr>
          <a:xfrm>
            <a:off x="8099293" y="1483817"/>
            <a:ext cx="1859280" cy="98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61AA6CF-F13C-40FF-A6F6-FA72B3E1B3C7}"/>
              </a:ext>
            </a:extLst>
          </p:cNvPr>
          <p:cNvSpPr txBox="1"/>
          <p:nvPr/>
        </p:nvSpPr>
        <p:spPr>
          <a:xfrm>
            <a:off x="8234986" y="1661583"/>
            <a:ext cx="1641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Werkzoekende</a:t>
            </a:r>
          </a:p>
          <a:p>
            <a:pPr algn="ctr"/>
            <a:r>
              <a:rPr lang="nl-BE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882262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051673"/>
            <a:ext cx="10371473" cy="5556070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Deelname van een persoon aan een les</a:t>
            </a:r>
          </a:p>
          <a:p>
            <a:r>
              <a:rPr lang="nl-BE" dirty="0"/>
              <a:t>Referteperiode 1/4/2018 – 31/3/2019</a:t>
            </a:r>
          </a:p>
          <a:p>
            <a:pPr lvl="1"/>
            <a:r>
              <a:rPr lang="nl-BE" dirty="0"/>
              <a:t>Registratie voor alle IMV met (een deel) contactonderwijs</a:t>
            </a:r>
          </a:p>
          <a:p>
            <a:pPr lvl="1"/>
            <a:r>
              <a:rPr lang="nl-BE" dirty="0"/>
              <a:t>In principe volstaat registratie tot begin mei 2019</a:t>
            </a:r>
          </a:p>
          <a:p>
            <a:r>
              <a:rPr lang="nl-BE" dirty="0"/>
              <a:t>Referteperiode 1/1/2019 – 31/12/2019</a:t>
            </a:r>
          </a:p>
          <a:p>
            <a:pPr lvl="1"/>
            <a:r>
              <a:rPr lang="nl-BE" dirty="0"/>
              <a:t>Geen verplichte registratie van participatie</a:t>
            </a:r>
          </a:p>
          <a:p>
            <a:pPr lvl="1"/>
            <a:r>
              <a:rPr lang="nl-BE" dirty="0"/>
              <a:t>Behalve voor NT2: registratie DAVINCI -&gt; Agentschap Inburgering en Integratie </a:t>
            </a:r>
          </a:p>
          <a:p>
            <a:r>
              <a:rPr lang="nl-BE" dirty="0"/>
              <a:t>Opgelet – Overlappende periode</a:t>
            </a:r>
          </a:p>
          <a:p>
            <a:pPr lvl="1"/>
            <a:r>
              <a:rPr lang="nl-BE" dirty="0"/>
              <a:t>Participaties wel registreren</a:t>
            </a:r>
          </a:p>
          <a:p>
            <a:pPr lvl="1"/>
            <a:r>
              <a:rPr lang="nl-BE" dirty="0"/>
              <a:t>Voor contactonderwijs: niet schrappen omwille van te weinig participatie, wél omwille van niet voldoen aan de toelatingsvoorwaarden. De autoverificatie schrapt zelf de cursisten op participatie.</a:t>
            </a:r>
          </a:p>
          <a:p>
            <a:pPr lvl="1"/>
            <a:r>
              <a:rPr lang="nl-BE" dirty="0"/>
              <a:t>Voor gecombineerd onderwijs, IAE/ stage: wél schrappen omwille van niet voldoen aan de toelatingsvoorwaarden en een lijst bijhouden van cursisten die onvoldoende participeerden (verificateur schrapt). Overzicht in </a:t>
            </a:r>
            <a:r>
              <a:rPr lang="nl-BE" dirty="0" err="1"/>
              <a:t>excel</a:t>
            </a:r>
            <a:r>
              <a:rPr lang="nl-BE" dirty="0"/>
              <a:t>, met vermelding modulecode (DAVINCI) en naam cursist. </a:t>
            </a:r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Participatie</a:t>
            </a:r>
          </a:p>
        </p:txBody>
      </p:sp>
    </p:spTree>
    <p:extLst>
      <p:ext uri="{BB962C8B-B14F-4D97-AF65-F5344CB8AC3E}">
        <p14:creationId xmlns:p14="http://schemas.microsoft.com/office/powerpoint/2010/main" val="3502208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01930"/>
            <a:ext cx="10371473" cy="5180079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Ofwel een deelcertificaat voor een module</a:t>
            </a:r>
          </a:p>
          <a:p>
            <a:pPr lvl="1"/>
            <a:r>
              <a:rPr lang="nl-BE" dirty="0"/>
              <a:t>Ofwel een tussenbewijs voor een gedeelte van een opleiding</a:t>
            </a:r>
          </a:p>
          <a:p>
            <a:pPr lvl="1"/>
            <a:r>
              <a:rPr lang="nl-BE" dirty="0"/>
              <a:t>Ofwel een eindbewijs voor een volledige opleiding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Registratie</a:t>
            </a:r>
          </a:p>
          <a:p>
            <a:pPr lvl="1"/>
            <a:r>
              <a:rPr lang="nl-BE" dirty="0"/>
              <a:t>Deelcertificaat bevat enkel een verwijzing naar de gekoppelde plaatsing</a:t>
            </a:r>
          </a:p>
          <a:p>
            <a:pPr lvl="2"/>
            <a:r>
              <a:rPr lang="nl-BE" dirty="0"/>
              <a:t>Op de plaatsing moeten wel de resultaatdatum en het evaluatieresultaat (geslaagd) ingevuld zijn</a:t>
            </a:r>
          </a:p>
          <a:p>
            <a:pPr lvl="1"/>
            <a:r>
              <a:rPr lang="nl-BE" dirty="0"/>
              <a:t>Tussenbewijs en eindbewijs</a:t>
            </a:r>
          </a:p>
          <a:p>
            <a:pPr lvl="2"/>
            <a:r>
              <a:rPr lang="nl-BE" dirty="0"/>
              <a:t>Bevat de persoon, de toekenningsdatum, opleidingsvariant en type bewijs</a:t>
            </a:r>
          </a:p>
          <a:p>
            <a:endParaRPr lang="nl-BE" dirty="0"/>
          </a:p>
          <a:p>
            <a:r>
              <a:rPr lang="nl-BE" dirty="0"/>
              <a:t>Opgelet</a:t>
            </a:r>
          </a:p>
          <a:p>
            <a:pPr lvl="1"/>
            <a:r>
              <a:rPr lang="nl-BE" dirty="0"/>
              <a:t>Toekenningsdatum is NIET gelijk aan de registratiedatum</a:t>
            </a:r>
          </a:p>
          <a:p>
            <a:pPr lvl="1"/>
            <a:r>
              <a:rPr lang="nl-BE" dirty="0"/>
              <a:t>Voor een diploma secundair -&gt; opleidingsvariant = diplomagerichte opleiding</a:t>
            </a:r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Studiebewijzen</a:t>
            </a:r>
          </a:p>
        </p:txBody>
      </p:sp>
    </p:spTree>
    <p:extLst>
      <p:ext uri="{BB962C8B-B14F-4D97-AF65-F5344CB8AC3E}">
        <p14:creationId xmlns:p14="http://schemas.microsoft.com/office/powerpoint/2010/main" val="3042760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9666" y="1147926"/>
            <a:ext cx="10371473" cy="5180079"/>
          </a:xfrm>
        </p:spPr>
        <p:txBody>
          <a:bodyPr/>
          <a:lstStyle/>
          <a:p>
            <a:r>
              <a:rPr lang="nl-BE" dirty="0"/>
              <a:t>DAVINCI -&gt; LED</a:t>
            </a:r>
          </a:p>
          <a:p>
            <a:pPr lvl="1"/>
            <a:r>
              <a:rPr lang="nl-BE" dirty="0"/>
              <a:t>Alle deelcertificaten en eindbewijzen die in DAVINCI werden geregistreerd, worden ook in LED gepubliceerd</a:t>
            </a:r>
          </a:p>
          <a:p>
            <a:pPr lvl="1"/>
            <a:r>
              <a:rPr lang="nl-BE" dirty="0"/>
              <a:t>Foutief geregistreerde studiebewijzen worden door de centra uit LED verwijderd.</a:t>
            </a:r>
          </a:p>
          <a:p>
            <a:pPr lvl="1"/>
            <a:endParaRPr lang="nl-BE" dirty="0"/>
          </a:p>
          <a:p>
            <a:r>
              <a:rPr lang="nl-BE" dirty="0"/>
              <a:t>LED -&gt; DAVINCI</a:t>
            </a:r>
          </a:p>
          <a:p>
            <a:pPr lvl="1"/>
            <a:r>
              <a:rPr lang="nl-BE" dirty="0"/>
              <a:t>Aanbieden van de LED-info aan de instellingen</a:t>
            </a:r>
          </a:p>
          <a:p>
            <a:pPr lvl="1"/>
            <a:r>
              <a:rPr lang="nl-BE" dirty="0"/>
              <a:t>Controle op financieringsparameter geen diploma secundair</a:t>
            </a:r>
          </a:p>
          <a:p>
            <a:pPr lvl="1"/>
            <a:r>
              <a:rPr lang="nl-BE" dirty="0"/>
              <a:t>Controle op eerste studiebewijs bij premietoekenning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LED-afnemers (onder anderen)</a:t>
            </a:r>
          </a:p>
          <a:p>
            <a:pPr lvl="1"/>
            <a:r>
              <a:rPr lang="nl-BE" dirty="0"/>
              <a:t>VDAB: matching vacatures op aanbod</a:t>
            </a:r>
          </a:p>
          <a:p>
            <a:pPr lvl="1"/>
            <a:r>
              <a:rPr lang="nl-BE" dirty="0"/>
              <a:t>Personeel AHOVOKS/</a:t>
            </a:r>
            <a:r>
              <a:rPr lang="nl-BE" dirty="0" err="1"/>
              <a:t>Agodi</a:t>
            </a:r>
            <a:r>
              <a:rPr lang="nl-BE" dirty="0"/>
              <a:t> -&gt; geen scans/</a:t>
            </a:r>
            <a:r>
              <a:rPr lang="nl-BE" dirty="0" err="1"/>
              <a:t>kopies</a:t>
            </a:r>
            <a:r>
              <a:rPr lang="nl-BE" dirty="0"/>
              <a:t> van diploma</a:t>
            </a:r>
          </a:p>
          <a:p>
            <a:pPr lvl="1"/>
            <a:r>
              <a:rPr lang="nl-BE" dirty="0"/>
              <a:t>Jullie!</a:t>
            </a:r>
          </a:p>
          <a:p>
            <a:pPr lvl="1"/>
            <a:endParaRPr lang="nl-BE" dirty="0"/>
          </a:p>
          <a:p>
            <a:r>
              <a:rPr lang="nl-BE" dirty="0"/>
              <a:t>Correcte, tijdige, volledige registratie! </a:t>
            </a:r>
            <a:endParaRPr lang="nl-BE" dirty="0">
              <a:highlight>
                <a:srgbClr val="FFFF00"/>
              </a:highlight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Studiebewijzen - LED</a:t>
            </a:r>
          </a:p>
        </p:txBody>
      </p:sp>
    </p:spTree>
    <p:extLst>
      <p:ext uri="{BB962C8B-B14F-4D97-AF65-F5344CB8AC3E}">
        <p14:creationId xmlns:p14="http://schemas.microsoft.com/office/powerpoint/2010/main" val="3896696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01930"/>
            <a:ext cx="10371473" cy="5180079"/>
          </a:xfrm>
        </p:spPr>
        <p:txBody>
          <a:bodyPr/>
          <a:lstStyle/>
          <a:p>
            <a:r>
              <a:rPr lang="nl-BE" dirty="0"/>
              <a:t>Betekenis</a:t>
            </a:r>
          </a:p>
          <a:p>
            <a:pPr lvl="1"/>
            <a:r>
              <a:rPr lang="nl-BE" dirty="0"/>
              <a:t>Soms is er relevante informatie beschikbaar voor een centrum. Dan maakt DAVINCI een signaal aan met daarin de technische sleutel waarmee het pakket de informatie kan raadplegen</a:t>
            </a:r>
          </a:p>
          <a:p>
            <a:endParaRPr lang="nl-BE" dirty="0"/>
          </a:p>
          <a:p>
            <a:r>
              <a:rPr lang="nl-BE" dirty="0"/>
              <a:t>In welke gevallen</a:t>
            </a:r>
          </a:p>
          <a:p>
            <a:pPr lvl="1"/>
            <a:r>
              <a:rPr lang="nl-BE" dirty="0"/>
              <a:t>Persoonscyclus</a:t>
            </a:r>
          </a:p>
          <a:p>
            <a:pPr lvl="2"/>
            <a:r>
              <a:rPr lang="nl-BE" dirty="0"/>
              <a:t>Wanneer een persoonsgegeven gewijzigd werd in de authentieke bron</a:t>
            </a:r>
          </a:p>
          <a:p>
            <a:pPr lvl="2"/>
            <a:r>
              <a:rPr lang="nl-BE" dirty="0"/>
              <a:t>Wanneer een geregistreerd persoon gekoppeld werd aan een uniek persoon</a:t>
            </a:r>
          </a:p>
          <a:p>
            <a:pPr lvl="1"/>
            <a:r>
              <a:rPr lang="nl-BE" dirty="0"/>
              <a:t>Verificatie</a:t>
            </a:r>
          </a:p>
          <a:p>
            <a:pPr lvl="2"/>
            <a:r>
              <a:rPr lang="nl-BE" dirty="0"/>
              <a:t>Schrappingen op Plaatsing</a:t>
            </a:r>
          </a:p>
          <a:p>
            <a:pPr lvl="2"/>
            <a:r>
              <a:rPr lang="nl-BE" dirty="0"/>
              <a:t>Verificatiestatus van de IMV</a:t>
            </a:r>
          </a:p>
          <a:p>
            <a:pPr lvl="1"/>
            <a:r>
              <a:rPr lang="nl-BE" dirty="0"/>
              <a:t>Uitwisseling met Inburgering</a:t>
            </a:r>
          </a:p>
          <a:p>
            <a:pPr lvl="2"/>
            <a:r>
              <a:rPr lang="nl-BE" dirty="0"/>
              <a:t>Registratie/Wijziging/</a:t>
            </a:r>
            <a:r>
              <a:rPr lang="nl-BE" dirty="0" err="1"/>
              <a:t>Annulatie</a:t>
            </a:r>
            <a:r>
              <a:rPr lang="nl-BE" dirty="0"/>
              <a:t> aanmelding door Inburgering</a:t>
            </a:r>
          </a:p>
          <a:p>
            <a:pPr lvl="2"/>
            <a:r>
              <a:rPr lang="nl-BE" dirty="0"/>
              <a:t>Registratie/Wijziging/</a:t>
            </a:r>
            <a:r>
              <a:rPr lang="nl-BE" dirty="0" err="1"/>
              <a:t>Annulatie</a:t>
            </a:r>
            <a:r>
              <a:rPr lang="nl-BE" dirty="0"/>
              <a:t> plaatsing door Inburgering</a:t>
            </a:r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Signalen</a:t>
            </a:r>
          </a:p>
        </p:txBody>
      </p:sp>
    </p:spTree>
    <p:extLst>
      <p:ext uri="{BB962C8B-B14F-4D97-AF65-F5344CB8AC3E}">
        <p14:creationId xmlns:p14="http://schemas.microsoft.com/office/powerpoint/2010/main" val="17685496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E38BCEB-8661-4A40-9FE8-E88C14CA80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01930"/>
            <a:ext cx="10371473" cy="5180079"/>
          </a:xfrm>
        </p:spPr>
        <p:txBody>
          <a:bodyPr/>
          <a:lstStyle/>
          <a:p>
            <a:r>
              <a:rPr lang="nl-BE" dirty="0"/>
              <a:t>In welke gevallen</a:t>
            </a:r>
          </a:p>
          <a:p>
            <a:pPr lvl="1"/>
            <a:r>
              <a:rPr lang="nl-BE" dirty="0"/>
              <a:t>Studiebewijsnotificatie</a:t>
            </a:r>
          </a:p>
          <a:p>
            <a:pPr lvl="2"/>
            <a:r>
              <a:rPr lang="nl-BE" dirty="0"/>
              <a:t>Wanneer een cursist recht heeft op een studiebewijs, maar dat bewijs nog niet geregistreerd werd</a:t>
            </a:r>
          </a:p>
          <a:p>
            <a:pPr lvl="1"/>
            <a:r>
              <a:rPr lang="nl-BE" dirty="0"/>
              <a:t>Premie</a:t>
            </a:r>
          </a:p>
          <a:p>
            <a:pPr lvl="2"/>
            <a:r>
              <a:rPr lang="nl-BE" dirty="0"/>
              <a:t>Wanneer een cursist recht heeft op een premie</a:t>
            </a:r>
          </a:p>
          <a:p>
            <a:pPr lvl="1"/>
            <a:r>
              <a:rPr lang="nl-BE" dirty="0"/>
              <a:t>VDAB</a:t>
            </a:r>
          </a:p>
          <a:p>
            <a:pPr lvl="2"/>
            <a:r>
              <a:rPr lang="nl-BE" dirty="0"/>
              <a:t>Informatie over de status qua traject naar werk</a:t>
            </a:r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E8E44D-476A-4099-9738-253354D4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Signalen</a:t>
            </a:r>
          </a:p>
        </p:txBody>
      </p:sp>
    </p:spTree>
    <p:extLst>
      <p:ext uri="{BB962C8B-B14F-4D97-AF65-F5344CB8AC3E}">
        <p14:creationId xmlns:p14="http://schemas.microsoft.com/office/powerpoint/2010/main" val="3040451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als kruispuntbank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60E0751C-6BEF-43A3-B886-97419D1E3EA4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99580" y="3544288"/>
            <a:ext cx="1113150" cy="834863"/>
          </a:xfrm>
        </p:spPr>
      </p:pic>
      <p:pic>
        <p:nvPicPr>
          <p:cNvPr id="10" name="Afbeelding 9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F22E690-8411-4133-B136-F9016A83C2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8935" y="3567498"/>
            <a:ext cx="702855" cy="849086"/>
          </a:xfrm>
          <a:prstGeom prst="rect">
            <a:avLst/>
          </a:prstGeom>
        </p:spPr>
      </p:pic>
      <p:pic>
        <p:nvPicPr>
          <p:cNvPr id="11" name="Afbeelding 10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297565D2-4371-477E-8811-A580962BC1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55893" y="999783"/>
            <a:ext cx="702855" cy="84908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25D64EF-3B3D-45FC-B994-734E7A5DE5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 flipV="1">
            <a:off x="5501385" y="3726244"/>
            <a:ext cx="966537" cy="531595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128938D8-C818-482C-877E-A65E2BC0E2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 flipV="1">
            <a:off x="6787435" y="2626792"/>
            <a:ext cx="966537" cy="531595"/>
          </a:xfrm>
          <a:prstGeom prst="rect">
            <a:avLst/>
          </a:prstGeom>
        </p:spPr>
      </p:pic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6B25E9BB-39FA-42B4-BCAC-7C4CB9257495}"/>
              </a:ext>
            </a:extLst>
          </p:cNvPr>
          <p:cNvCxnSpPr/>
          <p:nvPr/>
        </p:nvCxnSpPr>
        <p:spPr>
          <a:xfrm>
            <a:off x="3253248" y="3937673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B785792B-688F-4C22-A8D0-50501798B3DA}"/>
              </a:ext>
            </a:extLst>
          </p:cNvPr>
          <p:cNvCxnSpPr>
            <a:cxnSpLocks/>
          </p:cNvCxnSpPr>
          <p:nvPr/>
        </p:nvCxnSpPr>
        <p:spPr>
          <a:xfrm>
            <a:off x="4380360" y="4564207"/>
            <a:ext cx="0" cy="615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Afbeelding 18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EC2A3AF0-F7CC-49CB-ADF3-9FE1A8798E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95959" y="5174499"/>
            <a:ext cx="702855" cy="849086"/>
          </a:xfrm>
          <a:prstGeom prst="rect">
            <a:avLst/>
          </a:prstGeom>
        </p:spPr>
      </p:pic>
      <p:pic>
        <p:nvPicPr>
          <p:cNvPr id="20" name="Afbeelding 19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D5871830-7AD3-4B5A-9585-BB72E979F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08515" y="1821707"/>
            <a:ext cx="702855" cy="849086"/>
          </a:xfrm>
          <a:prstGeom prst="rect">
            <a:avLst/>
          </a:prstGeom>
        </p:spPr>
      </p:pic>
      <p:pic>
        <p:nvPicPr>
          <p:cNvPr id="21" name="Afbeelding 20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DD410FC-582F-4536-AC87-BDA805CC88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0031" y="4858109"/>
            <a:ext cx="702855" cy="849086"/>
          </a:xfrm>
          <a:prstGeom prst="rect">
            <a:avLst/>
          </a:prstGeom>
        </p:spPr>
      </p:pic>
      <p:pic>
        <p:nvPicPr>
          <p:cNvPr id="22" name="Afbeelding 21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7AE9A617-B238-4B50-998D-6ABAD0C847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996758" y="2242331"/>
            <a:ext cx="702855" cy="849086"/>
          </a:xfrm>
          <a:prstGeom prst="rect">
            <a:avLst/>
          </a:prstGeom>
        </p:spPr>
      </p:pic>
      <p:pic>
        <p:nvPicPr>
          <p:cNvPr id="23" name="Afbeelding 22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62F95039-71E5-4508-9B19-C0BE06FA0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58748" y="1456935"/>
            <a:ext cx="702855" cy="849086"/>
          </a:xfrm>
          <a:prstGeom prst="rect">
            <a:avLst/>
          </a:prstGeom>
        </p:spPr>
      </p:pic>
      <p:pic>
        <p:nvPicPr>
          <p:cNvPr id="24" name="Afbeelding 2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A1029916-E5D7-439D-A4EF-D8167484A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8935" y="5327332"/>
            <a:ext cx="702855" cy="849086"/>
          </a:xfrm>
          <a:prstGeom prst="rect">
            <a:avLst/>
          </a:prstGeom>
        </p:spPr>
      </p:pic>
      <p:pic>
        <p:nvPicPr>
          <p:cNvPr id="25" name="Afbeelding 24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FAE29A37-BD5A-4750-934B-2A113301EA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219883" y="794489"/>
            <a:ext cx="702855" cy="849086"/>
          </a:xfrm>
          <a:prstGeom prst="rect">
            <a:avLst/>
          </a:prstGeom>
        </p:spPr>
      </p:pic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EC550972-0339-483A-B767-8A69225C776D}"/>
              </a:ext>
            </a:extLst>
          </p:cNvPr>
          <p:cNvCxnSpPr/>
          <p:nvPr/>
        </p:nvCxnSpPr>
        <p:spPr>
          <a:xfrm>
            <a:off x="4802648" y="3937673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A3AD2EFF-C09D-49B3-A9FA-ADC0037CF8D2}"/>
              </a:ext>
            </a:extLst>
          </p:cNvPr>
          <p:cNvSpPr txBox="1"/>
          <p:nvPr/>
        </p:nvSpPr>
        <p:spPr>
          <a:xfrm>
            <a:off x="4008515" y="329050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DAVINCI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9AE85C9-ADE8-4E12-8F4B-0181A70404BF}"/>
              </a:ext>
            </a:extLst>
          </p:cNvPr>
          <p:cNvSpPr txBox="1"/>
          <p:nvPr/>
        </p:nvSpPr>
        <p:spPr>
          <a:xfrm>
            <a:off x="2364706" y="3105834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Software</a:t>
            </a:r>
          </a:p>
          <a:p>
            <a:pPr algn="ctr"/>
            <a:r>
              <a:rPr lang="nl-BE" sz="1200" dirty="0"/>
              <a:t>CVO/CBE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4F285C8-5160-4E2F-A0A8-BB606E1D65F8}"/>
              </a:ext>
            </a:extLst>
          </p:cNvPr>
          <p:cNvSpPr txBox="1"/>
          <p:nvPr/>
        </p:nvSpPr>
        <p:spPr>
          <a:xfrm>
            <a:off x="3898498" y="6172851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KBI-Connect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3FA1026C-5C83-4516-9312-A3FFC55D803C}"/>
              </a:ext>
            </a:extLst>
          </p:cNvPr>
          <p:cNvSpPr txBox="1"/>
          <p:nvPr/>
        </p:nvSpPr>
        <p:spPr>
          <a:xfrm>
            <a:off x="5676994" y="3428999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MAGDA</a:t>
            </a:r>
          </a:p>
        </p:txBody>
      </p: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510FA7AE-D1F4-462C-B53A-C726C3C768DD}"/>
              </a:ext>
            </a:extLst>
          </p:cNvPr>
          <p:cNvCxnSpPr>
            <a:cxnSpLocks/>
          </p:cNvCxnSpPr>
          <p:nvPr/>
        </p:nvCxnSpPr>
        <p:spPr>
          <a:xfrm flipV="1">
            <a:off x="6517027" y="3158387"/>
            <a:ext cx="414866" cy="4616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EF97A2E5-C9B5-4069-A649-56191C6BEFDD}"/>
              </a:ext>
            </a:extLst>
          </p:cNvPr>
          <p:cNvCxnSpPr>
            <a:cxnSpLocks/>
          </p:cNvCxnSpPr>
          <p:nvPr/>
        </p:nvCxnSpPr>
        <p:spPr>
          <a:xfrm>
            <a:off x="4370151" y="2674997"/>
            <a:ext cx="0" cy="615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>
            <a:extLst>
              <a:ext uri="{FF2B5EF4-FFF2-40B4-BE49-F238E27FC236}">
                <a16:creationId xmlns:a16="http://schemas.microsoft.com/office/drawing/2014/main" id="{0A717BC9-D14A-4FBA-8FFF-8A976BEAE204}"/>
              </a:ext>
            </a:extLst>
          </p:cNvPr>
          <p:cNvSpPr txBox="1"/>
          <p:nvPr/>
        </p:nvSpPr>
        <p:spPr>
          <a:xfrm>
            <a:off x="4121314" y="1540505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DWH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4F6FAB9-F2C1-48B8-9DD0-137D4F5B2899}"/>
              </a:ext>
            </a:extLst>
          </p:cNvPr>
          <p:cNvSpPr txBox="1"/>
          <p:nvPr/>
        </p:nvSpPr>
        <p:spPr>
          <a:xfrm>
            <a:off x="7065357" y="2349792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KSZ</a:t>
            </a:r>
          </a:p>
        </p:txBody>
      </p: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E31DCF48-5A46-498B-BA36-4CA5E41FBB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536936" y="1874156"/>
            <a:ext cx="702855" cy="647958"/>
          </a:xfrm>
          <a:prstGeom prst="rect">
            <a:avLst/>
          </a:prstGeom>
        </p:spPr>
      </p:pic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AC81C213-F699-47E5-942E-8F88B91FF513}"/>
              </a:ext>
            </a:extLst>
          </p:cNvPr>
          <p:cNvCxnSpPr/>
          <p:nvPr/>
        </p:nvCxnSpPr>
        <p:spPr>
          <a:xfrm>
            <a:off x="4802648" y="2191022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>
            <a:extLst>
              <a:ext uri="{FF2B5EF4-FFF2-40B4-BE49-F238E27FC236}">
                <a16:creationId xmlns:a16="http://schemas.microsoft.com/office/drawing/2014/main" id="{8096F1FE-1878-41C0-9AE6-D88791B3E823}"/>
              </a:ext>
            </a:extLst>
          </p:cNvPr>
          <p:cNvSpPr txBox="1"/>
          <p:nvPr/>
        </p:nvSpPr>
        <p:spPr>
          <a:xfrm>
            <a:off x="5408507" y="1597158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Dataloep</a:t>
            </a:r>
          </a:p>
        </p:txBody>
      </p: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95C6759F-67DF-4A73-8098-2BEFC7C24919}"/>
              </a:ext>
            </a:extLst>
          </p:cNvPr>
          <p:cNvCxnSpPr>
            <a:cxnSpLocks/>
          </p:cNvCxnSpPr>
          <p:nvPr/>
        </p:nvCxnSpPr>
        <p:spPr>
          <a:xfrm>
            <a:off x="6034541" y="4250727"/>
            <a:ext cx="1" cy="7948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Afbeelding 46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047E3C01-E031-4FF1-A354-E9A5A5F1A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656522" y="5145478"/>
            <a:ext cx="702855" cy="849086"/>
          </a:xfrm>
          <a:prstGeom prst="rect">
            <a:avLst/>
          </a:prstGeom>
        </p:spPr>
      </p:pic>
      <p:sp>
        <p:nvSpPr>
          <p:cNvPr id="48" name="Tekstvak 47">
            <a:extLst>
              <a:ext uri="{FF2B5EF4-FFF2-40B4-BE49-F238E27FC236}">
                <a16:creationId xmlns:a16="http://schemas.microsoft.com/office/drawing/2014/main" id="{2D1D6DBA-1E75-47E9-AFC5-2CD8FB080362}"/>
              </a:ext>
            </a:extLst>
          </p:cNvPr>
          <p:cNvSpPr txBox="1"/>
          <p:nvPr/>
        </p:nvSpPr>
        <p:spPr>
          <a:xfrm>
            <a:off x="5536936" y="5982412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KBI-Connect</a:t>
            </a:r>
          </a:p>
        </p:txBody>
      </p: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74E8C7FA-2407-4EA3-82C0-51959BEEA6B6}"/>
              </a:ext>
            </a:extLst>
          </p:cNvPr>
          <p:cNvCxnSpPr>
            <a:cxnSpLocks/>
          </p:cNvCxnSpPr>
          <p:nvPr/>
        </p:nvCxnSpPr>
        <p:spPr>
          <a:xfrm>
            <a:off x="6381471" y="4250728"/>
            <a:ext cx="260178" cy="7974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8DC76123-2EB3-4155-8364-70CA56FF9B15}"/>
              </a:ext>
            </a:extLst>
          </p:cNvPr>
          <p:cNvSpPr txBox="1"/>
          <p:nvPr/>
        </p:nvSpPr>
        <p:spPr>
          <a:xfrm>
            <a:off x="6505146" y="5983725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DWSE</a:t>
            </a:r>
          </a:p>
        </p:txBody>
      </p: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7C583783-9C47-4884-B7D8-8229BBB6A922}"/>
              </a:ext>
            </a:extLst>
          </p:cNvPr>
          <p:cNvCxnSpPr>
            <a:cxnSpLocks/>
          </p:cNvCxnSpPr>
          <p:nvPr/>
        </p:nvCxnSpPr>
        <p:spPr>
          <a:xfrm>
            <a:off x="6532312" y="4220558"/>
            <a:ext cx="705205" cy="6024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6051CF72-E0D6-41A0-BA06-477CAED5994E}"/>
              </a:ext>
            </a:extLst>
          </p:cNvPr>
          <p:cNvSpPr txBox="1"/>
          <p:nvPr/>
        </p:nvSpPr>
        <p:spPr>
          <a:xfrm>
            <a:off x="7248595" y="5613376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VDAB</a:t>
            </a:r>
          </a:p>
        </p:txBody>
      </p: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id="{C6750460-962C-4538-BF59-1C03ECC6FE1F}"/>
              </a:ext>
            </a:extLst>
          </p:cNvPr>
          <p:cNvCxnSpPr>
            <a:cxnSpLocks/>
          </p:cNvCxnSpPr>
          <p:nvPr/>
        </p:nvCxnSpPr>
        <p:spPr>
          <a:xfrm flipV="1">
            <a:off x="7708578" y="1930479"/>
            <a:ext cx="443223" cy="54053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>
            <a:extLst>
              <a:ext uri="{FF2B5EF4-FFF2-40B4-BE49-F238E27FC236}">
                <a16:creationId xmlns:a16="http://schemas.microsoft.com/office/drawing/2014/main" id="{C633A771-6FF7-494A-BECD-FC17FA04DD2C}"/>
              </a:ext>
            </a:extLst>
          </p:cNvPr>
          <p:cNvCxnSpPr>
            <a:cxnSpLocks/>
          </p:cNvCxnSpPr>
          <p:nvPr/>
        </p:nvCxnSpPr>
        <p:spPr>
          <a:xfrm flipH="1">
            <a:off x="7463378" y="1789846"/>
            <a:ext cx="65912" cy="6160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>
            <a:extLst>
              <a:ext uri="{FF2B5EF4-FFF2-40B4-BE49-F238E27FC236}">
                <a16:creationId xmlns:a16="http://schemas.microsoft.com/office/drawing/2014/main" id="{9DE97DF6-B0CD-4B03-946D-168818917568}"/>
              </a:ext>
            </a:extLst>
          </p:cNvPr>
          <p:cNvSpPr txBox="1"/>
          <p:nvPr/>
        </p:nvSpPr>
        <p:spPr>
          <a:xfrm>
            <a:off x="8263230" y="742397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BIS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2575115B-8574-4B94-B436-12D07B2EF6A0}"/>
              </a:ext>
            </a:extLst>
          </p:cNvPr>
          <p:cNvSpPr txBox="1"/>
          <p:nvPr/>
        </p:nvSpPr>
        <p:spPr>
          <a:xfrm>
            <a:off x="7076337" y="530110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Rijksregister</a:t>
            </a:r>
          </a:p>
        </p:txBody>
      </p:sp>
      <p:cxnSp>
        <p:nvCxnSpPr>
          <p:cNvPr id="66" name="Rechte verbindingslijn met pijl 65">
            <a:extLst>
              <a:ext uri="{FF2B5EF4-FFF2-40B4-BE49-F238E27FC236}">
                <a16:creationId xmlns:a16="http://schemas.microsoft.com/office/drawing/2014/main" id="{7291C727-3416-4B4A-A2CB-B1ABDFC89872}"/>
              </a:ext>
            </a:extLst>
          </p:cNvPr>
          <p:cNvCxnSpPr>
            <a:cxnSpLocks/>
          </p:cNvCxnSpPr>
          <p:nvPr/>
        </p:nvCxnSpPr>
        <p:spPr>
          <a:xfrm flipV="1">
            <a:off x="7866134" y="2235388"/>
            <a:ext cx="790938" cy="4084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vak 69">
            <a:extLst>
              <a:ext uri="{FF2B5EF4-FFF2-40B4-BE49-F238E27FC236}">
                <a16:creationId xmlns:a16="http://schemas.microsoft.com/office/drawing/2014/main" id="{575007C6-E8BA-4F36-9DBB-9DAE905B10B5}"/>
              </a:ext>
            </a:extLst>
          </p:cNvPr>
          <p:cNvSpPr txBox="1"/>
          <p:nvPr/>
        </p:nvSpPr>
        <p:spPr>
          <a:xfrm>
            <a:off x="8831091" y="1189711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DGPH</a:t>
            </a:r>
          </a:p>
        </p:txBody>
      </p:sp>
      <p:cxnSp>
        <p:nvCxnSpPr>
          <p:cNvPr id="71" name="Rechte verbindingslijn met pijl 70">
            <a:extLst>
              <a:ext uri="{FF2B5EF4-FFF2-40B4-BE49-F238E27FC236}">
                <a16:creationId xmlns:a16="http://schemas.microsoft.com/office/drawing/2014/main" id="{C9BB2A0D-D7B4-45BD-B3C5-23157B134420}"/>
              </a:ext>
            </a:extLst>
          </p:cNvPr>
          <p:cNvCxnSpPr>
            <a:cxnSpLocks/>
          </p:cNvCxnSpPr>
          <p:nvPr/>
        </p:nvCxnSpPr>
        <p:spPr>
          <a:xfrm flipV="1">
            <a:off x="7889993" y="2642908"/>
            <a:ext cx="1033772" cy="1854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vak 72">
            <a:extLst>
              <a:ext uri="{FF2B5EF4-FFF2-40B4-BE49-F238E27FC236}">
                <a16:creationId xmlns:a16="http://schemas.microsoft.com/office/drawing/2014/main" id="{CBBE97B9-AC55-48B1-AE9B-7F3FA45F1DAD}"/>
              </a:ext>
            </a:extLst>
          </p:cNvPr>
          <p:cNvSpPr txBox="1"/>
          <p:nvPr/>
        </p:nvSpPr>
        <p:spPr>
          <a:xfrm>
            <a:off x="9117539" y="3019887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RVA</a:t>
            </a:r>
          </a:p>
        </p:txBody>
      </p:sp>
      <p:pic>
        <p:nvPicPr>
          <p:cNvPr id="74" name="Afbeelding 7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68FB201F-571A-4BF6-8ED2-7DE6347E65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72340" y="3149520"/>
            <a:ext cx="702855" cy="849086"/>
          </a:xfrm>
          <a:prstGeom prst="rect">
            <a:avLst/>
          </a:prstGeom>
        </p:spPr>
      </p:pic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F31483F7-90A4-471F-9C8C-0320EA729D51}"/>
              </a:ext>
            </a:extLst>
          </p:cNvPr>
          <p:cNvCxnSpPr>
            <a:cxnSpLocks/>
          </p:cNvCxnSpPr>
          <p:nvPr/>
        </p:nvCxnSpPr>
        <p:spPr>
          <a:xfrm>
            <a:off x="7866135" y="2956907"/>
            <a:ext cx="665007" cy="3051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>
            <a:extLst>
              <a:ext uri="{FF2B5EF4-FFF2-40B4-BE49-F238E27FC236}">
                <a16:creationId xmlns:a16="http://schemas.microsoft.com/office/drawing/2014/main" id="{909FE7F1-27E3-4FFD-BF34-3A5C61107845}"/>
              </a:ext>
            </a:extLst>
          </p:cNvPr>
          <p:cNvSpPr txBox="1"/>
          <p:nvPr/>
        </p:nvSpPr>
        <p:spPr>
          <a:xfrm>
            <a:off x="8616631" y="3943560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OCMW</a:t>
            </a:r>
          </a:p>
        </p:txBody>
      </p:sp>
      <p:pic>
        <p:nvPicPr>
          <p:cNvPr id="83" name="Afbeelding 82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57D1F4D-0B15-4DB6-B777-2FEF02B450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984301" y="4712100"/>
            <a:ext cx="702855" cy="849086"/>
          </a:xfrm>
          <a:prstGeom prst="rect">
            <a:avLst/>
          </a:prstGeom>
        </p:spPr>
      </p:pic>
      <p:pic>
        <p:nvPicPr>
          <p:cNvPr id="84" name="Afbeelding 8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7FE64AA5-209C-4DC0-80EF-FC4634BEBB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88383" y="4330623"/>
            <a:ext cx="702855" cy="849086"/>
          </a:xfrm>
          <a:prstGeom prst="rect">
            <a:avLst/>
          </a:prstGeom>
        </p:spPr>
      </p:pic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id="{C12CF059-900D-4B47-8290-E2905B80702D}"/>
              </a:ext>
            </a:extLst>
          </p:cNvPr>
          <p:cNvCxnSpPr>
            <a:cxnSpLocks/>
          </p:cNvCxnSpPr>
          <p:nvPr/>
        </p:nvCxnSpPr>
        <p:spPr>
          <a:xfrm flipH="1">
            <a:off x="5568092" y="4257839"/>
            <a:ext cx="217513" cy="3916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>
            <a:extLst>
              <a:ext uri="{FF2B5EF4-FFF2-40B4-BE49-F238E27FC236}">
                <a16:creationId xmlns:a16="http://schemas.microsoft.com/office/drawing/2014/main" id="{977A525A-704F-4EE2-823F-96A6A4A4616A}"/>
              </a:ext>
            </a:extLst>
          </p:cNvPr>
          <p:cNvSpPr txBox="1"/>
          <p:nvPr/>
        </p:nvSpPr>
        <p:spPr>
          <a:xfrm>
            <a:off x="5129162" y="5485348"/>
            <a:ext cx="4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LED</a:t>
            </a:r>
          </a:p>
        </p:txBody>
      </p: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391AFF83-F267-4807-8867-D4FE2A23243C}"/>
              </a:ext>
            </a:extLst>
          </p:cNvPr>
          <p:cNvCxnSpPr>
            <a:cxnSpLocks/>
          </p:cNvCxnSpPr>
          <p:nvPr/>
        </p:nvCxnSpPr>
        <p:spPr>
          <a:xfrm>
            <a:off x="6596575" y="3969481"/>
            <a:ext cx="970037" cy="49260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>
            <a:extLst>
              <a:ext uri="{FF2B5EF4-FFF2-40B4-BE49-F238E27FC236}">
                <a16:creationId xmlns:a16="http://schemas.microsoft.com/office/drawing/2014/main" id="{13B16C3E-C7BB-44F2-8DFD-DEC5FD0B4D4D}"/>
              </a:ext>
            </a:extLst>
          </p:cNvPr>
          <p:cNvSpPr txBox="1"/>
          <p:nvPr/>
        </p:nvSpPr>
        <p:spPr>
          <a:xfrm>
            <a:off x="7853598" y="51131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DHO</a:t>
            </a:r>
          </a:p>
        </p:txBody>
      </p:sp>
      <p:pic>
        <p:nvPicPr>
          <p:cNvPr id="92" name="Afbeelding 91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0420193A-A641-478B-9FDA-82586CBAEF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66612" y="3538930"/>
            <a:ext cx="702855" cy="849086"/>
          </a:xfrm>
          <a:prstGeom prst="rect">
            <a:avLst/>
          </a:prstGeom>
        </p:spPr>
      </p:pic>
      <p:sp>
        <p:nvSpPr>
          <p:cNvPr id="93" name="Tekstvak 92">
            <a:extLst>
              <a:ext uri="{FF2B5EF4-FFF2-40B4-BE49-F238E27FC236}">
                <a16:creationId xmlns:a16="http://schemas.microsoft.com/office/drawing/2014/main" id="{6000AD2F-9DC7-455B-9A8B-08F1401E298E}"/>
              </a:ext>
            </a:extLst>
          </p:cNvPr>
          <p:cNvSpPr txBox="1"/>
          <p:nvPr/>
        </p:nvSpPr>
        <p:spPr>
          <a:xfrm>
            <a:off x="7400917" y="3286934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Groeipakket</a:t>
            </a:r>
          </a:p>
        </p:txBody>
      </p:sp>
      <p:cxnSp>
        <p:nvCxnSpPr>
          <p:cNvPr id="97" name="Rechte verbindingslijn met pijl 96">
            <a:extLst>
              <a:ext uri="{FF2B5EF4-FFF2-40B4-BE49-F238E27FC236}">
                <a16:creationId xmlns:a16="http://schemas.microsoft.com/office/drawing/2014/main" id="{5C2D4D0A-2BB0-43FC-832F-E509C8A0670D}"/>
              </a:ext>
            </a:extLst>
          </p:cNvPr>
          <p:cNvCxnSpPr>
            <a:cxnSpLocks/>
            <a:endCxn id="92" idx="1"/>
          </p:cNvCxnSpPr>
          <p:nvPr/>
        </p:nvCxnSpPr>
        <p:spPr>
          <a:xfrm>
            <a:off x="6608447" y="3856185"/>
            <a:ext cx="958164" cy="1072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5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als kruispuntbank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8EE738-53A5-4C05-BE6C-D801A6FDCEE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370912"/>
            <a:ext cx="10371473" cy="4512624"/>
          </a:xfrm>
        </p:spPr>
        <p:txBody>
          <a:bodyPr/>
          <a:lstStyle/>
          <a:p>
            <a:r>
              <a:rPr lang="nl-BE" dirty="0"/>
              <a:t>DAVINCI waar mogelijk inzetten voor planlastvermindering</a:t>
            </a:r>
          </a:p>
          <a:p>
            <a:pPr lvl="1"/>
            <a:r>
              <a:rPr lang="nl-BE" dirty="0"/>
              <a:t>Zie tariefsuggestie, signalen, LED-raadpleging</a:t>
            </a:r>
          </a:p>
          <a:p>
            <a:endParaRPr lang="nl-BE" dirty="0"/>
          </a:p>
          <a:p>
            <a:r>
              <a:rPr lang="nl-BE" dirty="0"/>
              <a:t>DAVINCI ook inzetten voor gegevensdeling</a:t>
            </a:r>
          </a:p>
          <a:p>
            <a:pPr lvl="1"/>
            <a:r>
              <a:rPr lang="nl-BE" dirty="0"/>
              <a:t>Vlaams Opleidingsverlof</a:t>
            </a:r>
          </a:p>
          <a:p>
            <a:pPr lvl="2"/>
            <a:r>
              <a:rPr lang="nl-BE" dirty="0"/>
              <a:t>Via taxonomie delen we het opleidingsaanbod VWO</a:t>
            </a:r>
          </a:p>
          <a:p>
            <a:pPr lvl="1"/>
            <a:r>
              <a:rPr lang="nl-BE" dirty="0"/>
              <a:t>Geef Historiek Inschrijving</a:t>
            </a:r>
          </a:p>
          <a:p>
            <a:pPr lvl="2"/>
            <a:r>
              <a:rPr lang="nl-BE" dirty="0"/>
              <a:t>Dienst die toelaat om de studiehistoriek van een persoon op te vragen in DISCIMUS, DHO2 en/of DAVINCI</a:t>
            </a:r>
          </a:p>
          <a:p>
            <a:pPr lvl="2"/>
            <a:r>
              <a:rPr lang="nl-BE" dirty="0"/>
              <a:t>Afnemers: Groeipakket, DHO2, VDAB (NEET-jongeren), Burgerprofiel</a:t>
            </a:r>
          </a:p>
          <a:p>
            <a:pPr lvl="2"/>
            <a:r>
              <a:rPr lang="nl-BE" dirty="0"/>
              <a:t>Toekomst: Vlaams Opleidingsverlof</a:t>
            </a:r>
          </a:p>
          <a:p>
            <a:pPr lvl="1"/>
            <a:r>
              <a:rPr lang="nl-BE" dirty="0"/>
              <a:t>KBI-Connect</a:t>
            </a:r>
          </a:p>
          <a:p>
            <a:pPr lvl="2"/>
            <a:r>
              <a:rPr lang="nl-BE" dirty="0"/>
              <a:t>Aanbod, inschrijvingen en participatie NT2</a:t>
            </a:r>
          </a:p>
          <a:p>
            <a:pPr lvl="2"/>
            <a:r>
              <a:rPr lang="nl-BE" dirty="0"/>
              <a:t>Verder doorgave aan OCMW vanuit KBI-Connect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3663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situering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60E0751C-6BEF-43A3-B886-97419D1E3EA4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99580" y="3544288"/>
            <a:ext cx="1113150" cy="834863"/>
          </a:xfrm>
        </p:spPr>
      </p:pic>
      <p:pic>
        <p:nvPicPr>
          <p:cNvPr id="10" name="Afbeelding 9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F22E690-8411-4133-B136-F9016A83C2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8935" y="3567498"/>
            <a:ext cx="702855" cy="849086"/>
          </a:xfrm>
          <a:prstGeom prst="rect">
            <a:avLst/>
          </a:prstGeom>
        </p:spPr>
      </p:pic>
      <p:pic>
        <p:nvPicPr>
          <p:cNvPr id="11" name="Afbeelding 10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297565D2-4371-477E-8811-A580962BC1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55893" y="999783"/>
            <a:ext cx="702855" cy="84908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25D64EF-3B3D-45FC-B994-734E7A5DE5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 flipV="1">
            <a:off x="5501385" y="3726244"/>
            <a:ext cx="966537" cy="531595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128938D8-C818-482C-877E-A65E2BC0E2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 flipV="1">
            <a:off x="6787435" y="2626792"/>
            <a:ext cx="966537" cy="531595"/>
          </a:xfrm>
          <a:prstGeom prst="rect">
            <a:avLst/>
          </a:prstGeom>
        </p:spPr>
      </p:pic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6B25E9BB-39FA-42B4-BCAC-7C4CB9257495}"/>
              </a:ext>
            </a:extLst>
          </p:cNvPr>
          <p:cNvCxnSpPr/>
          <p:nvPr/>
        </p:nvCxnSpPr>
        <p:spPr>
          <a:xfrm>
            <a:off x="3253248" y="3937673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B785792B-688F-4C22-A8D0-50501798B3DA}"/>
              </a:ext>
            </a:extLst>
          </p:cNvPr>
          <p:cNvCxnSpPr>
            <a:cxnSpLocks/>
          </p:cNvCxnSpPr>
          <p:nvPr/>
        </p:nvCxnSpPr>
        <p:spPr>
          <a:xfrm>
            <a:off x="4380360" y="4564207"/>
            <a:ext cx="0" cy="615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Afbeelding 18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EC2A3AF0-F7CC-49CB-ADF3-9FE1A8798E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95959" y="5174499"/>
            <a:ext cx="702855" cy="849086"/>
          </a:xfrm>
          <a:prstGeom prst="rect">
            <a:avLst/>
          </a:prstGeom>
        </p:spPr>
      </p:pic>
      <p:pic>
        <p:nvPicPr>
          <p:cNvPr id="20" name="Afbeelding 19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D5871830-7AD3-4B5A-9585-BB72E979F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08515" y="1821707"/>
            <a:ext cx="702855" cy="849086"/>
          </a:xfrm>
          <a:prstGeom prst="rect">
            <a:avLst/>
          </a:prstGeom>
        </p:spPr>
      </p:pic>
      <p:pic>
        <p:nvPicPr>
          <p:cNvPr id="21" name="Afbeelding 20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DD410FC-582F-4536-AC87-BDA805CC88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0031" y="4858109"/>
            <a:ext cx="702855" cy="849086"/>
          </a:xfrm>
          <a:prstGeom prst="rect">
            <a:avLst/>
          </a:prstGeom>
        </p:spPr>
      </p:pic>
      <p:pic>
        <p:nvPicPr>
          <p:cNvPr id="22" name="Afbeelding 21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7AE9A617-B238-4B50-998D-6ABAD0C847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996758" y="2242331"/>
            <a:ext cx="702855" cy="849086"/>
          </a:xfrm>
          <a:prstGeom prst="rect">
            <a:avLst/>
          </a:prstGeom>
        </p:spPr>
      </p:pic>
      <p:pic>
        <p:nvPicPr>
          <p:cNvPr id="23" name="Afbeelding 22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62F95039-71E5-4508-9B19-C0BE06FA0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58748" y="1456935"/>
            <a:ext cx="702855" cy="849086"/>
          </a:xfrm>
          <a:prstGeom prst="rect">
            <a:avLst/>
          </a:prstGeom>
        </p:spPr>
      </p:pic>
      <p:pic>
        <p:nvPicPr>
          <p:cNvPr id="24" name="Afbeelding 2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A1029916-E5D7-439D-A4EF-D8167484A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8935" y="5327332"/>
            <a:ext cx="702855" cy="849086"/>
          </a:xfrm>
          <a:prstGeom prst="rect">
            <a:avLst/>
          </a:prstGeom>
        </p:spPr>
      </p:pic>
      <p:pic>
        <p:nvPicPr>
          <p:cNvPr id="25" name="Afbeelding 24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FAE29A37-BD5A-4750-934B-2A113301EA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219883" y="794489"/>
            <a:ext cx="702855" cy="849086"/>
          </a:xfrm>
          <a:prstGeom prst="rect">
            <a:avLst/>
          </a:prstGeom>
        </p:spPr>
      </p:pic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EC550972-0339-483A-B767-8A69225C776D}"/>
              </a:ext>
            </a:extLst>
          </p:cNvPr>
          <p:cNvCxnSpPr/>
          <p:nvPr/>
        </p:nvCxnSpPr>
        <p:spPr>
          <a:xfrm>
            <a:off x="4802648" y="3937673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A3AD2EFF-C09D-49B3-A9FA-ADC0037CF8D2}"/>
              </a:ext>
            </a:extLst>
          </p:cNvPr>
          <p:cNvSpPr txBox="1"/>
          <p:nvPr/>
        </p:nvSpPr>
        <p:spPr>
          <a:xfrm>
            <a:off x="4008515" y="329050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DAVINCI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9AE85C9-ADE8-4E12-8F4B-0181A70404BF}"/>
              </a:ext>
            </a:extLst>
          </p:cNvPr>
          <p:cNvSpPr txBox="1"/>
          <p:nvPr/>
        </p:nvSpPr>
        <p:spPr>
          <a:xfrm>
            <a:off x="2364706" y="3105834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Software</a:t>
            </a:r>
          </a:p>
          <a:p>
            <a:pPr algn="ctr"/>
            <a:r>
              <a:rPr lang="nl-BE" sz="1200" dirty="0"/>
              <a:t>CVO/CBE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4F285C8-5160-4E2F-A0A8-BB606E1D65F8}"/>
              </a:ext>
            </a:extLst>
          </p:cNvPr>
          <p:cNvSpPr txBox="1"/>
          <p:nvPr/>
        </p:nvSpPr>
        <p:spPr>
          <a:xfrm>
            <a:off x="3898498" y="6172851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KBI-Connect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3FA1026C-5C83-4516-9312-A3FFC55D803C}"/>
              </a:ext>
            </a:extLst>
          </p:cNvPr>
          <p:cNvSpPr txBox="1"/>
          <p:nvPr/>
        </p:nvSpPr>
        <p:spPr>
          <a:xfrm>
            <a:off x="5676994" y="3428999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MAGDA</a:t>
            </a:r>
          </a:p>
        </p:txBody>
      </p: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510FA7AE-D1F4-462C-B53A-C726C3C768DD}"/>
              </a:ext>
            </a:extLst>
          </p:cNvPr>
          <p:cNvCxnSpPr>
            <a:cxnSpLocks/>
          </p:cNvCxnSpPr>
          <p:nvPr/>
        </p:nvCxnSpPr>
        <p:spPr>
          <a:xfrm flipV="1">
            <a:off x="6517027" y="3158387"/>
            <a:ext cx="414866" cy="4616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EF97A2E5-C9B5-4069-A649-56191C6BEFDD}"/>
              </a:ext>
            </a:extLst>
          </p:cNvPr>
          <p:cNvCxnSpPr>
            <a:cxnSpLocks/>
          </p:cNvCxnSpPr>
          <p:nvPr/>
        </p:nvCxnSpPr>
        <p:spPr>
          <a:xfrm>
            <a:off x="4370151" y="2674997"/>
            <a:ext cx="0" cy="615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>
            <a:extLst>
              <a:ext uri="{FF2B5EF4-FFF2-40B4-BE49-F238E27FC236}">
                <a16:creationId xmlns:a16="http://schemas.microsoft.com/office/drawing/2014/main" id="{0A717BC9-D14A-4FBA-8FFF-8A976BEAE204}"/>
              </a:ext>
            </a:extLst>
          </p:cNvPr>
          <p:cNvSpPr txBox="1"/>
          <p:nvPr/>
        </p:nvSpPr>
        <p:spPr>
          <a:xfrm>
            <a:off x="4121314" y="1540505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DWH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4F6FAB9-F2C1-48B8-9DD0-137D4F5B2899}"/>
              </a:ext>
            </a:extLst>
          </p:cNvPr>
          <p:cNvSpPr txBox="1"/>
          <p:nvPr/>
        </p:nvSpPr>
        <p:spPr>
          <a:xfrm>
            <a:off x="7065357" y="2349792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KSZ</a:t>
            </a:r>
          </a:p>
        </p:txBody>
      </p: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E31DCF48-5A46-498B-BA36-4CA5E41FBB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536936" y="1874156"/>
            <a:ext cx="702855" cy="647958"/>
          </a:xfrm>
          <a:prstGeom prst="rect">
            <a:avLst/>
          </a:prstGeom>
        </p:spPr>
      </p:pic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AC81C213-F699-47E5-942E-8F88B91FF513}"/>
              </a:ext>
            </a:extLst>
          </p:cNvPr>
          <p:cNvCxnSpPr/>
          <p:nvPr/>
        </p:nvCxnSpPr>
        <p:spPr>
          <a:xfrm>
            <a:off x="4802648" y="2191022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>
            <a:extLst>
              <a:ext uri="{FF2B5EF4-FFF2-40B4-BE49-F238E27FC236}">
                <a16:creationId xmlns:a16="http://schemas.microsoft.com/office/drawing/2014/main" id="{8096F1FE-1878-41C0-9AE6-D88791B3E823}"/>
              </a:ext>
            </a:extLst>
          </p:cNvPr>
          <p:cNvSpPr txBox="1"/>
          <p:nvPr/>
        </p:nvSpPr>
        <p:spPr>
          <a:xfrm>
            <a:off x="5408507" y="1597158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Dataloep</a:t>
            </a:r>
          </a:p>
        </p:txBody>
      </p: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95C6759F-67DF-4A73-8098-2BEFC7C24919}"/>
              </a:ext>
            </a:extLst>
          </p:cNvPr>
          <p:cNvCxnSpPr>
            <a:cxnSpLocks/>
          </p:cNvCxnSpPr>
          <p:nvPr/>
        </p:nvCxnSpPr>
        <p:spPr>
          <a:xfrm>
            <a:off x="6034541" y="4250727"/>
            <a:ext cx="1" cy="7948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Afbeelding 46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047E3C01-E031-4FF1-A354-E9A5A5F1A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656522" y="5145478"/>
            <a:ext cx="702855" cy="849086"/>
          </a:xfrm>
          <a:prstGeom prst="rect">
            <a:avLst/>
          </a:prstGeom>
        </p:spPr>
      </p:pic>
      <p:sp>
        <p:nvSpPr>
          <p:cNvPr id="48" name="Tekstvak 47">
            <a:extLst>
              <a:ext uri="{FF2B5EF4-FFF2-40B4-BE49-F238E27FC236}">
                <a16:creationId xmlns:a16="http://schemas.microsoft.com/office/drawing/2014/main" id="{2D1D6DBA-1E75-47E9-AFC5-2CD8FB080362}"/>
              </a:ext>
            </a:extLst>
          </p:cNvPr>
          <p:cNvSpPr txBox="1"/>
          <p:nvPr/>
        </p:nvSpPr>
        <p:spPr>
          <a:xfrm>
            <a:off x="5536936" y="5982412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KBI-Connect</a:t>
            </a:r>
          </a:p>
        </p:txBody>
      </p: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74E8C7FA-2407-4EA3-82C0-51959BEEA6B6}"/>
              </a:ext>
            </a:extLst>
          </p:cNvPr>
          <p:cNvCxnSpPr>
            <a:cxnSpLocks/>
          </p:cNvCxnSpPr>
          <p:nvPr/>
        </p:nvCxnSpPr>
        <p:spPr>
          <a:xfrm>
            <a:off x="6381471" y="4250728"/>
            <a:ext cx="260178" cy="7974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8DC76123-2EB3-4155-8364-70CA56FF9B15}"/>
              </a:ext>
            </a:extLst>
          </p:cNvPr>
          <p:cNvSpPr txBox="1"/>
          <p:nvPr/>
        </p:nvSpPr>
        <p:spPr>
          <a:xfrm>
            <a:off x="6505146" y="5983725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DWSE</a:t>
            </a:r>
          </a:p>
        </p:txBody>
      </p: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7C583783-9C47-4884-B7D8-8229BBB6A922}"/>
              </a:ext>
            </a:extLst>
          </p:cNvPr>
          <p:cNvCxnSpPr>
            <a:cxnSpLocks/>
          </p:cNvCxnSpPr>
          <p:nvPr/>
        </p:nvCxnSpPr>
        <p:spPr>
          <a:xfrm>
            <a:off x="6532312" y="4220558"/>
            <a:ext cx="705205" cy="6024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6051CF72-E0D6-41A0-BA06-477CAED5994E}"/>
              </a:ext>
            </a:extLst>
          </p:cNvPr>
          <p:cNvSpPr txBox="1"/>
          <p:nvPr/>
        </p:nvSpPr>
        <p:spPr>
          <a:xfrm>
            <a:off x="7248595" y="5613376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VDAB</a:t>
            </a:r>
          </a:p>
        </p:txBody>
      </p: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id="{C6750460-962C-4538-BF59-1C03ECC6FE1F}"/>
              </a:ext>
            </a:extLst>
          </p:cNvPr>
          <p:cNvCxnSpPr>
            <a:cxnSpLocks/>
          </p:cNvCxnSpPr>
          <p:nvPr/>
        </p:nvCxnSpPr>
        <p:spPr>
          <a:xfrm flipV="1">
            <a:off x="7708578" y="1930479"/>
            <a:ext cx="443223" cy="54053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>
            <a:extLst>
              <a:ext uri="{FF2B5EF4-FFF2-40B4-BE49-F238E27FC236}">
                <a16:creationId xmlns:a16="http://schemas.microsoft.com/office/drawing/2014/main" id="{C633A771-6FF7-494A-BECD-FC17FA04DD2C}"/>
              </a:ext>
            </a:extLst>
          </p:cNvPr>
          <p:cNvCxnSpPr>
            <a:cxnSpLocks/>
          </p:cNvCxnSpPr>
          <p:nvPr/>
        </p:nvCxnSpPr>
        <p:spPr>
          <a:xfrm flipH="1">
            <a:off x="7463378" y="1789846"/>
            <a:ext cx="65912" cy="6160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>
            <a:extLst>
              <a:ext uri="{FF2B5EF4-FFF2-40B4-BE49-F238E27FC236}">
                <a16:creationId xmlns:a16="http://schemas.microsoft.com/office/drawing/2014/main" id="{9DE97DF6-B0CD-4B03-946D-168818917568}"/>
              </a:ext>
            </a:extLst>
          </p:cNvPr>
          <p:cNvSpPr txBox="1"/>
          <p:nvPr/>
        </p:nvSpPr>
        <p:spPr>
          <a:xfrm>
            <a:off x="8263230" y="742397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BIS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2575115B-8574-4B94-B436-12D07B2EF6A0}"/>
              </a:ext>
            </a:extLst>
          </p:cNvPr>
          <p:cNvSpPr txBox="1"/>
          <p:nvPr/>
        </p:nvSpPr>
        <p:spPr>
          <a:xfrm>
            <a:off x="7076337" y="530110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Rijksregister</a:t>
            </a:r>
          </a:p>
        </p:txBody>
      </p:sp>
      <p:cxnSp>
        <p:nvCxnSpPr>
          <p:cNvPr id="66" name="Rechte verbindingslijn met pijl 65">
            <a:extLst>
              <a:ext uri="{FF2B5EF4-FFF2-40B4-BE49-F238E27FC236}">
                <a16:creationId xmlns:a16="http://schemas.microsoft.com/office/drawing/2014/main" id="{7291C727-3416-4B4A-A2CB-B1ABDFC89872}"/>
              </a:ext>
            </a:extLst>
          </p:cNvPr>
          <p:cNvCxnSpPr>
            <a:cxnSpLocks/>
          </p:cNvCxnSpPr>
          <p:nvPr/>
        </p:nvCxnSpPr>
        <p:spPr>
          <a:xfrm flipV="1">
            <a:off x="7866134" y="2235388"/>
            <a:ext cx="790938" cy="4084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vak 69">
            <a:extLst>
              <a:ext uri="{FF2B5EF4-FFF2-40B4-BE49-F238E27FC236}">
                <a16:creationId xmlns:a16="http://schemas.microsoft.com/office/drawing/2014/main" id="{575007C6-E8BA-4F36-9DBB-9DAE905B10B5}"/>
              </a:ext>
            </a:extLst>
          </p:cNvPr>
          <p:cNvSpPr txBox="1"/>
          <p:nvPr/>
        </p:nvSpPr>
        <p:spPr>
          <a:xfrm>
            <a:off x="8831091" y="1189711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DGPH</a:t>
            </a:r>
          </a:p>
        </p:txBody>
      </p:sp>
      <p:cxnSp>
        <p:nvCxnSpPr>
          <p:cNvPr id="71" name="Rechte verbindingslijn met pijl 70">
            <a:extLst>
              <a:ext uri="{FF2B5EF4-FFF2-40B4-BE49-F238E27FC236}">
                <a16:creationId xmlns:a16="http://schemas.microsoft.com/office/drawing/2014/main" id="{C9BB2A0D-D7B4-45BD-B3C5-23157B134420}"/>
              </a:ext>
            </a:extLst>
          </p:cNvPr>
          <p:cNvCxnSpPr>
            <a:cxnSpLocks/>
          </p:cNvCxnSpPr>
          <p:nvPr/>
        </p:nvCxnSpPr>
        <p:spPr>
          <a:xfrm flipV="1">
            <a:off x="7889993" y="2642908"/>
            <a:ext cx="1033772" cy="1854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vak 72">
            <a:extLst>
              <a:ext uri="{FF2B5EF4-FFF2-40B4-BE49-F238E27FC236}">
                <a16:creationId xmlns:a16="http://schemas.microsoft.com/office/drawing/2014/main" id="{CBBE97B9-AC55-48B1-AE9B-7F3FA45F1DAD}"/>
              </a:ext>
            </a:extLst>
          </p:cNvPr>
          <p:cNvSpPr txBox="1"/>
          <p:nvPr/>
        </p:nvSpPr>
        <p:spPr>
          <a:xfrm>
            <a:off x="9117539" y="3019887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RVA</a:t>
            </a:r>
          </a:p>
        </p:txBody>
      </p:sp>
      <p:pic>
        <p:nvPicPr>
          <p:cNvPr id="74" name="Afbeelding 7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68FB201F-571A-4BF6-8ED2-7DE6347E65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72340" y="3149520"/>
            <a:ext cx="702855" cy="849086"/>
          </a:xfrm>
          <a:prstGeom prst="rect">
            <a:avLst/>
          </a:prstGeom>
        </p:spPr>
      </p:pic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F31483F7-90A4-471F-9C8C-0320EA729D51}"/>
              </a:ext>
            </a:extLst>
          </p:cNvPr>
          <p:cNvCxnSpPr>
            <a:cxnSpLocks/>
          </p:cNvCxnSpPr>
          <p:nvPr/>
        </p:nvCxnSpPr>
        <p:spPr>
          <a:xfrm>
            <a:off x="7866135" y="2956907"/>
            <a:ext cx="665007" cy="3051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>
            <a:extLst>
              <a:ext uri="{FF2B5EF4-FFF2-40B4-BE49-F238E27FC236}">
                <a16:creationId xmlns:a16="http://schemas.microsoft.com/office/drawing/2014/main" id="{909FE7F1-27E3-4FFD-BF34-3A5C61107845}"/>
              </a:ext>
            </a:extLst>
          </p:cNvPr>
          <p:cNvSpPr txBox="1"/>
          <p:nvPr/>
        </p:nvSpPr>
        <p:spPr>
          <a:xfrm>
            <a:off x="8616631" y="3943560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OCMW</a:t>
            </a:r>
          </a:p>
        </p:txBody>
      </p:sp>
      <p:pic>
        <p:nvPicPr>
          <p:cNvPr id="83" name="Afbeelding 82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57D1F4D-0B15-4DB6-B777-2FEF02B450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984301" y="4712100"/>
            <a:ext cx="702855" cy="849086"/>
          </a:xfrm>
          <a:prstGeom prst="rect">
            <a:avLst/>
          </a:prstGeom>
        </p:spPr>
      </p:pic>
      <p:pic>
        <p:nvPicPr>
          <p:cNvPr id="84" name="Afbeelding 8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7FE64AA5-209C-4DC0-80EF-FC4634BEBB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88383" y="4330623"/>
            <a:ext cx="702855" cy="849086"/>
          </a:xfrm>
          <a:prstGeom prst="rect">
            <a:avLst/>
          </a:prstGeom>
        </p:spPr>
      </p:pic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id="{C12CF059-900D-4B47-8290-E2905B80702D}"/>
              </a:ext>
            </a:extLst>
          </p:cNvPr>
          <p:cNvCxnSpPr>
            <a:cxnSpLocks/>
          </p:cNvCxnSpPr>
          <p:nvPr/>
        </p:nvCxnSpPr>
        <p:spPr>
          <a:xfrm flipH="1">
            <a:off x="5568092" y="4257839"/>
            <a:ext cx="217513" cy="3916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>
            <a:extLst>
              <a:ext uri="{FF2B5EF4-FFF2-40B4-BE49-F238E27FC236}">
                <a16:creationId xmlns:a16="http://schemas.microsoft.com/office/drawing/2014/main" id="{977A525A-704F-4EE2-823F-96A6A4A4616A}"/>
              </a:ext>
            </a:extLst>
          </p:cNvPr>
          <p:cNvSpPr txBox="1"/>
          <p:nvPr/>
        </p:nvSpPr>
        <p:spPr>
          <a:xfrm>
            <a:off x="5129162" y="5485348"/>
            <a:ext cx="4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LED</a:t>
            </a:r>
          </a:p>
        </p:txBody>
      </p: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391AFF83-F267-4807-8867-D4FE2A23243C}"/>
              </a:ext>
            </a:extLst>
          </p:cNvPr>
          <p:cNvCxnSpPr>
            <a:cxnSpLocks/>
          </p:cNvCxnSpPr>
          <p:nvPr/>
        </p:nvCxnSpPr>
        <p:spPr>
          <a:xfrm>
            <a:off x="6596575" y="3969481"/>
            <a:ext cx="970037" cy="49260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>
            <a:extLst>
              <a:ext uri="{FF2B5EF4-FFF2-40B4-BE49-F238E27FC236}">
                <a16:creationId xmlns:a16="http://schemas.microsoft.com/office/drawing/2014/main" id="{13B16C3E-C7BB-44F2-8DFD-DEC5FD0B4D4D}"/>
              </a:ext>
            </a:extLst>
          </p:cNvPr>
          <p:cNvSpPr txBox="1"/>
          <p:nvPr/>
        </p:nvSpPr>
        <p:spPr>
          <a:xfrm>
            <a:off x="7853598" y="51131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DHO</a:t>
            </a:r>
          </a:p>
        </p:txBody>
      </p:sp>
      <p:pic>
        <p:nvPicPr>
          <p:cNvPr id="92" name="Afbeelding 91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0420193A-A641-478B-9FDA-82586CBAEF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66612" y="3538930"/>
            <a:ext cx="702855" cy="849086"/>
          </a:xfrm>
          <a:prstGeom prst="rect">
            <a:avLst/>
          </a:prstGeom>
        </p:spPr>
      </p:pic>
      <p:sp>
        <p:nvSpPr>
          <p:cNvPr id="93" name="Tekstvak 92">
            <a:extLst>
              <a:ext uri="{FF2B5EF4-FFF2-40B4-BE49-F238E27FC236}">
                <a16:creationId xmlns:a16="http://schemas.microsoft.com/office/drawing/2014/main" id="{6000AD2F-9DC7-455B-9A8B-08F1401E298E}"/>
              </a:ext>
            </a:extLst>
          </p:cNvPr>
          <p:cNvSpPr txBox="1"/>
          <p:nvPr/>
        </p:nvSpPr>
        <p:spPr>
          <a:xfrm>
            <a:off x="7400917" y="3286934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Groeipakket</a:t>
            </a:r>
          </a:p>
        </p:txBody>
      </p:sp>
      <p:cxnSp>
        <p:nvCxnSpPr>
          <p:cNvPr id="97" name="Rechte verbindingslijn met pijl 96">
            <a:extLst>
              <a:ext uri="{FF2B5EF4-FFF2-40B4-BE49-F238E27FC236}">
                <a16:creationId xmlns:a16="http://schemas.microsoft.com/office/drawing/2014/main" id="{5C2D4D0A-2BB0-43FC-832F-E509C8A0670D}"/>
              </a:ext>
            </a:extLst>
          </p:cNvPr>
          <p:cNvCxnSpPr>
            <a:cxnSpLocks/>
            <a:endCxn id="92" idx="1"/>
          </p:cNvCxnSpPr>
          <p:nvPr/>
        </p:nvCxnSpPr>
        <p:spPr>
          <a:xfrm>
            <a:off x="6608447" y="3856185"/>
            <a:ext cx="958164" cy="1072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1911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8714A1-945B-4C69-B168-812AAB18BEE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94069"/>
            <a:ext cx="9998946" cy="4512624"/>
          </a:xfrm>
        </p:spPr>
        <p:txBody>
          <a:bodyPr/>
          <a:lstStyle/>
          <a:p>
            <a:r>
              <a:rPr lang="nl-BE" dirty="0"/>
              <a:t>De informatie uit DAVINCI wordt gebruikt voor het maken van beleid op allerlei niveaus</a:t>
            </a:r>
          </a:p>
          <a:p>
            <a:pPr lvl="1"/>
            <a:r>
              <a:rPr lang="nl-BE" dirty="0"/>
              <a:t>Operationeel niveau</a:t>
            </a:r>
          </a:p>
          <a:p>
            <a:pPr lvl="2"/>
            <a:r>
              <a:rPr lang="nl-BE" dirty="0"/>
              <a:t>NT2 monitor (start dit voorjaar; gegevensdeling met </a:t>
            </a:r>
            <a:r>
              <a:rPr lang="nl-BE" dirty="0" err="1"/>
              <a:t>AgII</a:t>
            </a:r>
            <a:r>
              <a:rPr lang="nl-BE" dirty="0"/>
              <a:t> en </a:t>
            </a:r>
            <a:r>
              <a:rPr lang="nl-BE" dirty="0" err="1"/>
              <a:t>HvN</a:t>
            </a:r>
            <a:r>
              <a:rPr lang="nl-BE" dirty="0"/>
              <a:t> in kader van plannen NT2 vraag- en aanbod)</a:t>
            </a:r>
          </a:p>
          <a:p>
            <a:pPr lvl="2"/>
            <a:r>
              <a:rPr lang="nl-BE" dirty="0"/>
              <a:t>Reprobel</a:t>
            </a:r>
          </a:p>
          <a:p>
            <a:pPr lvl="1"/>
            <a:r>
              <a:rPr lang="nl-BE" dirty="0"/>
              <a:t>Onderzoek</a:t>
            </a:r>
          </a:p>
          <a:p>
            <a:pPr lvl="2"/>
            <a:r>
              <a:rPr lang="nl-BE" dirty="0"/>
              <a:t>Columbus</a:t>
            </a:r>
          </a:p>
          <a:p>
            <a:pPr lvl="1"/>
            <a:r>
              <a:rPr lang="nl-BE" dirty="0"/>
              <a:t>Beleidsmatig</a:t>
            </a:r>
          </a:p>
          <a:p>
            <a:pPr lvl="2"/>
            <a:r>
              <a:rPr lang="nl-BE" dirty="0"/>
              <a:t>Structurele gegevensuitwisseling met de koepels VWO</a:t>
            </a:r>
          </a:p>
          <a:p>
            <a:pPr lvl="2"/>
            <a:r>
              <a:rPr lang="nl-BE" dirty="0"/>
              <a:t>Parlementaire vragen over het volwassenenonderwijs</a:t>
            </a:r>
          </a:p>
          <a:p>
            <a:pPr lvl="2"/>
            <a:r>
              <a:rPr lang="nl-BE" dirty="0"/>
              <a:t>Statistisch jaarboek</a:t>
            </a:r>
          </a:p>
          <a:p>
            <a:pPr lvl="2"/>
            <a:r>
              <a:rPr lang="nl-BE" dirty="0" err="1"/>
              <a:t>Webfiches</a:t>
            </a:r>
            <a:r>
              <a:rPr lang="nl-BE" dirty="0"/>
              <a:t> Statistiek Vlaanderen</a:t>
            </a:r>
          </a:p>
          <a:p>
            <a:pPr lvl="2"/>
            <a:r>
              <a:rPr lang="nl-BE" dirty="0"/>
              <a:t>Dataloep</a:t>
            </a:r>
          </a:p>
          <a:p>
            <a:pPr lvl="2"/>
            <a:r>
              <a:rPr lang="nl-BE" dirty="0"/>
              <a:t>Doorstroomvragen vb. examencommissie – VWO; NARIC – VWO, …</a:t>
            </a:r>
          </a:p>
          <a:p>
            <a:pPr lvl="2"/>
            <a:r>
              <a:rPr lang="nl-BE" dirty="0"/>
              <a:t>Enz.</a:t>
            </a:r>
          </a:p>
          <a:p>
            <a:pPr marL="576000" lvl="2" indent="0">
              <a:buNone/>
            </a:pPr>
            <a:endParaRPr lang="nl-BE" dirty="0"/>
          </a:p>
          <a:p>
            <a:pPr marL="576000" lvl="2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831E11A-442A-46AB-887C-DCEA0BC4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als bron voor (</a:t>
            </a:r>
            <a:r>
              <a:rPr lang="nl-BE" dirty="0" err="1"/>
              <a:t>beleids</a:t>
            </a:r>
            <a:r>
              <a:rPr lang="nl-BE" dirty="0"/>
              <a:t>)informatie</a:t>
            </a:r>
          </a:p>
        </p:txBody>
      </p:sp>
    </p:spTree>
    <p:extLst>
      <p:ext uri="{BB962C8B-B14F-4D97-AF65-F5344CB8AC3E}">
        <p14:creationId xmlns:p14="http://schemas.microsoft.com/office/powerpoint/2010/main" val="40612117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8714A1-945B-4C69-B168-812AAB18BEE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Hoofddoel DAVINCI: verzamelen gegevens voor de berekening van de omkadering van de centra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Berekening gebeurt op de gegevens van het registratiemoment zoals die geregistreerd zijn op het </a:t>
            </a:r>
            <a:r>
              <a:rPr lang="nl-BE" u="sng" dirty="0"/>
              <a:t>fotomoment</a:t>
            </a:r>
            <a:endParaRPr lang="nl-BE" dirty="0"/>
          </a:p>
          <a:p>
            <a:endParaRPr lang="nl-BE" dirty="0"/>
          </a:p>
          <a:p>
            <a:r>
              <a:rPr lang="nl-BE" dirty="0"/>
              <a:t>Centra moeten zelf tijdig (= vóór het fotomoment) hun gegevens controleren a.d.h.v.:</a:t>
            </a:r>
          </a:p>
          <a:p>
            <a:pPr lvl="1"/>
            <a:r>
              <a:rPr lang="nl-BE" dirty="0">
                <a:hlinkClick r:id="rId2"/>
              </a:rPr>
              <a:t>Registratierapport</a:t>
            </a:r>
            <a:r>
              <a:rPr lang="nl-BE" dirty="0"/>
              <a:t> en </a:t>
            </a:r>
            <a:r>
              <a:rPr lang="nl-BE" dirty="0">
                <a:hlinkClick r:id="rId3"/>
              </a:rPr>
              <a:t>gedetailleerd registratierapport</a:t>
            </a:r>
            <a:endParaRPr lang="nl-BE" dirty="0"/>
          </a:p>
          <a:p>
            <a:pPr lvl="1"/>
            <a:r>
              <a:rPr lang="nl-BE" dirty="0">
                <a:hlinkClick r:id="rId4"/>
              </a:rPr>
              <a:t>Financieringsrapport</a:t>
            </a:r>
            <a:endParaRPr lang="nl-BE" dirty="0"/>
          </a:p>
          <a:p>
            <a:pPr lvl="1"/>
            <a:r>
              <a:rPr lang="nl-BE" dirty="0"/>
              <a:t>Aanwendingsrapporten (=koppeling tussen dienstbrieven en EPD)</a:t>
            </a:r>
          </a:p>
          <a:p>
            <a:pPr lvl="1"/>
            <a:r>
              <a:rPr lang="nl-BE" dirty="0"/>
              <a:t>Monitoring plafond</a:t>
            </a:r>
          </a:p>
          <a:p>
            <a:pPr lvl="1"/>
            <a:endParaRPr lang="nl-BE" dirty="0"/>
          </a:p>
          <a:p>
            <a:pPr marL="0" lvl="1" indent="0">
              <a:buSzPct val="90000"/>
              <a:buNone/>
            </a:pPr>
            <a:r>
              <a:rPr lang="nl-BE" dirty="0">
                <a:solidFill>
                  <a:schemeClr val="tx1"/>
                </a:solidFill>
              </a:rPr>
              <a:t>   </a:t>
            </a:r>
          </a:p>
          <a:p>
            <a:pPr marL="288000" lvl="1">
              <a:buSzPct val="90000"/>
              <a:buBlip>
                <a:blip r:embed="rId5"/>
              </a:buBlip>
            </a:pPr>
            <a:endParaRPr lang="nl-BE" dirty="0">
              <a:solidFill>
                <a:schemeClr val="tx1"/>
              </a:solidFill>
            </a:endParaRP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lvl="1"/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831E11A-442A-46AB-887C-DCEA0BC4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als bron voor financiering VWO</a:t>
            </a:r>
          </a:p>
        </p:txBody>
      </p:sp>
    </p:spTree>
    <p:extLst>
      <p:ext uri="{BB962C8B-B14F-4D97-AF65-F5344CB8AC3E}">
        <p14:creationId xmlns:p14="http://schemas.microsoft.com/office/powerpoint/2010/main" val="18056786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F5A7AAE-BF35-40BD-BD6E-CBE58F4F834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82178" y="1150070"/>
            <a:ext cx="10371473" cy="5637592"/>
          </a:xfrm>
        </p:spPr>
        <p:txBody>
          <a:bodyPr/>
          <a:lstStyle/>
          <a:p>
            <a:pPr marL="0" indent="0">
              <a:buNone/>
            </a:pPr>
            <a:r>
              <a:rPr lang="nl-BE" sz="2400" b="1" dirty="0"/>
              <a:t>Doelstelling: een eerlijke financiering &amp; juiste beleidsinformatie op basis van correcte en tijdige gegevens: 4 principes</a:t>
            </a:r>
          </a:p>
          <a:p>
            <a:pPr marL="0" indent="0">
              <a:buNone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Op basis van risico’s </a:t>
            </a:r>
          </a:p>
          <a:p>
            <a:pPr lvl="1"/>
            <a:r>
              <a:rPr lang="nl-BE" dirty="0"/>
              <a:t>Hoe groter het risico, hoe groter onze aandacht</a:t>
            </a:r>
          </a:p>
          <a:p>
            <a:pPr lvl="1"/>
            <a:r>
              <a:rPr lang="nl-BE" dirty="0"/>
              <a:t>Methodologisch onderbouwd (vb. steekproeven)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Op basis van jullie data </a:t>
            </a:r>
          </a:p>
          <a:p>
            <a:pPr lvl="1"/>
            <a:r>
              <a:rPr lang="nl-BE" dirty="0"/>
              <a:t>Brede monitoring: alle centrum- en cursistenkenmerken hebben potentiële signaalfunctie (kwantitatieve en kwalitatieve info)</a:t>
            </a:r>
          </a:p>
          <a:p>
            <a:pPr lvl="2"/>
            <a:r>
              <a:rPr lang="nl-BE" dirty="0"/>
              <a:t>Vb. hoog personeelsverloop</a:t>
            </a:r>
          </a:p>
          <a:p>
            <a:pPr lvl="2"/>
            <a:r>
              <a:rPr lang="nl-BE" dirty="0"/>
              <a:t>Vb. persaandacht voor nieuw aanbod</a:t>
            </a:r>
          </a:p>
          <a:p>
            <a:pPr lvl="2"/>
            <a:r>
              <a:rPr lang="nl-BE" dirty="0"/>
              <a:t>Vb. recente fusie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Op basis van principe dat centrum verantwoordelijk is voor correct toepassen van de regelgeving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Aangepast aan nieuwe parameters in decreet </a:t>
            </a:r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C200143-2548-4E24-9D08-AF7BA654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818" y="525459"/>
            <a:ext cx="10923182" cy="547203"/>
          </a:xfrm>
        </p:spPr>
        <p:txBody>
          <a:bodyPr/>
          <a:lstStyle/>
          <a:p>
            <a:r>
              <a:rPr lang="nl-BE" dirty="0"/>
              <a:t>Nieuwe monitoring en controle door AHOVOKS</a:t>
            </a:r>
          </a:p>
        </p:txBody>
      </p:sp>
    </p:spTree>
    <p:extLst>
      <p:ext uri="{BB962C8B-B14F-4D97-AF65-F5344CB8AC3E}">
        <p14:creationId xmlns:p14="http://schemas.microsoft.com/office/powerpoint/2010/main" val="3021678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F5A7AAE-BF35-40BD-BD6E-CBE58F4F834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8819" y="1280235"/>
            <a:ext cx="10371473" cy="4783839"/>
          </a:xfrm>
        </p:spPr>
        <p:txBody>
          <a:bodyPr/>
          <a:lstStyle/>
          <a:p>
            <a:r>
              <a:rPr lang="nl-BE" dirty="0"/>
              <a:t>Decretale vereisten ingedeeld volgens risicograad</a:t>
            </a:r>
          </a:p>
          <a:p>
            <a:pPr lvl="1"/>
            <a:r>
              <a:rPr lang="nl-BE" dirty="0"/>
              <a:t>Scope van de controles daarop afgestemd</a:t>
            </a:r>
          </a:p>
          <a:p>
            <a:r>
              <a:rPr lang="nl-BE" dirty="0"/>
              <a:t>Opbouwen van een set van parameters als indicator voor de hoge risico’s</a:t>
            </a:r>
          </a:p>
          <a:p>
            <a:pPr lvl="1"/>
            <a:r>
              <a:rPr lang="nl-BE" dirty="0"/>
              <a:t>Drempelwaarden </a:t>
            </a:r>
          </a:p>
          <a:p>
            <a:r>
              <a:rPr lang="nl-BE" dirty="0"/>
              <a:t>Opzetten van een centrumbeheerteam</a:t>
            </a:r>
          </a:p>
          <a:p>
            <a:pPr lvl="1"/>
            <a:r>
              <a:rPr lang="nl-BE" dirty="0"/>
              <a:t>Verzamelen en monitoren van correcte centrum-, aanbod- en cursistenkenmerken</a:t>
            </a:r>
          </a:p>
          <a:p>
            <a:pPr lvl="1"/>
            <a:r>
              <a:rPr lang="nl-BE" dirty="0"/>
              <a:t>In permanente dialoog met centrum</a:t>
            </a:r>
          </a:p>
          <a:p>
            <a:r>
              <a:rPr lang="nl-BE" dirty="0"/>
              <a:t>Jaarlijks controleprogramma gebaseerd op algemene en centrumeigen risico’s</a:t>
            </a:r>
          </a:p>
          <a:p>
            <a:pPr lvl="1"/>
            <a:r>
              <a:rPr lang="nl-BE" dirty="0"/>
              <a:t>Centrumeigen risico’s bepaald op basis van indicatoren en kwalitatieve info</a:t>
            </a:r>
          </a:p>
          <a:p>
            <a:pPr marL="288000" lvl="1">
              <a:buSzPct val="90000"/>
              <a:buBlip>
                <a:blip r:embed="rId2"/>
              </a:buBlip>
            </a:pPr>
            <a:r>
              <a:rPr lang="nl-BE" dirty="0">
                <a:solidFill>
                  <a:schemeClr val="tx1"/>
                </a:solidFill>
              </a:rPr>
              <a:t>Controles </a:t>
            </a:r>
          </a:p>
          <a:p>
            <a:pPr lvl="1"/>
            <a:r>
              <a:rPr lang="nl-BE" dirty="0"/>
              <a:t>… als middel om juistheid van gegevens in zo hoog mogelijke mate te garanderen</a:t>
            </a:r>
          </a:p>
          <a:p>
            <a:pPr lvl="1"/>
            <a:r>
              <a:rPr lang="nl-BE" dirty="0"/>
              <a:t>Vanop afstand en/ of in het centrum</a:t>
            </a:r>
          </a:p>
          <a:p>
            <a:pPr marL="288000" lvl="1">
              <a:buSzPct val="90000"/>
              <a:buBlip>
                <a:blip r:embed="rId2"/>
              </a:buBlip>
            </a:pPr>
            <a:r>
              <a:rPr lang="nl-BE" dirty="0">
                <a:solidFill>
                  <a:schemeClr val="tx1"/>
                </a:solidFill>
              </a:rPr>
              <a:t>Correctie van de gegevens</a:t>
            </a:r>
          </a:p>
          <a:p>
            <a:pPr lvl="1"/>
            <a:r>
              <a:rPr lang="nl-BE" dirty="0"/>
              <a:t>Door de centra</a:t>
            </a:r>
          </a:p>
          <a:p>
            <a:pPr lvl="1"/>
            <a:r>
              <a:rPr lang="nl-BE" dirty="0"/>
              <a:t>Door AHOVOKS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C200143-2548-4E24-9D08-AF7BA654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819" y="375991"/>
            <a:ext cx="10384832" cy="1116000"/>
          </a:xfrm>
        </p:spPr>
        <p:txBody>
          <a:bodyPr/>
          <a:lstStyle/>
          <a:p>
            <a:r>
              <a:rPr lang="nl-BE" dirty="0"/>
              <a:t>Nieuwe M&amp;C: opbouw controleprogramma</a:t>
            </a:r>
          </a:p>
        </p:txBody>
      </p:sp>
    </p:spTree>
    <p:extLst>
      <p:ext uri="{BB962C8B-B14F-4D97-AF65-F5344CB8AC3E}">
        <p14:creationId xmlns:p14="http://schemas.microsoft.com/office/powerpoint/2010/main" val="24917631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4E7520C-9F0B-49A1-9665-B108724823D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NL" dirty="0"/>
              <a:t>RISICO: centrum registreert systematisch parameter foutief </a:t>
            </a:r>
          </a:p>
          <a:p>
            <a:pPr lvl="1"/>
            <a:r>
              <a:rPr lang="nl-NL" dirty="0"/>
              <a:t>Risico klein want in LED sinds 2001-2002</a:t>
            </a:r>
          </a:p>
          <a:p>
            <a:pPr lvl="1"/>
            <a:r>
              <a:rPr lang="nl-NL" dirty="0"/>
              <a:t>Verantwoordelijkheid van de cursist die verklaring op eer tekent </a:t>
            </a:r>
          </a:p>
          <a:p>
            <a:pPr lvl="1"/>
            <a:r>
              <a:rPr lang="nl-NL" dirty="0"/>
              <a:t>Verantwoordelijkheid van het centrum om verklaring bewust te laten afleggen</a:t>
            </a:r>
          </a:p>
          <a:p>
            <a:pPr marL="288000" lvl="1" indent="0">
              <a:buNone/>
            </a:pPr>
            <a:endParaRPr lang="nl-NL" dirty="0"/>
          </a:p>
          <a:p>
            <a:pPr lvl="1"/>
            <a:r>
              <a:rPr lang="nl-NL" dirty="0"/>
              <a:t>Preventief: </a:t>
            </a:r>
          </a:p>
          <a:p>
            <a:pPr lvl="2"/>
            <a:r>
              <a:rPr lang="nl-NL" dirty="0"/>
              <a:t>Controle in LED &amp; doorverwijzing </a:t>
            </a:r>
            <a:r>
              <a:rPr lang="nl-NL" dirty="0" err="1"/>
              <a:t>HvN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Monitoring met signaalfunctie:</a:t>
            </a:r>
          </a:p>
          <a:p>
            <a:pPr lvl="2"/>
            <a:r>
              <a:rPr lang="nl-NL" dirty="0"/>
              <a:t>Indicator % verklaringen op eer / totaal inschrijvingen per leeftijdscategorie</a:t>
            </a:r>
          </a:p>
          <a:p>
            <a:pPr lvl="1"/>
            <a:r>
              <a:rPr lang="nl-BE" dirty="0"/>
              <a:t>Is er een verklaring of is verdere controle nodig? </a:t>
            </a:r>
          </a:p>
          <a:p>
            <a:pPr lvl="2"/>
            <a:r>
              <a:rPr lang="nl-NL" dirty="0"/>
              <a:t>Steekproefcontrole verklaringen op eer </a:t>
            </a: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7F69BA5-AE2E-4A4B-9FFA-9DC0208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Nieuwe M&amp;C: voorbeeld geen diploma SO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58DE443-464A-4049-B0F5-34AC09519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34" y="1451024"/>
            <a:ext cx="563373" cy="5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770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B41BA54-AA33-4E9D-AB9B-1AE94AA8ADE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NL" dirty="0"/>
              <a:t>Cursisten betalen te veel inschrijvingsgeld volgens de regelgeving rond het plafond</a:t>
            </a:r>
          </a:p>
          <a:p>
            <a:endParaRPr lang="nl-NL" dirty="0"/>
          </a:p>
          <a:p>
            <a:pPr lvl="1"/>
            <a:r>
              <a:rPr lang="nl-NL" dirty="0"/>
              <a:t>Preventief: centra kunnen historiek van plaatsingen in DAVINCI ophalen &amp; kunnen ook preventief inbouwen in eigen pakket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/>
              <a:t>Monitoring: </a:t>
            </a:r>
          </a:p>
          <a:p>
            <a:pPr lvl="2"/>
            <a:r>
              <a:rPr lang="nl-NL" dirty="0"/>
              <a:t>Regelmatig monitoren van de registratie in alle centra op basis van rapport. </a:t>
            </a:r>
          </a:p>
          <a:p>
            <a:pPr lvl="3"/>
            <a:r>
              <a:rPr lang="nl-NL" dirty="0"/>
              <a:t>Overzichtslijst kan aan de centra bezorgd worden zodat jullie kunnen corrigeren. </a:t>
            </a:r>
          </a:p>
          <a:p>
            <a:pPr lvl="3"/>
            <a:r>
              <a:rPr lang="nl-NL" dirty="0"/>
              <a:t>In financieringsrapporten effectief betaald inschrijvingsgeld opnemen</a:t>
            </a:r>
          </a:p>
          <a:p>
            <a:pPr lvl="1"/>
            <a:r>
              <a:rPr lang="nl-NL" dirty="0"/>
              <a:t>Signaalfunctie: veel en blijvende fouten</a:t>
            </a:r>
          </a:p>
          <a:p>
            <a:pPr lvl="1"/>
            <a:r>
              <a:rPr lang="nl-BE" dirty="0"/>
              <a:t>Is er een verklaring of is verdere controle nodig? </a:t>
            </a:r>
          </a:p>
          <a:p>
            <a:pPr lvl="2"/>
            <a:r>
              <a:rPr lang="nl-NL" dirty="0"/>
              <a:t>Bevragen centra en/ of controle ter plaatse van de boekhouding</a:t>
            </a:r>
          </a:p>
          <a:p>
            <a:endParaRPr lang="nl-NL" dirty="0"/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53F9D57-DCAF-479D-B910-3F383B68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Cursistenkenmerken: toepassing plafond inschrijvingsgeld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F035CEF-90CD-459A-9156-E1EAA1F60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34" y="1491990"/>
            <a:ext cx="632453" cy="63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8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C6ABD88-60EE-45BA-80E1-4C4124E7A3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97088"/>
            <a:ext cx="10371473" cy="5084922"/>
          </a:xfrm>
        </p:spPr>
        <p:txBody>
          <a:bodyPr/>
          <a:lstStyle/>
          <a:p>
            <a:r>
              <a:rPr lang="nl-BE" dirty="0"/>
              <a:t>Januari 2019</a:t>
            </a:r>
          </a:p>
          <a:p>
            <a:pPr lvl="1"/>
            <a:r>
              <a:rPr lang="nl-BE" dirty="0"/>
              <a:t>Start referteperiode nieuw financieringsdecreet</a:t>
            </a:r>
          </a:p>
          <a:p>
            <a:pPr lvl="1"/>
            <a:r>
              <a:rPr lang="nl-BE" dirty="0"/>
              <a:t>Registratie van de nieuwe cursistenkenmerken “arbeidsstatuut (traject naar werk)” en “geen diploma secundair onderwijs”</a:t>
            </a:r>
          </a:p>
          <a:p>
            <a:r>
              <a:rPr lang="nl-BE" dirty="0"/>
              <a:t>April 2019 -&gt; belangrijke release</a:t>
            </a:r>
          </a:p>
          <a:p>
            <a:pPr lvl="1"/>
            <a:r>
              <a:rPr lang="nl-BE" dirty="0"/>
              <a:t>Nieuwe tarieven inschrijvingsgeld beschikbaar</a:t>
            </a:r>
          </a:p>
          <a:p>
            <a:pPr lvl="1"/>
            <a:r>
              <a:rPr lang="nl-BE" dirty="0"/>
              <a:t>Aanpassing van de tariefsuggestie</a:t>
            </a:r>
          </a:p>
          <a:p>
            <a:pPr lvl="1"/>
            <a:r>
              <a:rPr lang="nl-BE" dirty="0"/>
              <a:t>Connectie met VDAB &amp; LED</a:t>
            </a:r>
          </a:p>
          <a:p>
            <a:pPr lvl="2"/>
            <a:r>
              <a:rPr lang="nl-BE" dirty="0"/>
              <a:t>Automatische verificatie arbeidsstatuut</a:t>
            </a:r>
          </a:p>
          <a:p>
            <a:pPr lvl="2"/>
            <a:r>
              <a:rPr lang="nl-BE" dirty="0"/>
              <a:t>Signalen vanuit VDAB getriggerd	</a:t>
            </a:r>
          </a:p>
          <a:p>
            <a:r>
              <a:rPr lang="nl-BE" dirty="0"/>
              <a:t>September 2019</a:t>
            </a:r>
          </a:p>
          <a:p>
            <a:pPr lvl="1"/>
            <a:r>
              <a:rPr lang="nl-BE" dirty="0"/>
              <a:t>Nieuwe tarieven inschrijvingsgeld van kracht</a:t>
            </a:r>
          </a:p>
          <a:p>
            <a:pPr lvl="1"/>
            <a:r>
              <a:rPr lang="nl-BE" dirty="0"/>
              <a:t>Nieuwe rationalisatienormen van kracht </a:t>
            </a:r>
            <a:r>
              <a:rPr lang="nl-BE"/>
              <a:t>-&gt; fusies</a:t>
            </a:r>
            <a:endParaRPr lang="nl-BE" dirty="0"/>
          </a:p>
          <a:p>
            <a:r>
              <a:rPr lang="nl-BE" dirty="0"/>
              <a:t>December 2019 </a:t>
            </a:r>
          </a:p>
          <a:p>
            <a:pPr lvl="1"/>
            <a:r>
              <a:rPr lang="nl-BE" dirty="0"/>
              <a:t>Einde eerste referteperiode nieuw financieringsdecreet</a:t>
            </a:r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D483868-9684-46D2-8EFA-DC434A44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Planning 2019</a:t>
            </a:r>
          </a:p>
        </p:txBody>
      </p:sp>
    </p:spTree>
    <p:extLst>
      <p:ext uri="{BB962C8B-B14F-4D97-AF65-F5344CB8AC3E}">
        <p14:creationId xmlns:p14="http://schemas.microsoft.com/office/powerpoint/2010/main" val="30631378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Stappenplan bij vragen en problemen</a:t>
            </a:r>
            <a:endParaRPr lang="nl-BE" sz="1600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8EE738-53A5-4C05-BE6C-D801A6FDCEE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66346" y="1076435"/>
            <a:ext cx="10371473" cy="4512624"/>
          </a:xfrm>
        </p:spPr>
        <p:txBody>
          <a:bodyPr/>
          <a:lstStyle/>
          <a:p>
            <a:r>
              <a:rPr lang="nl-BE" sz="2400" dirty="0"/>
              <a:t>Voor vragen over registratie, niet pakket-gerelateerd </a:t>
            </a:r>
          </a:p>
          <a:p>
            <a:pPr lvl="1"/>
            <a:r>
              <a:rPr lang="nl-BE" sz="2000" dirty="0"/>
              <a:t>Website VWO, </a:t>
            </a:r>
            <a:r>
              <a:rPr lang="nl-BE" sz="2000" dirty="0">
                <a:hlinkClick r:id="rId2"/>
              </a:rPr>
              <a:t>FAQ DAVINCI</a:t>
            </a:r>
            <a:endParaRPr lang="nl-BE" sz="2000" dirty="0"/>
          </a:p>
          <a:p>
            <a:pPr lvl="1"/>
            <a:r>
              <a:rPr lang="nl-BE" sz="2000" dirty="0" err="1"/>
              <a:t>SysAid</a:t>
            </a:r>
            <a:endParaRPr lang="nl-BE" sz="2000" dirty="0"/>
          </a:p>
          <a:p>
            <a:pPr lvl="2"/>
            <a:r>
              <a:rPr lang="nl-BE" dirty="0"/>
              <a:t>ticketsysteem voor vragen over DAVINCI en problemen in de registratie</a:t>
            </a:r>
          </a:p>
          <a:p>
            <a:pPr lvl="2"/>
            <a:r>
              <a:rPr lang="nl-BE" dirty="0" err="1"/>
              <a:t>Webtoepassing</a:t>
            </a:r>
            <a:r>
              <a:rPr lang="nl-BE" dirty="0"/>
              <a:t> (toegang aanvragen </a:t>
            </a:r>
            <a:r>
              <a:rPr lang="nl-BE" dirty="0">
                <a:hlinkClick r:id="rId3"/>
              </a:rPr>
              <a:t>davinci@vlaanderen.be</a:t>
            </a:r>
            <a:r>
              <a:rPr lang="nl-BE" dirty="0"/>
              <a:t>)</a:t>
            </a:r>
          </a:p>
          <a:p>
            <a:pPr marL="576000" lvl="2" indent="0">
              <a:buNone/>
            </a:pPr>
            <a:endParaRPr lang="nl-BE" dirty="0"/>
          </a:p>
          <a:p>
            <a:r>
              <a:rPr lang="nl-BE" sz="2400" dirty="0"/>
              <a:t>Voor vragen over gebruik softwarepakket, foutmeldingen, …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Softwareleverancier</a:t>
            </a:r>
          </a:p>
          <a:p>
            <a:pPr marL="288000" lvl="1" indent="0">
              <a:buNone/>
            </a:pPr>
            <a:endParaRPr lang="nl-BE" sz="2000" dirty="0">
              <a:solidFill>
                <a:schemeClr val="tx1"/>
              </a:solidFill>
            </a:endParaRPr>
          </a:p>
          <a:p>
            <a:r>
              <a:rPr lang="nl-BE" sz="2400" dirty="0"/>
              <a:t>Vragen rond verificatie: eigen verificateur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Andere: zo gericht mogelijk je vraag stellen: aan AHOVOKS: </a:t>
            </a:r>
          </a:p>
          <a:p>
            <a:pPr lvl="1"/>
            <a:r>
              <a:rPr lang="nl-BE" sz="2000" dirty="0"/>
              <a:t>DAVINCI: </a:t>
            </a:r>
            <a:r>
              <a:rPr lang="nl-BE" sz="2000" dirty="0">
                <a:hlinkClick r:id="rId3"/>
              </a:rPr>
              <a:t>davinci@vlaanderen.be</a:t>
            </a:r>
            <a:r>
              <a:rPr lang="nl-BE" sz="2000" dirty="0"/>
              <a:t> </a:t>
            </a:r>
          </a:p>
          <a:p>
            <a:pPr lvl="1"/>
            <a:r>
              <a:rPr lang="nl-BE" sz="2000" dirty="0"/>
              <a:t>Financiën: </a:t>
            </a:r>
            <a:r>
              <a:rPr lang="nl-BE" sz="2000" dirty="0">
                <a:hlinkClick r:id="rId4"/>
              </a:rPr>
              <a:t>financiering.volwassenenonderwijs@vlaanderen.be</a:t>
            </a:r>
            <a:endParaRPr lang="nl-BE" sz="2000" dirty="0"/>
          </a:p>
          <a:p>
            <a:pPr lvl="1"/>
            <a:r>
              <a:rPr lang="nl-BE" sz="2000" dirty="0"/>
              <a:t>Data: </a:t>
            </a:r>
            <a:r>
              <a:rPr lang="nl-BE" sz="2000" dirty="0">
                <a:hlinkClick r:id="rId5"/>
              </a:rPr>
              <a:t>data.hovwo@vlaanderen.be</a:t>
            </a:r>
            <a:endParaRPr lang="nl-BE" sz="2000" dirty="0"/>
          </a:p>
          <a:p>
            <a:pPr lvl="1"/>
            <a:r>
              <a:rPr lang="nl-BE" sz="2000" dirty="0"/>
              <a:t>Organisatie van het onderwijs: </a:t>
            </a:r>
            <a:r>
              <a:rPr lang="nl-BE" sz="2000" dirty="0">
                <a:hlinkClick r:id="rId6"/>
              </a:rPr>
              <a:t>gegevensbeheer.volwassenenonderwijs@vlaanderen.be</a:t>
            </a:r>
            <a:endParaRPr lang="nl-BE" sz="2000" dirty="0"/>
          </a:p>
          <a:p>
            <a:pPr lvl="1"/>
            <a:r>
              <a:rPr lang="nl-BE" sz="2000" dirty="0"/>
              <a:t>Algemeen: </a:t>
            </a:r>
            <a:r>
              <a:rPr lang="nl-BE" sz="2000" dirty="0">
                <a:hlinkClick r:id="rId7"/>
              </a:rPr>
              <a:t>volwassenenonderwijs@vlaanderen.be</a:t>
            </a:r>
            <a:endParaRPr lang="nl-BE" sz="2000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954109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Informatiebronnen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5F1A7D-BB82-4F63-B5A3-2B122DA4AA1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sz="2400" b="1" dirty="0"/>
              <a:t>Decreet en omzendbrieven VWO: </a:t>
            </a:r>
            <a:r>
              <a:rPr lang="nl-BE" sz="2400" b="1" dirty="0">
                <a:hlinkClick r:id="rId2"/>
              </a:rPr>
              <a:t>https://data-onderwijs.vlaanderen.be/edulex/</a:t>
            </a:r>
            <a:r>
              <a:rPr lang="nl-BE" sz="2400" b="1" dirty="0"/>
              <a:t> </a:t>
            </a:r>
          </a:p>
          <a:p>
            <a:r>
              <a:rPr lang="nl-BE" sz="2400" b="1" dirty="0"/>
              <a:t>Website onderwijs: </a:t>
            </a:r>
            <a:r>
              <a:rPr lang="nl-BE" sz="2400" b="1" dirty="0">
                <a:hlinkClick r:id="rId3"/>
              </a:rPr>
              <a:t>http://onderwijs.vlaanderen.be/</a:t>
            </a:r>
            <a:endParaRPr lang="nl-BE" sz="2400" b="1" dirty="0"/>
          </a:p>
          <a:p>
            <a:r>
              <a:rPr lang="nl-BE" sz="2400" b="1" dirty="0"/>
              <a:t>Website VWO: </a:t>
            </a:r>
            <a:r>
              <a:rPr lang="nl-BE" sz="2400" b="1" dirty="0">
                <a:hlinkClick r:id="rId4"/>
              </a:rPr>
              <a:t>http://onderwijs.vlaanderen.be/nl/directies-en-administraties-volwassenenonderwijs</a:t>
            </a:r>
            <a:r>
              <a:rPr lang="nl-BE" sz="2400" b="1" dirty="0"/>
              <a:t> </a:t>
            </a:r>
          </a:p>
          <a:p>
            <a:pPr lvl="1"/>
            <a:r>
              <a:rPr lang="nl-BE" sz="2400" b="1" dirty="0"/>
              <a:t>Website nieuw decreet: </a:t>
            </a:r>
            <a:r>
              <a:rPr lang="nl-BE" sz="2400" b="1" u="sng" dirty="0">
                <a:solidFill>
                  <a:srgbClr val="6699FF"/>
                </a:solidFill>
              </a:rPr>
              <a:t>http://onderwijs.vlaanderen.be/nl/nieuw-financieringssysteem-vwo</a:t>
            </a:r>
          </a:p>
          <a:p>
            <a:pPr lvl="1"/>
            <a:r>
              <a:rPr lang="nl-BE" sz="2400" b="1" dirty="0"/>
              <a:t>Nieuwsbrief VWO: </a:t>
            </a:r>
            <a:r>
              <a:rPr lang="nl-BE" sz="2400" b="1" dirty="0">
                <a:hlinkClick r:id="rId5"/>
              </a:rPr>
              <a:t>http://onderwijs.vlaanderen.be/nl/nieuws-en-infosessies-volwassenenonderwijs</a:t>
            </a:r>
            <a:r>
              <a:rPr lang="nl-BE" sz="2400" b="1" dirty="0"/>
              <a:t> </a:t>
            </a:r>
          </a:p>
          <a:p>
            <a:pPr lvl="1"/>
            <a:r>
              <a:rPr lang="nl-BE" sz="2400" b="1" dirty="0"/>
              <a:t>Afsprakenkader verificatie: </a:t>
            </a:r>
            <a:r>
              <a:rPr lang="nl-BE" sz="2400" b="1" dirty="0">
                <a:hlinkClick r:id="rId6"/>
              </a:rPr>
              <a:t>https://onderwijs.vlaanderen.be/nl/verificatie-volwassenenonderwijs</a:t>
            </a:r>
            <a:r>
              <a:rPr lang="nl-BE" sz="2400" b="1" dirty="0"/>
              <a:t> </a:t>
            </a:r>
          </a:p>
          <a:p>
            <a:r>
              <a:rPr lang="nl-BE" sz="2400" b="1" dirty="0"/>
              <a:t>Nieuwsbrief VWO</a:t>
            </a:r>
            <a:r>
              <a:rPr lang="nl-BE" sz="2400" dirty="0"/>
              <a:t>: </a:t>
            </a:r>
            <a:r>
              <a:rPr lang="nl-BE" sz="2400" dirty="0">
                <a:hlinkClick r:id="rId7"/>
              </a:rPr>
              <a:t>https://onderwijs.vlaanderen.be/nl/nieuws-en-infosessies-volwassenenonderwijs#nieuwsbrieven</a:t>
            </a:r>
            <a:r>
              <a:rPr lang="nl-B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627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BAE2FFA-95E0-485B-BD88-92B2DDA39AFC}"/>
              </a:ext>
            </a:extLst>
          </p:cNvPr>
          <p:cNvSpPr/>
          <p:nvPr/>
        </p:nvSpPr>
        <p:spPr>
          <a:xfrm>
            <a:off x="1920240" y="2956907"/>
            <a:ext cx="3196984" cy="1755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situering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60E0751C-6BEF-43A3-B886-97419D1E3EA4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99580" y="3544288"/>
            <a:ext cx="1113150" cy="834863"/>
          </a:xfrm>
        </p:spPr>
      </p:pic>
      <p:pic>
        <p:nvPicPr>
          <p:cNvPr id="10" name="Afbeelding 9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F22E690-8411-4133-B136-F9016A83C2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8935" y="3567498"/>
            <a:ext cx="702855" cy="849086"/>
          </a:xfrm>
          <a:prstGeom prst="rect">
            <a:avLst/>
          </a:prstGeom>
        </p:spPr>
      </p:pic>
      <p:pic>
        <p:nvPicPr>
          <p:cNvPr id="11" name="Afbeelding 10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297565D2-4371-477E-8811-A580962BC1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55893" y="999783"/>
            <a:ext cx="702855" cy="84908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25D64EF-3B3D-45FC-B994-734E7A5DE5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 flipV="1">
            <a:off x="5501385" y="3726244"/>
            <a:ext cx="966537" cy="531595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128938D8-C818-482C-877E-A65E2BC0E2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 flipV="1">
            <a:off x="6787435" y="2626792"/>
            <a:ext cx="966537" cy="531595"/>
          </a:xfrm>
          <a:prstGeom prst="rect">
            <a:avLst/>
          </a:prstGeom>
        </p:spPr>
      </p:pic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6B25E9BB-39FA-42B4-BCAC-7C4CB9257495}"/>
              </a:ext>
            </a:extLst>
          </p:cNvPr>
          <p:cNvCxnSpPr/>
          <p:nvPr/>
        </p:nvCxnSpPr>
        <p:spPr>
          <a:xfrm>
            <a:off x="3253248" y="3937673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B785792B-688F-4C22-A8D0-50501798B3DA}"/>
              </a:ext>
            </a:extLst>
          </p:cNvPr>
          <p:cNvCxnSpPr>
            <a:cxnSpLocks/>
          </p:cNvCxnSpPr>
          <p:nvPr/>
        </p:nvCxnSpPr>
        <p:spPr>
          <a:xfrm>
            <a:off x="4380360" y="4564207"/>
            <a:ext cx="0" cy="615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Afbeelding 18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EC2A3AF0-F7CC-49CB-ADF3-9FE1A8798E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95959" y="5174499"/>
            <a:ext cx="702855" cy="849086"/>
          </a:xfrm>
          <a:prstGeom prst="rect">
            <a:avLst/>
          </a:prstGeom>
        </p:spPr>
      </p:pic>
      <p:pic>
        <p:nvPicPr>
          <p:cNvPr id="20" name="Afbeelding 19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D5871830-7AD3-4B5A-9585-BB72E979F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08515" y="1821707"/>
            <a:ext cx="702855" cy="849086"/>
          </a:xfrm>
          <a:prstGeom prst="rect">
            <a:avLst/>
          </a:prstGeom>
        </p:spPr>
      </p:pic>
      <p:pic>
        <p:nvPicPr>
          <p:cNvPr id="21" name="Afbeelding 20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DD410FC-582F-4536-AC87-BDA805CC88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40031" y="4858109"/>
            <a:ext cx="702855" cy="849086"/>
          </a:xfrm>
          <a:prstGeom prst="rect">
            <a:avLst/>
          </a:prstGeom>
        </p:spPr>
      </p:pic>
      <p:pic>
        <p:nvPicPr>
          <p:cNvPr id="22" name="Afbeelding 21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7AE9A617-B238-4B50-998D-6ABAD0C847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996758" y="2242331"/>
            <a:ext cx="702855" cy="849086"/>
          </a:xfrm>
          <a:prstGeom prst="rect">
            <a:avLst/>
          </a:prstGeom>
        </p:spPr>
      </p:pic>
      <p:pic>
        <p:nvPicPr>
          <p:cNvPr id="23" name="Afbeelding 22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62F95039-71E5-4508-9B19-C0BE06FA0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58748" y="1456935"/>
            <a:ext cx="702855" cy="849086"/>
          </a:xfrm>
          <a:prstGeom prst="rect">
            <a:avLst/>
          </a:prstGeom>
        </p:spPr>
      </p:pic>
      <p:pic>
        <p:nvPicPr>
          <p:cNvPr id="24" name="Afbeelding 2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A1029916-E5D7-439D-A4EF-D8167484A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8935" y="5327332"/>
            <a:ext cx="702855" cy="849086"/>
          </a:xfrm>
          <a:prstGeom prst="rect">
            <a:avLst/>
          </a:prstGeom>
        </p:spPr>
      </p:pic>
      <p:pic>
        <p:nvPicPr>
          <p:cNvPr id="25" name="Afbeelding 24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FAE29A37-BD5A-4750-934B-2A113301EA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219883" y="794489"/>
            <a:ext cx="702855" cy="849086"/>
          </a:xfrm>
          <a:prstGeom prst="rect">
            <a:avLst/>
          </a:prstGeom>
        </p:spPr>
      </p:pic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EC550972-0339-483A-B767-8A69225C776D}"/>
              </a:ext>
            </a:extLst>
          </p:cNvPr>
          <p:cNvCxnSpPr/>
          <p:nvPr/>
        </p:nvCxnSpPr>
        <p:spPr>
          <a:xfrm>
            <a:off x="4802648" y="3937673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A3AD2EFF-C09D-49B3-A9FA-ADC0037CF8D2}"/>
              </a:ext>
            </a:extLst>
          </p:cNvPr>
          <p:cNvSpPr txBox="1"/>
          <p:nvPr/>
        </p:nvSpPr>
        <p:spPr>
          <a:xfrm>
            <a:off x="4008515" y="329050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DAVINCI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9AE85C9-ADE8-4E12-8F4B-0181A70404BF}"/>
              </a:ext>
            </a:extLst>
          </p:cNvPr>
          <p:cNvSpPr txBox="1"/>
          <p:nvPr/>
        </p:nvSpPr>
        <p:spPr>
          <a:xfrm>
            <a:off x="2364706" y="3105834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Software</a:t>
            </a:r>
          </a:p>
          <a:p>
            <a:pPr algn="ctr"/>
            <a:r>
              <a:rPr lang="nl-BE" sz="1200" dirty="0"/>
              <a:t>CVO/CBE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4F285C8-5160-4E2F-A0A8-BB606E1D65F8}"/>
              </a:ext>
            </a:extLst>
          </p:cNvPr>
          <p:cNvSpPr txBox="1"/>
          <p:nvPr/>
        </p:nvSpPr>
        <p:spPr>
          <a:xfrm>
            <a:off x="3898498" y="6172851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KBI-Connect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3FA1026C-5C83-4516-9312-A3FFC55D803C}"/>
              </a:ext>
            </a:extLst>
          </p:cNvPr>
          <p:cNvSpPr txBox="1"/>
          <p:nvPr/>
        </p:nvSpPr>
        <p:spPr>
          <a:xfrm>
            <a:off x="5676994" y="3428999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MAGDA</a:t>
            </a:r>
          </a:p>
        </p:txBody>
      </p: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510FA7AE-D1F4-462C-B53A-C726C3C768DD}"/>
              </a:ext>
            </a:extLst>
          </p:cNvPr>
          <p:cNvCxnSpPr>
            <a:cxnSpLocks/>
          </p:cNvCxnSpPr>
          <p:nvPr/>
        </p:nvCxnSpPr>
        <p:spPr>
          <a:xfrm flipV="1">
            <a:off x="6517027" y="3158387"/>
            <a:ext cx="414866" cy="4616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EF97A2E5-C9B5-4069-A649-56191C6BEFDD}"/>
              </a:ext>
            </a:extLst>
          </p:cNvPr>
          <p:cNvCxnSpPr>
            <a:cxnSpLocks/>
          </p:cNvCxnSpPr>
          <p:nvPr/>
        </p:nvCxnSpPr>
        <p:spPr>
          <a:xfrm>
            <a:off x="4370151" y="2674997"/>
            <a:ext cx="0" cy="615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>
            <a:extLst>
              <a:ext uri="{FF2B5EF4-FFF2-40B4-BE49-F238E27FC236}">
                <a16:creationId xmlns:a16="http://schemas.microsoft.com/office/drawing/2014/main" id="{0A717BC9-D14A-4FBA-8FFF-8A976BEAE204}"/>
              </a:ext>
            </a:extLst>
          </p:cNvPr>
          <p:cNvSpPr txBox="1"/>
          <p:nvPr/>
        </p:nvSpPr>
        <p:spPr>
          <a:xfrm>
            <a:off x="4121314" y="1540505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DWH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4F6FAB9-F2C1-48B8-9DD0-137D4F5B2899}"/>
              </a:ext>
            </a:extLst>
          </p:cNvPr>
          <p:cNvSpPr txBox="1"/>
          <p:nvPr/>
        </p:nvSpPr>
        <p:spPr>
          <a:xfrm>
            <a:off x="7065357" y="2349792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KSZ</a:t>
            </a:r>
          </a:p>
        </p:txBody>
      </p: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E31DCF48-5A46-498B-BA36-4CA5E41FBB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536936" y="1874156"/>
            <a:ext cx="702855" cy="647958"/>
          </a:xfrm>
          <a:prstGeom prst="rect">
            <a:avLst/>
          </a:prstGeom>
        </p:spPr>
      </p:pic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AC81C213-F699-47E5-942E-8F88B91FF513}"/>
              </a:ext>
            </a:extLst>
          </p:cNvPr>
          <p:cNvCxnSpPr/>
          <p:nvPr/>
        </p:nvCxnSpPr>
        <p:spPr>
          <a:xfrm>
            <a:off x="4802648" y="2191022"/>
            <a:ext cx="6058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>
            <a:extLst>
              <a:ext uri="{FF2B5EF4-FFF2-40B4-BE49-F238E27FC236}">
                <a16:creationId xmlns:a16="http://schemas.microsoft.com/office/drawing/2014/main" id="{8096F1FE-1878-41C0-9AE6-D88791B3E823}"/>
              </a:ext>
            </a:extLst>
          </p:cNvPr>
          <p:cNvSpPr txBox="1"/>
          <p:nvPr/>
        </p:nvSpPr>
        <p:spPr>
          <a:xfrm>
            <a:off x="5408507" y="1597158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Dataloep</a:t>
            </a:r>
          </a:p>
        </p:txBody>
      </p: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95C6759F-67DF-4A73-8098-2BEFC7C24919}"/>
              </a:ext>
            </a:extLst>
          </p:cNvPr>
          <p:cNvCxnSpPr>
            <a:cxnSpLocks/>
          </p:cNvCxnSpPr>
          <p:nvPr/>
        </p:nvCxnSpPr>
        <p:spPr>
          <a:xfrm>
            <a:off x="6034541" y="4250727"/>
            <a:ext cx="1" cy="7948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Afbeelding 46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047E3C01-E031-4FF1-A354-E9A5A5F1A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656522" y="5145478"/>
            <a:ext cx="702855" cy="849086"/>
          </a:xfrm>
          <a:prstGeom prst="rect">
            <a:avLst/>
          </a:prstGeom>
        </p:spPr>
      </p:pic>
      <p:sp>
        <p:nvSpPr>
          <p:cNvPr id="48" name="Tekstvak 47">
            <a:extLst>
              <a:ext uri="{FF2B5EF4-FFF2-40B4-BE49-F238E27FC236}">
                <a16:creationId xmlns:a16="http://schemas.microsoft.com/office/drawing/2014/main" id="{2D1D6DBA-1E75-47E9-AFC5-2CD8FB080362}"/>
              </a:ext>
            </a:extLst>
          </p:cNvPr>
          <p:cNvSpPr txBox="1"/>
          <p:nvPr/>
        </p:nvSpPr>
        <p:spPr>
          <a:xfrm>
            <a:off x="5536936" y="5982412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KBI-Connect</a:t>
            </a:r>
          </a:p>
        </p:txBody>
      </p: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74E8C7FA-2407-4EA3-82C0-51959BEEA6B6}"/>
              </a:ext>
            </a:extLst>
          </p:cNvPr>
          <p:cNvCxnSpPr>
            <a:cxnSpLocks/>
          </p:cNvCxnSpPr>
          <p:nvPr/>
        </p:nvCxnSpPr>
        <p:spPr>
          <a:xfrm>
            <a:off x="6381471" y="4250728"/>
            <a:ext cx="260178" cy="7974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8DC76123-2EB3-4155-8364-70CA56FF9B15}"/>
              </a:ext>
            </a:extLst>
          </p:cNvPr>
          <p:cNvSpPr txBox="1"/>
          <p:nvPr/>
        </p:nvSpPr>
        <p:spPr>
          <a:xfrm>
            <a:off x="6505146" y="5983725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DWSE</a:t>
            </a:r>
          </a:p>
        </p:txBody>
      </p: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7C583783-9C47-4884-B7D8-8229BBB6A922}"/>
              </a:ext>
            </a:extLst>
          </p:cNvPr>
          <p:cNvCxnSpPr>
            <a:cxnSpLocks/>
          </p:cNvCxnSpPr>
          <p:nvPr/>
        </p:nvCxnSpPr>
        <p:spPr>
          <a:xfrm>
            <a:off x="6532312" y="4220558"/>
            <a:ext cx="705205" cy="6024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6051CF72-E0D6-41A0-BA06-477CAED5994E}"/>
              </a:ext>
            </a:extLst>
          </p:cNvPr>
          <p:cNvSpPr txBox="1"/>
          <p:nvPr/>
        </p:nvSpPr>
        <p:spPr>
          <a:xfrm>
            <a:off x="7248595" y="5613376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VDAB</a:t>
            </a:r>
          </a:p>
        </p:txBody>
      </p: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id="{C6750460-962C-4538-BF59-1C03ECC6FE1F}"/>
              </a:ext>
            </a:extLst>
          </p:cNvPr>
          <p:cNvCxnSpPr>
            <a:cxnSpLocks/>
          </p:cNvCxnSpPr>
          <p:nvPr/>
        </p:nvCxnSpPr>
        <p:spPr>
          <a:xfrm flipV="1">
            <a:off x="7708578" y="1930479"/>
            <a:ext cx="443223" cy="54053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>
            <a:extLst>
              <a:ext uri="{FF2B5EF4-FFF2-40B4-BE49-F238E27FC236}">
                <a16:creationId xmlns:a16="http://schemas.microsoft.com/office/drawing/2014/main" id="{C633A771-6FF7-494A-BECD-FC17FA04DD2C}"/>
              </a:ext>
            </a:extLst>
          </p:cNvPr>
          <p:cNvCxnSpPr>
            <a:cxnSpLocks/>
          </p:cNvCxnSpPr>
          <p:nvPr/>
        </p:nvCxnSpPr>
        <p:spPr>
          <a:xfrm flipH="1">
            <a:off x="7463378" y="1789846"/>
            <a:ext cx="65912" cy="6160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>
            <a:extLst>
              <a:ext uri="{FF2B5EF4-FFF2-40B4-BE49-F238E27FC236}">
                <a16:creationId xmlns:a16="http://schemas.microsoft.com/office/drawing/2014/main" id="{9DE97DF6-B0CD-4B03-946D-168818917568}"/>
              </a:ext>
            </a:extLst>
          </p:cNvPr>
          <p:cNvSpPr txBox="1"/>
          <p:nvPr/>
        </p:nvSpPr>
        <p:spPr>
          <a:xfrm>
            <a:off x="8263230" y="742397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BIS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2575115B-8574-4B94-B436-12D07B2EF6A0}"/>
              </a:ext>
            </a:extLst>
          </p:cNvPr>
          <p:cNvSpPr txBox="1"/>
          <p:nvPr/>
        </p:nvSpPr>
        <p:spPr>
          <a:xfrm>
            <a:off x="7076337" y="530110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Rijksregister</a:t>
            </a:r>
          </a:p>
        </p:txBody>
      </p:sp>
      <p:cxnSp>
        <p:nvCxnSpPr>
          <p:cNvPr id="66" name="Rechte verbindingslijn met pijl 65">
            <a:extLst>
              <a:ext uri="{FF2B5EF4-FFF2-40B4-BE49-F238E27FC236}">
                <a16:creationId xmlns:a16="http://schemas.microsoft.com/office/drawing/2014/main" id="{7291C727-3416-4B4A-A2CB-B1ABDFC89872}"/>
              </a:ext>
            </a:extLst>
          </p:cNvPr>
          <p:cNvCxnSpPr>
            <a:cxnSpLocks/>
          </p:cNvCxnSpPr>
          <p:nvPr/>
        </p:nvCxnSpPr>
        <p:spPr>
          <a:xfrm flipV="1">
            <a:off x="7866134" y="2235388"/>
            <a:ext cx="790938" cy="4084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vak 69">
            <a:extLst>
              <a:ext uri="{FF2B5EF4-FFF2-40B4-BE49-F238E27FC236}">
                <a16:creationId xmlns:a16="http://schemas.microsoft.com/office/drawing/2014/main" id="{575007C6-E8BA-4F36-9DBB-9DAE905B10B5}"/>
              </a:ext>
            </a:extLst>
          </p:cNvPr>
          <p:cNvSpPr txBox="1"/>
          <p:nvPr/>
        </p:nvSpPr>
        <p:spPr>
          <a:xfrm>
            <a:off x="8831091" y="1189711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DGPH</a:t>
            </a:r>
          </a:p>
        </p:txBody>
      </p:sp>
      <p:cxnSp>
        <p:nvCxnSpPr>
          <p:cNvPr id="71" name="Rechte verbindingslijn met pijl 70">
            <a:extLst>
              <a:ext uri="{FF2B5EF4-FFF2-40B4-BE49-F238E27FC236}">
                <a16:creationId xmlns:a16="http://schemas.microsoft.com/office/drawing/2014/main" id="{C9BB2A0D-D7B4-45BD-B3C5-23157B134420}"/>
              </a:ext>
            </a:extLst>
          </p:cNvPr>
          <p:cNvCxnSpPr>
            <a:cxnSpLocks/>
          </p:cNvCxnSpPr>
          <p:nvPr/>
        </p:nvCxnSpPr>
        <p:spPr>
          <a:xfrm flipV="1">
            <a:off x="7889993" y="2642908"/>
            <a:ext cx="1033772" cy="1854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vak 72">
            <a:extLst>
              <a:ext uri="{FF2B5EF4-FFF2-40B4-BE49-F238E27FC236}">
                <a16:creationId xmlns:a16="http://schemas.microsoft.com/office/drawing/2014/main" id="{CBBE97B9-AC55-48B1-AE9B-7F3FA45F1DAD}"/>
              </a:ext>
            </a:extLst>
          </p:cNvPr>
          <p:cNvSpPr txBox="1"/>
          <p:nvPr/>
        </p:nvSpPr>
        <p:spPr>
          <a:xfrm>
            <a:off x="9117539" y="3019887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RVA</a:t>
            </a:r>
          </a:p>
        </p:txBody>
      </p:sp>
      <p:pic>
        <p:nvPicPr>
          <p:cNvPr id="74" name="Afbeelding 7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68FB201F-571A-4BF6-8ED2-7DE6347E65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72340" y="3149520"/>
            <a:ext cx="702855" cy="849086"/>
          </a:xfrm>
          <a:prstGeom prst="rect">
            <a:avLst/>
          </a:prstGeom>
        </p:spPr>
      </p:pic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F31483F7-90A4-471F-9C8C-0320EA729D51}"/>
              </a:ext>
            </a:extLst>
          </p:cNvPr>
          <p:cNvCxnSpPr>
            <a:cxnSpLocks/>
          </p:cNvCxnSpPr>
          <p:nvPr/>
        </p:nvCxnSpPr>
        <p:spPr>
          <a:xfrm>
            <a:off x="7866135" y="2956907"/>
            <a:ext cx="665007" cy="3051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>
            <a:extLst>
              <a:ext uri="{FF2B5EF4-FFF2-40B4-BE49-F238E27FC236}">
                <a16:creationId xmlns:a16="http://schemas.microsoft.com/office/drawing/2014/main" id="{909FE7F1-27E3-4FFD-BF34-3A5C61107845}"/>
              </a:ext>
            </a:extLst>
          </p:cNvPr>
          <p:cNvSpPr txBox="1"/>
          <p:nvPr/>
        </p:nvSpPr>
        <p:spPr>
          <a:xfrm>
            <a:off x="8616631" y="3943560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OCMW</a:t>
            </a:r>
          </a:p>
        </p:txBody>
      </p:sp>
      <p:pic>
        <p:nvPicPr>
          <p:cNvPr id="83" name="Afbeelding 82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157D1F4D-0B15-4DB6-B777-2FEF02B450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984301" y="4712100"/>
            <a:ext cx="702855" cy="849086"/>
          </a:xfrm>
          <a:prstGeom prst="rect">
            <a:avLst/>
          </a:prstGeom>
        </p:spPr>
      </p:pic>
      <p:pic>
        <p:nvPicPr>
          <p:cNvPr id="84" name="Afbeelding 83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7FE64AA5-209C-4DC0-80EF-FC4634BEBB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88383" y="4330623"/>
            <a:ext cx="702855" cy="849086"/>
          </a:xfrm>
          <a:prstGeom prst="rect">
            <a:avLst/>
          </a:prstGeom>
        </p:spPr>
      </p:pic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id="{C12CF059-900D-4B47-8290-E2905B80702D}"/>
              </a:ext>
            </a:extLst>
          </p:cNvPr>
          <p:cNvCxnSpPr>
            <a:cxnSpLocks/>
          </p:cNvCxnSpPr>
          <p:nvPr/>
        </p:nvCxnSpPr>
        <p:spPr>
          <a:xfrm flipH="1">
            <a:off x="5568092" y="4257839"/>
            <a:ext cx="217513" cy="3916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>
            <a:extLst>
              <a:ext uri="{FF2B5EF4-FFF2-40B4-BE49-F238E27FC236}">
                <a16:creationId xmlns:a16="http://schemas.microsoft.com/office/drawing/2014/main" id="{977A525A-704F-4EE2-823F-96A6A4A4616A}"/>
              </a:ext>
            </a:extLst>
          </p:cNvPr>
          <p:cNvSpPr txBox="1"/>
          <p:nvPr/>
        </p:nvSpPr>
        <p:spPr>
          <a:xfrm>
            <a:off x="5129162" y="5485348"/>
            <a:ext cx="4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LED</a:t>
            </a:r>
          </a:p>
        </p:txBody>
      </p: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391AFF83-F267-4807-8867-D4FE2A23243C}"/>
              </a:ext>
            </a:extLst>
          </p:cNvPr>
          <p:cNvCxnSpPr>
            <a:cxnSpLocks/>
          </p:cNvCxnSpPr>
          <p:nvPr/>
        </p:nvCxnSpPr>
        <p:spPr>
          <a:xfrm>
            <a:off x="6596575" y="3969481"/>
            <a:ext cx="970037" cy="49260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>
            <a:extLst>
              <a:ext uri="{FF2B5EF4-FFF2-40B4-BE49-F238E27FC236}">
                <a16:creationId xmlns:a16="http://schemas.microsoft.com/office/drawing/2014/main" id="{13B16C3E-C7BB-44F2-8DFD-DEC5FD0B4D4D}"/>
              </a:ext>
            </a:extLst>
          </p:cNvPr>
          <p:cNvSpPr txBox="1"/>
          <p:nvPr/>
        </p:nvSpPr>
        <p:spPr>
          <a:xfrm>
            <a:off x="7853598" y="51131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DHO</a:t>
            </a:r>
          </a:p>
        </p:txBody>
      </p:sp>
      <p:pic>
        <p:nvPicPr>
          <p:cNvPr id="92" name="Afbeelding 91" descr="Afbeelding met zitten, tafel, binnen, kop&#10;&#10;Beschrijving is gegenereerd met hoge betrouwbaarheid">
            <a:extLst>
              <a:ext uri="{FF2B5EF4-FFF2-40B4-BE49-F238E27FC236}">
                <a16:creationId xmlns:a16="http://schemas.microsoft.com/office/drawing/2014/main" id="{0420193A-A641-478B-9FDA-82586CBAEF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66612" y="3538930"/>
            <a:ext cx="702855" cy="849086"/>
          </a:xfrm>
          <a:prstGeom prst="rect">
            <a:avLst/>
          </a:prstGeom>
        </p:spPr>
      </p:pic>
      <p:sp>
        <p:nvSpPr>
          <p:cNvPr id="93" name="Tekstvak 92">
            <a:extLst>
              <a:ext uri="{FF2B5EF4-FFF2-40B4-BE49-F238E27FC236}">
                <a16:creationId xmlns:a16="http://schemas.microsoft.com/office/drawing/2014/main" id="{6000AD2F-9DC7-455B-9A8B-08F1401E298E}"/>
              </a:ext>
            </a:extLst>
          </p:cNvPr>
          <p:cNvSpPr txBox="1"/>
          <p:nvPr/>
        </p:nvSpPr>
        <p:spPr>
          <a:xfrm>
            <a:off x="7400917" y="3286934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Groeipakket</a:t>
            </a:r>
          </a:p>
        </p:txBody>
      </p:sp>
      <p:cxnSp>
        <p:nvCxnSpPr>
          <p:cNvPr id="97" name="Rechte verbindingslijn met pijl 96">
            <a:extLst>
              <a:ext uri="{FF2B5EF4-FFF2-40B4-BE49-F238E27FC236}">
                <a16:creationId xmlns:a16="http://schemas.microsoft.com/office/drawing/2014/main" id="{5C2D4D0A-2BB0-43FC-832F-E509C8A0670D}"/>
              </a:ext>
            </a:extLst>
          </p:cNvPr>
          <p:cNvCxnSpPr>
            <a:cxnSpLocks/>
            <a:endCxn id="92" idx="1"/>
          </p:cNvCxnSpPr>
          <p:nvPr/>
        </p:nvCxnSpPr>
        <p:spPr>
          <a:xfrm>
            <a:off x="6608447" y="3856185"/>
            <a:ext cx="958164" cy="1072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52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BE22D62-D304-4DB4-A683-B5DA33D0739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207282"/>
            <a:ext cx="8324150" cy="4651829"/>
          </a:xfrm>
        </p:spPr>
        <p:txBody>
          <a:bodyPr/>
          <a:lstStyle/>
          <a:p>
            <a:r>
              <a:rPr lang="nl-BE" dirty="0"/>
              <a:t>DAVINCI communiceert via </a:t>
            </a:r>
            <a:r>
              <a:rPr lang="nl-BE" dirty="0" err="1"/>
              <a:t>webdiensten</a:t>
            </a:r>
            <a:r>
              <a:rPr lang="nl-BE" dirty="0"/>
              <a:t> met de softwarepakketten</a:t>
            </a:r>
          </a:p>
          <a:p>
            <a:pPr lvl="1"/>
            <a:r>
              <a:rPr lang="nl-BE" dirty="0"/>
              <a:t>DAVINCI-concepten worden vertaald naar de verschillende front-end toepassingen (= de softwarepakketten) </a:t>
            </a:r>
          </a:p>
          <a:p>
            <a:pPr lvl="2"/>
            <a:r>
              <a:rPr lang="nl-BE" dirty="0"/>
              <a:t>Sommige DAVINCI-concepten kunnen jullie onbekend zijn</a:t>
            </a:r>
          </a:p>
          <a:p>
            <a:pPr lvl="2"/>
            <a:r>
              <a:rPr lang="nl-BE" dirty="0"/>
              <a:t>Daarom </a:t>
            </a:r>
            <a:r>
              <a:rPr lang="nl-BE" dirty="0" err="1"/>
              <a:t>software-leverancier</a:t>
            </a:r>
            <a:r>
              <a:rPr lang="nl-BE" dirty="0"/>
              <a:t> mee uitgenodigd voor deze infosessie</a:t>
            </a:r>
          </a:p>
          <a:p>
            <a:pPr lvl="1"/>
            <a:r>
              <a:rPr lang="nl-BE" dirty="0"/>
              <a:t>Aansturing van de softwareleveranciers is de verantwoordelijkheid van de centra</a:t>
            </a:r>
          </a:p>
          <a:p>
            <a:r>
              <a:rPr lang="nl-BE" dirty="0"/>
              <a:t>Welke diensten?</a:t>
            </a:r>
          </a:p>
          <a:p>
            <a:pPr lvl="1"/>
            <a:r>
              <a:rPr lang="nl-BE" sz="2000" dirty="0"/>
              <a:t>Taxonomiedienst</a:t>
            </a:r>
          </a:p>
          <a:p>
            <a:pPr lvl="1"/>
            <a:r>
              <a:rPr lang="nl-BE" sz="2000" dirty="0"/>
              <a:t>Aanboddienst</a:t>
            </a:r>
          </a:p>
          <a:p>
            <a:pPr lvl="1"/>
            <a:r>
              <a:rPr lang="nl-BE" sz="2000" dirty="0"/>
              <a:t>Persoonsdienst</a:t>
            </a:r>
          </a:p>
          <a:p>
            <a:pPr lvl="1"/>
            <a:r>
              <a:rPr lang="nl-BE" sz="2000" dirty="0"/>
              <a:t>Inschrijvingsdienst</a:t>
            </a:r>
          </a:p>
          <a:p>
            <a:pPr lvl="1"/>
            <a:r>
              <a:rPr lang="nl-BE" sz="2000" dirty="0"/>
              <a:t>Participatiedienst</a:t>
            </a:r>
          </a:p>
          <a:p>
            <a:pPr lvl="1"/>
            <a:r>
              <a:rPr lang="nl-BE" sz="2000" dirty="0"/>
              <a:t>Studiebewijsdienst</a:t>
            </a:r>
          </a:p>
          <a:p>
            <a:pPr lvl="1"/>
            <a:r>
              <a:rPr lang="nl-BE" sz="2000" dirty="0"/>
              <a:t>Signaaldienst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AEE8EAB-34D5-4E7B-A736-F06024DC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- centrumsoftware</a:t>
            </a:r>
          </a:p>
        </p:txBody>
      </p:sp>
    </p:spTree>
    <p:extLst>
      <p:ext uri="{BB962C8B-B14F-4D97-AF65-F5344CB8AC3E}">
        <p14:creationId xmlns:p14="http://schemas.microsoft.com/office/powerpoint/2010/main" val="55057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8FFE945-0971-4B17-873D-83BD1F2644B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252987" y="1313160"/>
            <a:ext cx="10371473" cy="4512624"/>
          </a:xfrm>
        </p:spPr>
        <p:txBody>
          <a:bodyPr/>
          <a:lstStyle/>
          <a:p>
            <a:r>
              <a:rPr lang="nl-BE" dirty="0"/>
              <a:t>Registreer de werkelijkheid</a:t>
            </a:r>
          </a:p>
          <a:p>
            <a:pPr lvl="1"/>
            <a:r>
              <a:rPr lang="nl-BE" dirty="0"/>
              <a:t>Doelstelling is dat de registratie zo goed mogelijk weerspiegelt wat er in de realiteit gebeurt</a:t>
            </a:r>
          </a:p>
          <a:p>
            <a:r>
              <a:rPr lang="nl-BE" dirty="0" err="1"/>
              <a:t>Gebeurtenisgeörienteerd</a:t>
            </a:r>
            <a:endParaRPr lang="nl-BE" dirty="0"/>
          </a:p>
          <a:p>
            <a:pPr lvl="1"/>
            <a:r>
              <a:rPr lang="nl-BE" dirty="0"/>
              <a:t>Bedoeling van gebruik van </a:t>
            </a:r>
            <a:r>
              <a:rPr lang="nl-BE" dirty="0" err="1"/>
              <a:t>webdiensten</a:t>
            </a:r>
            <a:r>
              <a:rPr lang="nl-BE" dirty="0"/>
              <a:t> is om de transacties in het eigen pakket meteen naar DAVINCI door te geven</a:t>
            </a:r>
          </a:p>
          <a:p>
            <a:pPr lvl="1"/>
            <a:r>
              <a:rPr lang="nl-BE" dirty="0"/>
              <a:t>Gelijke gegevens in de databanken</a:t>
            </a:r>
          </a:p>
          <a:p>
            <a:pPr lvl="1"/>
            <a:r>
              <a:rPr lang="nl-BE" dirty="0"/>
              <a:t>Gegevens snel beschikbaar bij de overheid</a:t>
            </a:r>
          </a:p>
          <a:p>
            <a:pPr lvl="1"/>
            <a:r>
              <a:rPr lang="nl-BE" dirty="0"/>
              <a:t>Maakt gegevensdeling makkelijker</a:t>
            </a:r>
          </a:p>
          <a:p>
            <a:r>
              <a:rPr lang="nl-BE" dirty="0"/>
              <a:t>Eigenaarschap</a:t>
            </a:r>
            <a:endParaRPr lang="nl-BE" dirty="0">
              <a:highlight>
                <a:srgbClr val="FFFF00"/>
              </a:highlight>
            </a:endParaRPr>
          </a:p>
          <a:p>
            <a:pPr lvl="1"/>
            <a:r>
              <a:rPr lang="nl-BE" dirty="0"/>
              <a:t>Centrum is verantwoordelijk voor de data in DAVINCI</a:t>
            </a:r>
          </a:p>
          <a:p>
            <a:pPr lvl="1"/>
            <a:r>
              <a:rPr lang="nl-BE" dirty="0"/>
              <a:t>Wij trekken fouten niet recht in naam van het centrum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CED67B9-F329-4FE2-83BF-35861850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DAVINCI - Uitgangspunten</a:t>
            </a:r>
          </a:p>
        </p:txBody>
      </p:sp>
    </p:spTree>
    <p:extLst>
      <p:ext uri="{BB962C8B-B14F-4D97-AF65-F5344CB8AC3E}">
        <p14:creationId xmlns:p14="http://schemas.microsoft.com/office/powerpoint/2010/main" val="116302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4944E83-6BEA-48FC-916B-86AA68ACBEF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l-BE" dirty="0"/>
              <a:t>Taxonomie = lijst met referentiedata</a:t>
            </a:r>
          </a:p>
          <a:p>
            <a:pPr lvl="1"/>
            <a:r>
              <a:rPr lang="nl-BE" dirty="0"/>
              <a:t>Codes van opleidingen, modules, bevoegdheden, lesplaatsen, buitenlandse postcodes, statussen, </a:t>
            </a:r>
            <a:r>
              <a:rPr lang="nl-BE" dirty="0" err="1"/>
              <a:t>picklijsten</a:t>
            </a:r>
            <a:r>
              <a:rPr lang="nl-BE" dirty="0"/>
              <a:t>, …</a:t>
            </a:r>
          </a:p>
          <a:p>
            <a:pPr lvl="1"/>
            <a:r>
              <a:rPr lang="nl-BE" dirty="0"/>
              <a:t>Dagelijks gegenereerd </a:t>
            </a:r>
          </a:p>
          <a:p>
            <a:pPr lvl="1"/>
            <a:r>
              <a:rPr lang="nl-BE" dirty="0"/>
              <a:t>Gevolg: als een referentiegegeven in DAVINCI wordt aangepast of toegevoegd, kan het de volgende dag in de centrumsoftware zitten</a:t>
            </a:r>
          </a:p>
          <a:p>
            <a:pPr lvl="1"/>
            <a:r>
              <a:rPr lang="nl-BE" dirty="0"/>
              <a:t>Taxonomie wordt tevens uitgewisseld </a:t>
            </a:r>
          </a:p>
          <a:p>
            <a:pPr lvl="2"/>
            <a:r>
              <a:rPr lang="nl-BE" dirty="0"/>
              <a:t>met VDAB in kader van opleidingen in traject naar werk</a:t>
            </a:r>
          </a:p>
          <a:p>
            <a:pPr lvl="2"/>
            <a:r>
              <a:rPr lang="nl-BE" dirty="0"/>
              <a:t>Met DWSE in kader van de erkende opleidingen voor Vlaams Opleidingsverlof.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DD9D30-85DE-45C5-A898-299345D6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Taxonomie</a:t>
            </a:r>
          </a:p>
        </p:txBody>
      </p:sp>
    </p:spTree>
    <p:extLst>
      <p:ext uri="{BB962C8B-B14F-4D97-AF65-F5344CB8AC3E}">
        <p14:creationId xmlns:p14="http://schemas.microsoft.com/office/powerpoint/2010/main" val="150625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168A808-CA60-4744-8444-2A4487429BD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B1FFC4-9C4C-4ABB-9333-C95CB027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99726F2-8B55-4D31-BB38-A0A65F73C4B3}"/>
              </a:ext>
            </a:extLst>
          </p:cNvPr>
          <p:cNvSpPr/>
          <p:nvPr/>
        </p:nvSpPr>
        <p:spPr>
          <a:xfrm>
            <a:off x="5054600" y="1169005"/>
            <a:ext cx="2387600" cy="10583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Ingerichte Opleidings-variant (IOV)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FE69B989-EBCC-47DB-9A8B-485BF204E541}"/>
              </a:ext>
            </a:extLst>
          </p:cNvPr>
          <p:cNvSpPr/>
          <p:nvPr/>
        </p:nvSpPr>
        <p:spPr>
          <a:xfrm>
            <a:off x="5054600" y="2896151"/>
            <a:ext cx="2387600" cy="10583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Ingerichte Module-variant (IMV)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AAF9973-BA90-47FB-9AE3-13DC2770BD86}"/>
              </a:ext>
            </a:extLst>
          </p:cNvPr>
          <p:cNvSpPr/>
          <p:nvPr/>
        </p:nvSpPr>
        <p:spPr>
          <a:xfrm>
            <a:off x="5054600" y="4623297"/>
            <a:ext cx="2387600" cy="10583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331560188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9E00056C191F44AE840C6D93C45083" ma:contentTypeVersion="0" ma:contentTypeDescription="Een nieuw document maken." ma:contentTypeScope="" ma:versionID="2641beff6a7c314373a230bef27af6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CA1E51-120B-44B9-90DD-0DD6A7F7BF4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1B4785-B3B4-4DC3-8337-5F71F21188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84C577-994B-4E9D-A03B-291AD10CD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6750</TotalTime>
  <Words>3520</Words>
  <Application>Microsoft Office PowerPoint</Application>
  <PresentationFormat>Breedbeeld</PresentationFormat>
  <Paragraphs>641</Paragraphs>
  <Slides>48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48</vt:i4>
      </vt:variant>
    </vt:vector>
  </HeadingPairs>
  <TitlesOfParts>
    <vt:vector size="57" baseType="lpstr">
      <vt:lpstr>Arial</vt:lpstr>
      <vt:lpstr>Calibri</vt:lpstr>
      <vt:lpstr>Courier New</vt:lpstr>
      <vt:lpstr>FlandersArtSans-Medium</vt:lpstr>
      <vt:lpstr>FlandersArtSans-Regular</vt:lpstr>
      <vt:lpstr>FlandersArtSerif-Regular</vt:lpstr>
      <vt:lpstr>Wingdings</vt:lpstr>
      <vt:lpstr>Aangepast ontwerp</vt:lpstr>
      <vt:lpstr>Ahovos</vt:lpstr>
      <vt:lpstr>Infosessie: basis registratie in DAVINCI</vt:lpstr>
      <vt:lpstr>Opzet van de infosessie</vt:lpstr>
      <vt:lpstr>DAVINCI - situering</vt:lpstr>
      <vt:lpstr>DAVINCI situering</vt:lpstr>
      <vt:lpstr>DAVINCI situering</vt:lpstr>
      <vt:lpstr>DAVINCI - centrumsoftware</vt:lpstr>
      <vt:lpstr>DAVINCI - Uitgangspunten</vt:lpstr>
      <vt:lpstr>Taxonomie</vt:lpstr>
      <vt:lpstr>Aanbod</vt:lpstr>
      <vt:lpstr>Aanbod - IOV</vt:lpstr>
      <vt:lpstr>Aanbod - IMV</vt:lpstr>
      <vt:lpstr>Aanbod - Les</vt:lpstr>
      <vt:lpstr>Aanbod – IMV: afwijkende organisatievormen </vt:lpstr>
      <vt:lpstr>PowerPoint-presentatie</vt:lpstr>
      <vt:lpstr>Aanbod – IMV: afwijkende organisatievormen </vt:lpstr>
      <vt:lpstr>Verwijderen versus afgelasten</vt:lpstr>
      <vt:lpstr>Persoonsregistratie</vt:lpstr>
      <vt:lpstr>Persoonsregistratie</vt:lpstr>
      <vt:lpstr>Persoonsregistratie</vt:lpstr>
      <vt:lpstr>Inschrijving - Aanmelding</vt:lpstr>
      <vt:lpstr>Inschrijving - Plaatsing</vt:lpstr>
      <vt:lpstr>Inschrijving - Plaatsingsstatussen</vt:lpstr>
      <vt:lpstr>Inschrijving – Plaatsing + inschrijvingsgeld</vt:lpstr>
      <vt:lpstr>Inschrijving – Plaatsing + inschrijvingsgeld (2) </vt:lpstr>
      <vt:lpstr>PowerPoint-presentatie</vt:lpstr>
      <vt:lpstr>PowerPoint-presentatie</vt:lpstr>
      <vt:lpstr>PowerPoint-presentatie</vt:lpstr>
      <vt:lpstr>PowerPoint-presentatie</vt:lpstr>
      <vt:lpstr>Inschrijving - Tariefsuggestie</vt:lpstr>
      <vt:lpstr>Inschrijving – Plaatsing: automatische verificatie</vt:lpstr>
      <vt:lpstr>Inschrijving – Controle werkzoekende reeds geregistreerde plaatsingen (werkwijze tot paasvakantie)</vt:lpstr>
      <vt:lpstr>Inschrijving – Controle werkzoekende reeds geregistreerde plaatsingen (werkwijze na paasvakantie)</vt:lpstr>
      <vt:lpstr>Participatie</vt:lpstr>
      <vt:lpstr>Studiebewijzen</vt:lpstr>
      <vt:lpstr>Studiebewijzen - LED</vt:lpstr>
      <vt:lpstr>Signalen</vt:lpstr>
      <vt:lpstr>Signalen</vt:lpstr>
      <vt:lpstr>DAVINCI als kruispuntbank</vt:lpstr>
      <vt:lpstr>DAVINCI als kruispuntbank</vt:lpstr>
      <vt:lpstr>DAVINCI als bron voor (beleids)informatie</vt:lpstr>
      <vt:lpstr>DAVINCI als bron voor financiering VWO</vt:lpstr>
      <vt:lpstr>Nieuwe monitoring en controle door AHOVOKS</vt:lpstr>
      <vt:lpstr>Nieuwe M&amp;C: opbouw controleprogramma</vt:lpstr>
      <vt:lpstr>Nieuwe M&amp;C: voorbeeld geen diploma SO</vt:lpstr>
      <vt:lpstr>Cursistenkenmerken: toepassing plafond inschrijvingsgeld</vt:lpstr>
      <vt:lpstr>Planning 2019</vt:lpstr>
      <vt:lpstr>Stappenplan bij vragen en problemen</vt:lpstr>
      <vt:lpstr>Informatiebronnen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AHOVOS</dc:title>
  <dc:creator>ann.bronselaer@ond.vlaanderen.be</dc:creator>
  <cp:lastModifiedBy>De Hondt Aron</cp:lastModifiedBy>
  <cp:revision>187</cp:revision>
  <dcterms:created xsi:type="dcterms:W3CDTF">2014-06-26T11:20:41Z</dcterms:created>
  <dcterms:modified xsi:type="dcterms:W3CDTF">2019-04-03T11:23:25Z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0x010100999E00056C191F44AE840C6D93C45083</vt:lpwstr>
  </property>
</Properties>
</file>