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Roboto Slab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63e7405b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63e7405b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63e7403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63e7403c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63e7403c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63e7403c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10u30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63e7405b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63e7405b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63e7405b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63e7405b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63e7403c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63e7403c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63e7403c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63e7403c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63e7405b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63e7405b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63e7403c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63e7403c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8b66f98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8b66f98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6e997529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6e997529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63e7405b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63e7405b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63e7405b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63e7405b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63e7405b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d63e7405b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11u15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63e7405b6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63e7405b6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63e7405b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63e7405b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6210f73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6210f73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6210f73b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6210f73b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6210f73b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6210f73b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6210f73b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6210f73b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63e7403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63e7403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d.gent/nl/onderwijscentrum-gent/nieuws-evenementen/operatie-geslaagd-podcas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tad.gent/gid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588325" y="856400"/>
            <a:ext cx="5783400" cy="20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gevolgen van corona op de onderwijsloopbaan van nieuwkomers: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333"/>
              <a:t>Gentse ervaringen</a:t>
            </a:r>
            <a:endParaRPr sz="3333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0" y="3518650"/>
            <a:ext cx="57834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nl" sz="1420">
                <a:solidFill>
                  <a:schemeClr val="dk1"/>
                </a:solidFill>
              </a:rPr>
              <a:t>Steven Delarue (Onderwijscentrum Gent)</a:t>
            </a:r>
            <a:endParaRPr sz="142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nl" sz="1420">
                <a:solidFill>
                  <a:schemeClr val="dk1"/>
                </a:solidFill>
              </a:rPr>
              <a:t>Sarah Verdonck (VISO Gent)</a:t>
            </a:r>
            <a:endParaRPr sz="142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nl" sz="1420">
                <a:solidFill>
                  <a:schemeClr val="dk1"/>
                </a:solidFill>
              </a:rPr>
              <a:t>Yanne De Belder (Richtpunt Campus Gent Abdisstraat)</a:t>
            </a:r>
            <a:endParaRPr sz="142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42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02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verliep de doorstroom?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87900" y="1285875"/>
            <a:ext cx="8368200" cy="32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nl" sz="2100"/>
              <a:t>portretterende en toelatingsklassenraden gingen online door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nl" sz="2100"/>
              <a:t>meer individuele ondersteuning nodig in vervolgscholen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nl" sz="2100"/>
              <a:t>niet evident voor lln: mondmaskers, klassfeer, integratie...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nl" sz="2100"/>
              <a:t>ook niet voor lkn om ex-OKAN’ers te leren kennen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nl" sz="2100"/>
              <a:t>toch relatief weinig heroriënteringen omdat doorstroomadviezen goed doordacht waren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verliep de doorstroom?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87900" y="1393025"/>
            <a:ext cx="8368200" cy="31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" sz="2200"/>
              <a:t>good practices in vervolgscholen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" sz="2000"/>
              <a:t>buddy-systeem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" sz="2000"/>
              <a:t>aanklampend werken (Whatsapp, stoepbezoeken, telefoontjes,...)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" sz="2000"/>
              <a:t>klassen voor Frans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" sz="2000"/>
              <a:t>online huiswerkklas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nl" sz="2200"/>
              <a:t>maandelijks overleg tussen OKAN en SOI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Onze bevindingen zijn voorlopig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tot vandaag milde evaluaties door vervolgscholen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klassenraden op einde van dit schooljaar zijn belangrijk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klassenraden op einde van een graad zijn nog belangrijker, zeker in functie van stages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langetermijneffecten moeilijk te voorspellen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...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Omgaan met corona: online woensdagklas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87900" y="1316500"/>
            <a:ext cx="8368200" cy="32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huiswerk- en studiebegeleiding voor ex-OKAN’ers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sep-okt: verschillende klaslokalen, afstandsregels, mondmaskers…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code oranje: online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lln telefonisch of via Whatsapp uitnodigen en blijven aanklampen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vrijwilligers en stagiairs verzamelen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online werkdocument: begeleiders kiezen lln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soms langdurige ‘allianties’ tussen begeleider en vaste ll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begeleiden via telefoon, Whatsapp, Zoom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lln delen scherm of sturen foto’s van lesmateriaal op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Omgaan met corona: online woensdagklas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87900" y="1316500"/>
            <a:ext cx="8368200" cy="32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sz="1900"/>
              <a:t>nadelen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l" sz="1900"/>
              <a:t>fysieke nabijheid is belangrijk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l" sz="1900"/>
              <a:t>sommige lln zien alweer een online ‘les’ niet zitten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l" sz="1900"/>
              <a:t>gebrek aan ICT-vaardigheden of slechte verbinding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sz="1900"/>
              <a:t>voordelen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l" sz="1900"/>
              <a:t>oefenen van ICT-vaardigheden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l" sz="1900"/>
              <a:t>langdurige relaties tussen begeleiders en lln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l" sz="1900"/>
              <a:t>ll neemt eigen leerproces in handen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nl" sz="1900"/>
              <a:t>vrijwilligers voelen zich nuttig in tijden van corona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Zijn we hardleers of…?</a:t>
            </a:r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2"/>
          </p:nvPr>
        </p:nvSpPr>
        <p:spPr>
          <a:xfrm>
            <a:off x="4439325" y="382700"/>
            <a:ext cx="4638300" cy="42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inzetten op ICT-vaardigheden (Smartschool, Google drive, Whatsapp klasgroepjes)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intake: aandacht voor digitale vaardigheden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laptops blijven komen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ICT-vaardigheden oefenen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ook alfa’s kunnen mails sturen</a:t>
            </a:r>
            <a:endParaRPr sz="2000"/>
          </a:p>
        </p:txBody>
      </p:sp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 de OKAN- leerlingen nu?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 de OKAN- leerlingen nu?</a:t>
            </a:r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Welke impact heeft corona nu op de dagelijkse werking?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2"/>
          </p:nvPr>
        </p:nvSpPr>
        <p:spPr>
          <a:xfrm>
            <a:off x="4469950" y="229625"/>
            <a:ext cx="4561800" cy="43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weinig besmettingen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wel quarantaines: soms hele klassen, vaak met jongeren uit de opvangcentra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minder oefenkansen door: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 sz="1600"/>
              <a:t>lln die alleen of in gezin leven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 sz="1600"/>
              <a:t>minder buitenschoolse activiteiten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nl" sz="1600"/>
              <a:t>mondmaskerplicht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in sommige OKAN-scholen halftijds afstandsonderwijs, in andere voltijds contactonderwijs 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NBMV...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...in tijden van corona</a:t>
            </a: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490400" cy="49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school is lichtpunt en vaak enige ontmoetingsplaats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NBMV’s in opvang hebben ook na school oefenkansen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NBMV’s begeleid door Minor Ndako, pleeg- of steungezin staan sterker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OC of asielcentrum in quarantaine → niet naar school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zal dit schooljaar eindigen?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Kunnen we rooskleurig naar de toekomst kijken?</a:t>
            </a:r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2"/>
          </p:nvPr>
        </p:nvSpPr>
        <p:spPr>
          <a:xfrm>
            <a:off x="4439325" y="306150"/>
            <a:ext cx="4607700" cy="41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niet elke OKAN-school kan snuffelstages organiseren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niet elke vervolgschool laat stages of stagebezoeken toe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online doorstroomklassenraden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online inschrijvingen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lln moeten laptops teruggeven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inrichting schakelklassen: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werkschakelklas (zwakker geletterden)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" sz="1800"/>
              <a:t>socialeschakelplusklas (brug naar TKO, HBO5, 3de graad)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Lang leve corona!</a:t>
            </a:r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 nu het goede nieuws</a:t>
            </a:r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490400" cy="49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minder hardnekkige spijbelaars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rustigere sfeer op school door coronamaatregelen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meer één-op-één-begeleiding door extra middelen (vlinderleerkrachten)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ICT-vaardigheden ontwikkelen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lkn en directies worden uitgedaagd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alternatief aanbod voor snuffelstages: snuffelworkshops in vervolgscholen, authentiek materiaal in OKAN, ‘secundaironderwijsje’ spelen...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65500" y="348150"/>
            <a:ext cx="40452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Gentse context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265500" y="1083150"/>
            <a:ext cx="4418700" cy="3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6 OKAN-scholen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300 à 400 leerlingen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50"/>
              <a:t>Ca. 70 NBMV’s, grote variatie tussen scholen </a:t>
            </a:r>
            <a:endParaRPr sz="15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50"/>
              <a:t>VISO (90 leerlingen):</a:t>
            </a:r>
            <a:endParaRPr sz="15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50"/>
              <a:t>25% NBMV’s, 25% vluchtelingen, </a:t>
            </a:r>
            <a:endParaRPr sz="15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50"/>
              <a:t>40% IEM, 20% gezinshereniging derdelanders</a:t>
            </a:r>
            <a:endParaRPr sz="15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50"/>
              <a:t>Richtpunt Gent (90 leerlingen): 15% NBMV’s, 35% vluchtelingen, 20% IEM, 30% gezinshereniging</a:t>
            </a:r>
            <a:endParaRPr sz="155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450" y="1328075"/>
            <a:ext cx="3946798" cy="30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Gentse accenten, acties en samenwerking </a:t>
            </a:r>
            <a:r>
              <a:rPr lang="nl" sz="1777"/>
              <a:t>(1/3)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77"/>
              <a:t>Onderwijscentrum Gent</a:t>
            </a:r>
            <a:endParaRPr sz="1777"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0163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b="1">
                <a:solidFill>
                  <a:schemeClr val="accent5"/>
                </a:solidFill>
              </a:rPr>
              <a:t>Formele én informele platformen</a:t>
            </a:r>
            <a:r>
              <a:rPr lang="nl" sz="2000" b="1"/>
              <a:t> </a:t>
            </a:r>
            <a:r>
              <a:rPr lang="nl" sz="2000"/>
              <a:t>voor lokale samenwerking en expertise-uitwisseling (Focusgroep OKAN, Vervolgteam Gent)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Belang van </a:t>
            </a:r>
            <a:r>
              <a:rPr lang="nl" sz="2000" b="1">
                <a:solidFill>
                  <a:schemeClr val="accent5"/>
                </a:solidFill>
              </a:rPr>
              <a:t>sterke samenwerking</a:t>
            </a:r>
            <a:r>
              <a:rPr lang="nl" sz="2000"/>
              <a:t> met opvanginitiatieven &amp; partners (Reno, SOI,...)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b="1">
                <a:solidFill>
                  <a:schemeClr val="accent5"/>
                </a:solidFill>
              </a:rPr>
              <a:t>Ondersteuning met vrijwilligers van scholen </a:t>
            </a:r>
            <a:r>
              <a:rPr lang="nl" sz="2000"/>
              <a:t>met afwezigheden in schoolteams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Gentse accenten, acties en samenwerking </a:t>
            </a:r>
            <a:r>
              <a:rPr lang="nl" sz="1777"/>
              <a:t>(2/3)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77"/>
              <a:t>Onderwijscentrum Gent</a:t>
            </a:r>
            <a:endParaRPr sz="1777"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79245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b="1">
                <a:solidFill>
                  <a:schemeClr val="accent5"/>
                </a:solidFill>
              </a:rPr>
              <a:t>Zomerscholen </a:t>
            </a:r>
            <a:r>
              <a:rPr lang="nl" sz="2000"/>
              <a:t>in alle Gentse OKAN-scholen (met ondersteuning vanuit Onderwijscentrum Gent)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Sterkere schooloverstijgende samenwerking rond </a:t>
            </a:r>
            <a:r>
              <a:rPr lang="nl" sz="2000" b="1">
                <a:solidFill>
                  <a:schemeClr val="accent5"/>
                </a:solidFill>
              </a:rPr>
              <a:t>taalondersteuning</a:t>
            </a:r>
            <a:r>
              <a:rPr lang="nl" sz="2000"/>
              <a:t> van ex-OKAN’ers in vervolgscholen (cf. zeer hoge werklast VSC’s), actieplan VSC (in lijn met OKANS, aanbevelingen Onderwijsinspectie,...)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Gentse accenten, acties en samenwerking </a:t>
            </a:r>
            <a:r>
              <a:rPr lang="nl" sz="1777"/>
              <a:t>(3/3)</a:t>
            </a:r>
            <a:endParaRPr sz="1777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77"/>
              <a:t>Onderwijscentrum Gent</a:t>
            </a:r>
            <a:endParaRPr sz="1777"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03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Sensibilisering/inspiratie/ondersteuning voor </a:t>
            </a:r>
            <a:r>
              <a:rPr lang="nl" sz="2000" b="1">
                <a:solidFill>
                  <a:schemeClr val="accent5"/>
                </a:solidFill>
              </a:rPr>
              <a:t>vervolgscholen </a:t>
            </a:r>
            <a:r>
              <a:rPr lang="nl" sz="2000"/>
              <a:t>(jaarlijkse inspiratiedag VSC’s, (Europese) projecten en trajecten, podcast </a:t>
            </a:r>
            <a:r>
              <a:rPr lang="nl" sz="2000" i="1">
                <a:uFill>
                  <a:noFill/>
                </a:uFill>
                <a:hlinkClick r:id="rId3"/>
              </a:rPr>
              <a:t>Operatie Geslaagd</a:t>
            </a:r>
            <a:r>
              <a:rPr lang="nl" sz="2000"/>
              <a:t>, </a:t>
            </a:r>
            <a:r>
              <a:rPr lang="nl" sz="2000">
                <a:uFill>
                  <a:noFill/>
                </a:uFill>
                <a:hlinkClick r:id="rId4"/>
              </a:rPr>
              <a:t>GIDS</a:t>
            </a:r>
            <a:r>
              <a:rPr lang="nl" sz="2000"/>
              <a:t>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b="1">
                <a:solidFill>
                  <a:schemeClr val="accent5"/>
                </a:solidFill>
              </a:rPr>
              <a:t>Positieve aspecten</a:t>
            </a:r>
            <a:r>
              <a:rPr lang="nl" sz="2000" b="1"/>
              <a:t> </a:t>
            </a:r>
            <a:r>
              <a:rPr lang="nl" sz="2000"/>
              <a:t>uit coronacrisis in kaart brengen en vasthouden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b="1">
                <a:solidFill>
                  <a:schemeClr val="accent5"/>
                </a:solidFill>
              </a:rPr>
              <a:t>Kwetsbare doelgroepen</a:t>
            </a:r>
            <a:r>
              <a:rPr lang="nl" sz="2000"/>
              <a:t> (m.n. NBMV’s): vraagtekens rond duaal leren, zoektocht naar beter aansluitend aanbod via schakelklassen, geïntegreerde werking, traject met UGent/opvangpartners/scholen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342025" y="1423650"/>
            <a:ext cx="4045200" cy="24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Doorstroom na OKAN 2019-2020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/>
              <a:t>Cijfers voor Groot-Gent = Gent/Eeklo/Aalter/Deinze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/>
              <a:t>Vaststelling 1: </a:t>
            </a:r>
            <a:r>
              <a:rPr lang="nl" sz="1700"/>
              <a:t>amper verschuivingen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/>
              <a:t>(maar grote verschillen tussen OKAN-scholen onderling, al hebben die vaak niet met corona te maken)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469950" y="724200"/>
            <a:ext cx="4607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b="1"/>
              <a:t>30% </a:t>
            </a:r>
            <a:r>
              <a:rPr lang="nl" sz="2000"/>
              <a:t>terugkomers (2018-19: </a:t>
            </a:r>
            <a:r>
              <a:rPr lang="nl" sz="2000">
                <a:solidFill>
                  <a:schemeClr val="accent6"/>
                </a:solidFill>
              </a:rPr>
              <a:t>30%</a:t>
            </a:r>
            <a:r>
              <a:rPr lang="nl" sz="2000"/>
              <a:t>, 2017-18: </a:t>
            </a:r>
            <a:r>
              <a:rPr lang="nl" sz="2000">
                <a:solidFill>
                  <a:srgbClr val="00FFFF"/>
                </a:solidFill>
              </a:rPr>
              <a:t>34%</a:t>
            </a:r>
            <a:r>
              <a:rPr lang="nl" sz="2000"/>
              <a:t>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b="1"/>
              <a:t>6%</a:t>
            </a:r>
            <a:r>
              <a:rPr lang="nl" sz="2000"/>
              <a:t> andere OKAN (</a:t>
            </a:r>
            <a:r>
              <a:rPr lang="nl" sz="2000">
                <a:solidFill>
                  <a:schemeClr val="accent6"/>
                </a:solidFill>
              </a:rPr>
              <a:t>5%</a:t>
            </a:r>
            <a:r>
              <a:rPr lang="nl" sz="2000"/>
              <a:t>, </a:t>
            </a:r>
            <a:r>
              <a:rPr lang="nl" sz="2000">
                <a:solidFill>
                  <a:srgbClr val="00FFFF"/>
                </a:solidFill>
              </a:rPr>
              <a:t>5%</a:t>
            </a:r>
            <a:r>
              <a:rPr lang="nl" sz="2000"/>
              <a:t>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b="1"/>
              <a:t>8%</a:t>
            </a:r>
            <a:r>
              <a:rPr lang="nl" sz="2000"/>
              <a:t> buitenland/onbekend (</a:t>
            </a:r>
            <a:r>
              <a:rPr lang="nl" sz="2000">
                <a:solidFill>
                  <a:schemeClr val="accent6"/>
                </a:solidFill>
              </a:rPr>
              <a:t>11%</a:t>
            </a:r>
            <a:r>
              <a:rPr lang="nl" sz="2000"/>
              <a:t>, </a:t>
            </a:r>
            <a:r>
              <a:rPr lang="nl" sz="2000">
                <a:solidFill>
                  <a:srgbClr val="00FFFF"/>
                </a:solidFill>
              </a:rPr>
              <a:t>7%</a:t>
            </a:r>
            <a:r>
              <a:rPr lang="nl" sz="2000"/>
              <a:t>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b="1"/>
              <a:t>55%</a:t>
            </a:r>
            <a:r>
              <a:rPr lang="nl" sz="2000"/>
              <a:t> doorstroom naar vervolgonderwijs </a:t>
            </a:r>
            <a:r>
              <a:rPr lang="nl" sz="1900"/>
              <a:t>(</a:t>
            </a:r>
            <a:r>
              <a:rPr lang="nl" sz="1900">
                <a:solidFill>
                  <a:schemeClr val="accent6"/>
                </a:solidFill>
              </a:rPr>
              <a:t>53%</a:t>
            </a:r>
            <a:r>
              <a:rPr lang="nl" sz="1900"/>
              <a:t>, </a:t>
            </a:r>
            <a:r>
              <a:rPr lang="nl" sz="1900">
                <a:solidFill>
                  <a:srgbClr val="00FFFF"/>
                </a:solidFill>
              </a:rPr>
              <a:t>54%</a:t>
            </a:r>
            <a:r>
              <a:rPr lang="nl" sz="1900"/>
              <a:t>)</a:t>
            </a:r>
            <a:endParaRPr sz="2000"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265500" y="428375"/>
            <a:ext cx="4045200" cy="7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Gentse context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265500" y="428375"/>
            <a:ext cx="4045200" cy="7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Gentse context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4527975" y="352075"/>
            <a:ext cx="4685298" cy="42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Van de OKAN’ers die doorstroomden </a:t>
            </a:r>
            <a:r>
              <a:rPr lang="nl" dirty="0" smtClean="0"/>
              <a:t>naar </a:t>
            </a:r>
            <a:r>
              <a:rPr lang="nl" dirty="0"/>
              <a:t>vervolgonderwijs:</a:t>
            </a:r>
            <a:endParaRPr dirty="0"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nl" dirty="0"/>
              <a:t>22% A-stroom (</a:t>
            </a:r>
            <a:r>
              <a:rPr lang="nl" dirty="0">
                <a:solidFill>
                  <a:schemeClr val="accent6"/>
                </a:solidFill>
              </a:rPr>
              <a:t>19%</a:t>
            </a:r>
            <a:r>
              <a:rPr lang="nl" dirty="0"/>
              <a:t>, </a:t>
            </a:r>
            <a:r>
              <a:rPr lang="nl" dirty="0">
                <a:solidFill>
                  <a:srgbClr val="00FFFF"/>
                </a:solidFill>
              </a:rPr>
              <a:t>21%</a:t>
            </a:r>
            <a:r>
              <a:rPr lang="nl" dirty="0"/>
              <a:t>)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dirty="0"/>
              <a:t>18% B-stroom (</a:t>
            </a:r>
            <a:r>
              <a:rPr lang="nl" dirty="0">
                <a:solidFill>
                  <a:schemeClr val="accent6"/>
                </a:solidFill>
              </a:rPr>
              <a:t>20%</a:t>
            </a:r>
            <a:r>
              <a:rPr lang="nl" dirty="0"/>
              <a:t>, </a:t>
            </a:r>
            <a:r>
              <a:rPr lang="nl" dirty="0">
                <a:solidFill>
                  <a:srgbClr val="00FFFF"/>
                </a:solidFill>
              </a:rPr>
              <a:t>19%</a:t>
            </a:r>
            <a:r>
              <a:rPr lang="nl" dirty="0"/>
              <a:t>)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dirty="0"/>
              <a:t>7% ASO (</a:t>
            </a:r>
            <a:r>
              <a:rPr lang="nl" dirty="0">
                <a:solidFill>
                  <a:schemeClr val="accent6"/>
                </a:solidFill>
              </a:rPr>
              <a:t>7%</a:t>
            </a:r>
            <a:r>
              <a:rPr lang="nl" dirty="0"/>
              <a:t>, </a:t>
            </a:r>
            <a:r>
              <a:rPr lang="nl" dirty="0">
                <a:solidFill>
                  <a:srgbClr val="00FFFF"/>
                </a:solidFill>
              </a:rPr>
              <a:t>8%</a:t>
            </a:r>
            <a:r>
              <a:rPr lang="nl" dirty="0"/>
              <a:t>)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dirty="0"/>
              <a:t>13% TSO (</a:t>
            </a:r>
            <a:r>
              <a:rPr lang="nl" dirty="0">
                <a:solidFill>
                  <a:schemeClr val="accent6"/>
                </a:solidFill>
              </a:rPr>
              <a:t>12%</a:t>
            </a:r>
            <a:r>
              <a:rPr lang="nl" dirty="0"/>
              <a:t>, </a:t>
            </a:r>
            <a:r>
              <a:rPr lang="nl" dirty="0">
                <a:solidFill>
                  <a:srgbClr val="00FFFF"/>
                </a:solidFill>
              </a:rPr>
              <a:t>15%</a:t>
            </a:r>
            <a:r>
              <a:rPr lang="nl" dirty="0"/>
              <a:t>)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dirty="0"/>
              <a:t>20% BSO (</a:t>
            </a:r>
            <a:r>
              <a:rPr lang="nl" dirty="0">
                <a:solidFill>
                  <a:schemeClr val="accent6"/>
                </a:solidFill>
              </a:rPr>
              <a:t>21%</a:t>
            </a:r>
            <a:r>
              <a:rPr lang="nl" dirty="0"/>
              <a:t>, </a:t>
            </a:r>
            <a:r>
              <a:rPr lang="nl" dirty="0">
                <a:solidFill>
                  <a:srgbClr val="00FFFF"/>
                </a:solidFill>
              </a:rPr>
              <a:t>24%</a:t>
            </a:r>
            <a:r>
              <a:rPr lang="nl" dirty="0"/>
              <a:t>)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dirty="0"/>
              <a:t>8% DBSO (</a:t>
            </a:r>
            <a:r>
              <a:rPr lang="nl" dirty="0">
                <a:solidFill>
                  <a:schemeClr val="accent6"/>
                </a:solidFill>
              </a:rPr>
              <a:t>7%</a:t>
            </a:r>
            <a:r>
              <a:rPr lang="nl" dirty="0"/>
              <a:t>, </a:t>
            </a:r>
            <a:r>
              <a:rPr lang="nl" dirty="0">
                <a:solidFill>
                  <a:srgbClr val="00FFFF"/>
                </a:solidFill>
              </a:rPr>
              <a:t>4%</a:t>
            </a:r>
            <a:r>
              <a:rPr lang="nl" dirty="0"/>
              <a:t>)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dirty="0"/>
              <a:t>8% </a:t>
            </a:r>
            <a:r>
              <a:rPr lang="nl" dirty="0" smtClean="0"/>
              <a:t>volw. </a:t>
            </a:r>
            <a:r>
              <a:rPr lang="nl" dirty="0"/>
              <a:t>(CVO, CBE, VDAB...) (</a:t>
            </a:r>
            <a:r>
              <a:rPr lang="nl" dirty="0">
                <a:solidFill>
                  <a:schemeClr val="accent6"/>
                </a:solidFill>
              </a:rPr>
              <a:t>9%</a:t>
            </a:r>
            <a:r>
              <a:rPr lang="nl" dirty="0"/>
              <a:t>, </a:t>
            </a:r>
            <a:r>
              <a:rPr lang="nl" dirty="0">
                <a:solidFill>
                  <a:srgbClr val="00FFFF"/>
                </a:solidFill>
              </a:rPr>
              <a:t>5%</a:t>
            </a:r>
            <a:r>
              <a:rPr lang="nl" dirty="0"/>
              <a:t>)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dirty="0"/>
              <a:t>4% BuSO (</a:t>
            </a:r>
            <a:r>
              <a:rPr lang="nl" dirty="0">
                <a:solidFill>
                  <a:schemeClr val="accent6"/>
                </a:solidFill>
              </a:rPr>
              <a:t>3%</a:t>
            </a:r>
            <a:r>
              <a:rPr lang="nl" dirty="0"/>
              <a:t>, </a:t>
            </a:r>
            <a:r>
              <a:rPr lang="nl" dirty="0">
                <a:solidFill>
                  <a:srgbClr val="00FFFF"/>
                </a:solidFill>
              </a:rPr>
              <a:t>3%</a:t>
            </a:r>
            <a:r>
              <a:rPr lang="nl" dirty="0"/>
              <a:t>)</a:t>
            </a:r>
            <a:endParaRPr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dirty="0"/>
              <a:t>1% KSO (</a:t>
            </a:r>
            <a:r>
              <a:rPr lang="nl" dirty="0">
                <a:solidFill>
                  <a:schemeClr val="accent6"/>
                </a:solidFill>
              </a:rPr>
              <a:t>1%</a:t>
            </a:r>
            <a:r>
              <a:rPr lang="nl" dirty="0"/>
              <a:t>, </a:t>
            </a:r>
            <a:r>
              <a:rPr lang="nl" dirty="0">
                <a:solidFill>
                  <a:srgbClr val="00FFFF"/>
                </a:solidFill>
              </a:rPr>
              <a:t>1%</a:t>
            </a:r>
            <a:r>
              <a:rPr lang="nl" dirty="0"/>
              <a:t>)</a:t>
            </a:r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342025" y="1423650"/>
            <a:ext cx="4045200" cy="27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Doorstroom na OKAN 2019-2020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/>
              <a:t>Cijfers voor Groot-Gent = Gent/Eeklo/Aalter/Deinze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/>
              <a:t>Vaststelling 2: </a:t>
            </a:r>
            <a:r>
              <a:rPr lang="nl" sz="1700"/>
              <a:t>geen (grote) verschillen in mate van doorstroom naar richtingen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/>
              <a:t>Vaststelling 3: </a:t>
            </a:r>
            <a:r>
              <a:rPr lang="nl" sz="1700"/>
              <a:t>gevreesde stijging van heroriënteringen tijdens het schooljaar kwam er niet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 plots was er een lockdown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Iedereen digitaal? 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2"/>
          </p:nvPr>
        </p:nvSpPr>
        <p:spPr>
          <a:xfrm>
            <a:off x="4424025" y="290850"/>
            <a:ext cx="4531200" cy="40317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dirty="0"/>
              <a:t>16/03/2020: scholen sluiten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dirty="0"/>
              <a:t>1 dag om aan te passen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dirty="0"/>
              <a:t>3 weken werden 3 maanden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dirty="0"/>
              <a:t>lkn noch lln voorbereid op online onderwijs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dirty="0"/>
              <a:t>lln geen laptops, geen internet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dirty="0"/>
              <a:t>digitale kloof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dirty="0"/>
              <a:t>gratis laptops (Stad, Vlaamse overheid, Digital Youth…)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dirty="0"/>
              <a:t>eigen chromebooks, tablets… van scholen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 dirty="0"/>
              <a:t>gratis wifi via Telenet-hotspots...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265500" y="673300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Digitale kloof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265500" y="2370976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Het is niet omdat je op WhatsApp zit dat je digitaal geletterd bent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4500575" y="443925"/>
            <a:ext cx="4485300" cy="397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Smartschool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Google Drive: gedeelde documenten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gezinnen met meerdere kinderen: wie mag wanneer de enige laptop gebruiken?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verouderde computers in OC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" sz="2000"/>
              <a:t>zwakke internetverbindingen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Maar we bleven creatief...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Leerkrachten moesten zichzelf heruitvinden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4469950" y="306150"/>
            <a:ext cx="4531200" cy="41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 Good practices: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lkn gaven in OC les in kleine groep en in openlucht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lln werden wekelijks gebeld om samen te lezen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lkn fietsten rond om papieren bundels te brengen en op te halen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lln stuurden foto’s van ingevulde oefeningen door naar lkn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dirty="0"/>
              <a:t>stoepbezoeken om mondelinge vaardigheden te oefenen en om </a:t>
            </a:r>
            <a:r>
              <a:rPr lang="nl" dirty="0" smtClean="0"/>
              <a:t>ICT-vaardigheden </a:t>
            </a:r>
            <a:r>
              <a:rPr lang="nl" dirty="0"/>
              <a:t>aan te brengen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265500" y="642700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Het einde van schooljaar 19-20 naderde... 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265500" y="2265600"/>
            <a:ext cx="4045200" cy="18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geef je een goed doorstroomadvies zonder input van snuffelstages en met online klassenraden?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2"/>
          </p:nvPr>
        </p:nvSpPr>
        <p:spPr>
          <a:xfrm>
            <a:off x="4408725" y="336775"/>
            <a:ext cx="4367700" cy="40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sz="1900"/>
              <a:t>niet alle scholen zijn in juni opnieuw opgestart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sz="1900"/>
              <a:t>welbevinden lln was bij opstart minstens even belangrijk als de schoolse vaardigheden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sz="1900"/>
              <a:t>meer spijbelaars na lange lockdown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sz="1900"/>
              <a:t>periode afstandsonderwijs mocht niet meetellen tenzij in de positieve zin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sz="1900"/>
              <a:t>geen snuffelstages, dus doorstromen zonder evaluatie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nl" sz="1900"/>
              <a:t>iets meer terugkomleerlingen dan andere jaren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31101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 we blijven gaan...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2"/>
          </p:nvPr>
        </p:nvSpPr>
        <p:spPr>
          <a:xfrm>
            <a:off x="3681375" y="724200"/>
            <a:ext cx="50949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0" y="2342125"/>
            <a:ext cx="3264600" cy="20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l" sz="2000">
                <a:solidFill>
                  <a:schemeClr val="dk1"/>
                </a:solidFill>
              </a:rPr>
              <a:t>Zomerscholen in elke OKAN-school onder de vleugels van Onderwijscentrum Gent</a:t>
            </a:r>
            <a:endParaRPr sz="20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348" y="917175"/>
            <a:ext cx="4666950" cy="35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A9FED0AA7FC4B928D477E74319AB9" ma:contentTypeVersion="4" ma:contentTypeDescription="Een nieuw document maken." ma:contentTypeScope="" ma:versionID="1b69f6d6b8bc0feee6830b74b8852d53">
  <xsd:schema xmlns:xsd="http://www.w3.org/2001/XMLSchema" xmlns:xs="http://www.w3.org/2001/XMLSchema" xmlns:p="http://schemas.microsoft.com/office/2006/metadata/properties" xmlns:ns2="7c1490e7-b5b4-4ae0-836f-be79a6f60873" targetNamespace="http://schemas.microsoft.com/office/2006/metadata/properties" ma:root="true" ma:fieldsID="a2e2671c5d1522d044fd74c23f14725b" ns2:_="">
    <xsd:import namespace="7c1490e7-b5b4-4ae0-836f-be79a6f608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490e7-b5b4-4ae0-836f-be79a6f60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5E8DE4-3451-49A6-9B29-3D962C1F9D1F}"/>
</file>

<file path=customXml/itemProps2.xml><?xml version="1.0" encoding="utf-8"?>
<ds:datastoreItem xmlns:ds="http://schemas.openxmlformats.org/officeDocument/2006/customXml" ds:itemID="{646F4B91-FA09-443E-AE93-0800F78C97BE}"/>
</file>

<file path=customXml/itemProps3.xml><?xml version="1.0" encoding="utf-8"?>
<ds:datastoreItem xmlns:ds="http://schemas.openxmlformats.org/officeDocument/2006/customXml" ds:itemID="{6C9F5074-FDB8-49F9-B2C1-976FF29C2BB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Microsoft Office PowerPoint</Application>
  <PresentationFormat>Diavoorstelling (16:9)</PresentationFormat>
  <Paragraphs>174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Calibri</vt:lpstr>
      <vt:lpstr>Arial</vt:lpstr>
      <vt:lpstr>Roboto</vt:lpstr>
      <vt:lpstr>Roboto Slab</vt:lpstr>
      <vt:lpstr>Marina</vt:lpstr>
      <vt:lpstr>De gevolgen van corona op de onderwijsloopbaan van nieuwkomers:  Gentse ervaringen</vt:lpstr>
      <vt:lpstr>Gentse context</vt:lpstr>
      <vt:lpstr>Gentse context</vt:lpstr>
      <vt:lpstr>Gentse context</vt:lpstr>
      <vt:lpstr>En plots was er een lockdown</vt:lpstr>
      <vt:lpstr>Digitale kloof</vt:lpstr>
      <vt:lpstr>Maar we bleven creatief...</vt:lpstr>
      <vt:lpstr>Het einde van schooljaar 19-20 naderde... </vt:lpstr>
      <vt:lpstr>En we blijven gaan...</vt:lpstr>
      <vt:lpstr>Hoe verliep de doorstroom?</vt:lpstr>
      <vt:lpstr>Hoe verliep de doorstroom?</vt:lpstr>
      <vt:lpstr>Onze bevindingen zijn voorlopig</vt:lpstr>
      <vt:lpstr>Omgaan met corona: online woensdagklas</vt:lpstr>
      <vt:lpstr>Omgaan met corona: online woensdagklas</vt:lpstr>
      <vt:lpstr>En de OKAN- leerlingen nu?</vt:lpstr>
      <vt:lpstr>En de OKAN- leerlingen nu?</vt:lpstr>
      <vt:lpstr>NBMV...</vt:lpstr>
      <vt:lpstr>Hoe zal dit schooljaar eindigen?</vt:lpstr>
      <vt:lpstr>Lang leve corona!</vt:lpstr>
      <vt:lpstr>Gentse accenten, acties en samenwerking (1/3) Onderwijscentrum Gent</vt:lpstr>
      <vt:lpstr>Gentse accenten, acties en samenwerking (2/3) Onderwijscentrum Gent</vt:lpstr>
      <vt:lpstr>Gentse accenten, acties en samenwerking (3/3) Onderwijscentrum Gent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gevolgen van corona op de onderwijsloopbaan van nieuwkomers:  Gentse ervaringen</dc:title>
  <cp:lastModifiedBy>Coach</cp:lastModifiedBy>
  <cp:revision>1</cp:revision>
  <dcterms:modified xsi:type="dcterms:W3CDTF">2021-05-12T10:49:41Z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0x010100AAFA9FED0AA7FC4B928D477E74319AB9</vt:lpwstr>
  </property>
</Properties>
</file>