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8"/>
  </p:notesMasterIdLst>
  <p:sldIdLst>
    <p:sldId id="265" r:id="rId5"/>
    <p:sldId id="278" r:id="rId6"/>
    <p:sldId id="279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4" r:id="rId15"/>
    <p:sldId id="293" r:id="rId16"/>
    <p:sldId id="29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landersArtSans-Medium" panose="020B0604020202020204" charset="0"/>
      <p:regular r:id="rId23"/>
    </p:embeddedFont>
    <p:embeddedFont>
      <p:font typeface="FlandersArtSans-Regular" panose="020B0604020202020204" charset="0"/>
      <p:regular r:id="rId24"/>
    </p:embeddedFont>
    <p:embeddedFont>
      <p:font typeface="FlandersArtSerif-Regular" panose="020B0604020202020204" charset="0"/>
      <p:regular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ermans Evelyn" initials="LE" lastIdx="8" clrIdx="0">
    <p:extLst>
      <p:ext uri="{19B8F6BF-5375-455C-9EA6-DF929625EA0E}">
        <p15:presenceInfo xmlns:p15="http://schemas.microsoft.com/office/powerpoint/2012/main" userId="S::evelyn.laermans@ond.vlaanderen.be::a2c5199d-f9d3-4818-a648-d151ccec2b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E55"/>
    <a:srgbClr val="4FB543"/>
    <a:srgbClr val="2B92BE"/>
    <a:srgbClr val="247FB0"/>
    <a:srgbClr val="D26E25"/>
    <a:srgbClr val="543F5E"/>
    <a:srgbClr val="15465B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1730D-3913-42D6-A76F-E9AB50F980F2}" v="1" dt="2021-08-18T08:00:47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59" autoAdjust="0"/>
  </p:normalViewPr>
  <p:slideViewPr>
    <p:cSldViewPr snapToGrid="0">
      <p:cViewPr varScale="1">
        <p:scale>
          <a:sx n="61" d="100"/>
          <a:sy n="61" d="100"/>
        </p:scale>
        <p:origin x="2074" y="58"/>
      </p:cViewPr>
      <p:guideLst>
        <p:guide orient="horz" pos="2160"/>
        <p:guide pos="2880"/>
        <p:guide orient="horz" pos="418"/>
        <p:guide pos="4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24/08/2021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76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370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812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423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65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35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solidFill>
                <a:srgbClr val="606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968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17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52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74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03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 dirty="0">
              <a:solidFill>
                <a:srgbClr val="606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7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titelstijl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fr-FR" err="1"/>
              <a:t>Titelstijl</a:t>
            </a:r>
            <a:r>
              <a:rPr lang="fr-FR"/>
              <a:t> van model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tekststijl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fr-FR"/>
          </a:p>
          <a:p>
            <a:pPr lvl="1"/>
            <a:r>
              <a:rPr lang="fr-FR" err="1"/>
              <a:t>Tweede</a:t>
            </a:r>
            <a:r>
              <a:rPr lang="fr-FR"/>
              <a:t> niveau</a:t>
            </a:r>
          </a:p>
          <a:p>
            <a:pPr lvl="2"/>
            <a:r>
              <a:rPr lang="fr-FR" err="1"/>
              <a:t>Derde</a:t>
            </a:r>
            <a:r>
              <a:rPr lang="fr-FR"/>
              <a:t> niveau</a:t>
            </a:r>
          </a:p>
          <a:p>
            <a:pPr lvl="3"/>
            <a:r>
              <a:rPr lang="fr-FR" err="1"/>
              <a:t>Vierde</a:t>
            </a:r>
            <a:r>
              <a:rPr lang="fr-FR"/>
              <a:t> niveau</a:t>
            </a:r>
          </a:p>
          <a:p>
            <a:pPr lvl="4"/>
            <a:r>
              <a:rPr lang="fr-FR" err="1"/>
              <a:t>Vijfde</a:t>
            </a:r>
            <a:r>
              <a:rPr lang="fr-FR"/>
              <a:t>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tekststijl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fr-FR"/>
          </a:p>
          <a:p>
            <a:pPr lvl="1"/>
            <a:r>
              <a:rPr lang="fr-FR" err="1"/>
              <a:t>Tweede</a:t>
            </a:r>
            <a:r>
              <a:rPr lang="fr-FR"/>
              <a:t> niveau</a:t>
            </a:r>
          </a:p>
          <a:p>
            <a:pPr lvl="2"/>
            <a:r>
              <a:rPr lang="fr-FR" err="1"/>
              <a:t>Derde</a:t>
            </a:r>
            <a:r>
              <a:rPr lang="fr-FR"/>
              <a:t> niveau</a:t>
            </a:r>
          </a:p>
          <a:p>
            <a:pPr lvl="3"/>
            <a:r>
              <a:rPr lang="fr-FR" err="1"/>
              <a:t>Vierde</a:t>
            </a:r>
            <a:r>
              <a:rPr lang="fr-FR"/>
              <a:t> niveau</a:t>
            </a:r>
          </a:p>
          <a:p>
            <a:pPr lvl="4"/>
            <a:r>
              <a:rPr lang="fr-FR" err="1"/>
              <a:t>Vijfde</a:t>
            </a:r>
            <a:r>
              <a:rPr lang="fr-FR"/>
              <a:t> niveau</a:t>
            </a:r>
            <a:endParaRPr lang="nl-BE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9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542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767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err="1"/>
              <a:t>Titelstijl</a:t>
            </a:r>
            <a:r>
              <a:rPr lang="fr-FR"/>
              <a:t> van model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0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titelstijl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</a:p>
          <a:p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24/08/2021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24/08/2021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77" r:id="rId3"/>
    <p:sldLayoutId id="2147483676" r:id="rId4"/>
    <p:sldLayoutId id="2147483683" r:id="rId5"/>
    <p:sldLayoutId id="2147483684" r:id="rId6"/>
    <p:sldLayoutId id="2147483687" r:id="rId7"/>
    <p:sldLayoutId id="2147483688" r:id="rId8"/>
    <p:sldLayoutId id="2147483691" r:id="rId9"/>
    <p:sldLayoutId id="2147483674" r:id="rId10"/>
    <p:sldLayoutId id="2147483652" r:id="rId11"/>
    <p:sldLayoutId id="2147483682" r:id="rId12"/>
    <p:sldLayoutId id="2147483743" r:id="rId13"/>
    <p:sldLayoutId id="2147483755" r:id="rId14"/>
    <p:sldLayoutId id="2147483760" r:id="rId15"/>
    <p:sldLayoutId id="2147483761" r:id="rId1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walificatiesencurriculum.be/volwassenenonderwij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data-onderwijs.vlaanderen.be/edulex/document/14281#8" TargetMode="External"/><Relationship Id="rId4" Type="http://schemas.openxmlformats.org/officeDocument/2006/relationships/hyperlink" Target="https://data-onderwijs.vlaanderen.be/edulex/document/14282#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walificatiesencurriculum.be/volwassenenonderwij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.vlaanderen.be/nl/onderwijsbevoegdheid-volwassenenonderwij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b="0" dirty="0">
                <a:latin typeface="+mj-lt"/>
              </a:rPr>
              <a:t>Opleidingsaanbod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latin typeface="FlandersArtSans-Regular" panose="00000500000000000000" pitchFamily="2" charset="0"/>
              </a:rPr>
              <a:t>Evelyn Laermans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 dirty="0"/>
              <a:t>Infosessie vwo start schooljaar 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Opleidingsprofielen: </a:t>
            </a:r>
            <a:r>
              <a:rPr lang="nl-BE" dirty="0">
                <a:hlinkClick r:id="rId3"/>
              </a:rPr>
              <a:t>website Kwalificaties en Curriculum</a:t>
            </a:r>
            <a:endParaRPr lang="nl-BE" dirty="0"/>
          </a:p>
          <a:p>
            <a:endParaRPr lang="nl-BE" dirty="0"/>
          </a:p>
          <a:p>
            <a:r>
              <a:rPr lang="nl-BE" dirty="0"/>
              <a:t>Overzichten in de omzendbrieven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Omzendbrief </a:t>
            </a:r>
            <a:r>
              <a:rPr lang="nl-BE" dirty="0">
                <a:hlinkClick r:id="rId4"/>
              </a:rPr>
              <a:t>VWO/2011/03</a:t>
            </a:r>
            <a:endParaRPr lang="nl-BE" dirty="0"/>
          </a:p>
          <a:p>
            <a:pPr lvl="2"/>
            <a:r>
              <a:rPr lang="nl-BE" dirty="0"/>
              <a:t>Lijst studiegebied – opleiding (bijlage 2)</a:t>
            </a:r>
          </a:p>
          <a:p>
            <a:pPr lvl="2"/>
            <a:r>
              <a:rPr lang="nl-BE" dirty="0"/>
              <a:t>Lijst verkorte en verlengde trajecten (bijlage 5)</a:t>
            </a:r>
          </a:p>
          <a:p>
            <a:pPr lvl="2"/>
            <a:r>
              <a:rPr lang="nl-BE" dirty="0"/>
              <a:t>Lijst onderliggende opleidingen (bijlage 8)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Omzendbrief </a:t>
            </a:r>
            <a:r>
              <a:rPr lang="nl-BE" dirty="0">
                <a:hlinkClick r:id="rId5"/>
              </a:rPr>
              <a:t>VWO/2011/02</a:t>
            </a:r>
            <a:endParaRPr lang="nl-BE" dirty="0"/>
          </a:p>
          <a:p>
            <a:pPr lvl="2"/>
            <a:r>
              <a:rPr lang="nl-BE" dirty="0"/>
              <a:t>Lijst diplomagerichte beroepsopleidingen (bijlage 3)</a:t>
            </a:r>
          </a:p>
          <a:p>
            <a:pPr marL="576000" lvl="2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 over opleidingen</a:t>
            </a:r>
            <a:br>
              <a:rPr lang="nl-BE" dirty="0"/>
            </a:br>
            <a:endParaRPr lang="nl-BE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0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Nieuw: </a:t>
            </a:r>
            <a:r>
              <a:rPr lang="nl-NL" dirty="0">
                <a:hlinkClick r:id="rId3"/>
              </a:rPr>
              <a:t>interactieve tool</a:t>
            </a:r>
            <a:r>
              <a:rPr lang="nl-NL" dirty="0"/>
              <a:t> van de opleidingen </a:t>
            </a:r>
            <a:r>
              <a:rPr lang="nl-NL" dirty="0" err="1"/>
              <a:t>svwo</a:t>
            </a:r>
            <a:r>
              <a:rPr lang="nl-NL" dirty="0"/>
              <a:t> op de website van Kwalificaties en Curriculum</a:t>
            </a:r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 over opleidingen</a:t>
            </a:r>
            <a:br>
              <a:rPr lang="nl-BE" dirty="0"/>
            </a:br>
            <a:endParaRPr lang="nl-BE" sz="2200" dirty="0">
              <a:solidFill>
                <a:srgbClr val="0070C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31C411-4259-46A5-8E35-43C57AD94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1" t="12266" r="13796" b="8574"/>
          <a:stretch/>
        </p:blipFill>
        <p:spPr>
          <a:xfrm>
            <a:off x="1270000" y="2410410"/>
            <a:ext cx="6604000" cy="40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Nieuw: </a:t>
            </a:r>
            <a:r>
              <a:rPr lang="nl-NL" dirty="0"/>
              <a:t>interactieve tool van de opleidingen </a:t>
            </a:r>
            <a:r>
              <a:rPr lang="nl-NL" dirty="0" err="1"/>
              <a:t>svwo</a:t>
            </a:r>
            <a:endParaRPr lang="nl-BE" dirty="0"/>
          </a:p>
          <a:p>
            <a:endParaRPr lang="nl-BE" dirty="0"/>
          </a:p>
          <a:p>
            <a:pPr lvl="1"/>
            <a:r>
              <a:rPr lang="nl-BE" dirty="0"/>
              <a:t>Overzicht van alle studiegebieden en opleidingen </a:t>
            </a:r>
            <a:r>
              <a:rPr lang="nl-BE" dirty="0" err="1"/>
              <a:t>svwo</a:t>
            </a:r>
            <a:r>
              <a:rPr lang="nl-BE" dirty="0"/>
              <a:t> met details per opleiding en per module</a:t>
            </a:r>
          </a:p>
          <a:p>
            <a:pPr lvl="2"/>
            <a:endParaRPr lang="nl-BE" dirty="0"/>
          </a:p>
          <a:p>
            <a:pPr lvl="2"/>
            <a:r>
              <a:rPr lang="nl-BE" dirty="0"/>
              <a:t>Filteren diplomagericht, gebaseerd op beroepskwalificatie, bevat deelkwalificaties, bevat verkorte of verlengde trajecten</a:t>
            </a:r>
          </a:p>
          <a:p>
            <a:pPr lvl="2"/>
            <a:endParaRPr lang="nl-BE" dirty="0"/>
          </a:p>
          <a:p>
            <a:pPr lvl="2"/>
            <a:r>
              <a:rPr lang="nl-BE" dirty="0"/>
              <a:t>Info opleiding: totaal aantal lestijden, aantal modules, maximale studiebekrachtiging, geldigheidsdatum opleiding in afbouw,…</a:t>
            </a:r>
          </a:p>
          <a:p>
            <a:pPr lvl="2"/>
            <a:endParaRPr lang="nl-BE" dirty="0"/>
          </a:p>
          <a:p>
            <a:pPr lvl="2"/>
            <a:r>
              <a:rPr lang="nl-BE" dirty="0"/>
              <a:t>Info modules: aantal lestijden module, soort module, gemeenschappelijke modules</a:t>
            </a:r>
          </a:p>
          <a:p>
            <a:pPr lvl="2"/>
            <a:endParaRPr lang="nl-BE" dirty="0"/>
          </a:p>
          <a:p>
            <a:pPr lvl="2"/>
            <a:r>
              <a:rPr lang="nl-BE" dirty="0"/>
              <a:t>Linkt rechtstreeks door naar het opleidingsprofiel</a:t>
            </a:r>
          </a:p>
          <a:p>
            <a:pPr marL="576000" lvl="2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 over opleidingen</a:t>
            </a:r>
            <a:br>
              <a:rPr lang="nl-BE" dirty="0"/>
            </a:br>
            <a:endParaRPr lang="nl-BE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6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Bevoegdheid om opleidingen te organiseren</a:t>
            </a:r>
          </a:p>
          <a:p>
            <a:pPr lvl="1"/>
            <a:r>
              <a:rPr lang="nl-BE" dirty="0"/>
              <a:t>CVO heeft bevoegdheid voor een studiegebied in een vestigingsplaats</a:t>
            </a:r>
          </a:p>
          <a:p>
            <a:pPr lvl="1"/>
            <a:r>
              <a:rPr lang="nl-BE" dirty="0"/>
              <a:t>Bevoegdheid kan wijzigen op 1 september of 1 februari</a:t>
            </a:r>
          </a:p>
          <a:p>
            <a:pPr lvl="1"/>
            <a:r>
              <a:rPr lang="nl-BE" dirty="0"/>
              <a:t>Overzicht bevoegdheid op 1 september 2021, zie website </a:t>
            </a:r>
            <a:r>
              <a:rPr lang="nl-BE" dirty="0">
                <a:hlinkClick r:id="rId3"/>
              </a:rPr>
              <a:t>Onderwijs Vlaanderen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pPr marL="288000" lvl="1">
              <a:buSzPct val="90000"/>
              <a:buBlip>
                <a:blip r:embed="rId4"/>
              </a:buBlip>
            </a:pPr>
            <a:r>
              <a:rPr lang="nl-BE" dirty="0">
                <a:solidFill>
                  <a:schemeClr val="tx1"/>
                </a:solidFill>
              </a:rPr>
              <a:t>Erkenning als EVC-testcentrum voor een EVC-traject</a:t>
            </a:r>
          </a:p>
          <a:p>
            <a:pPr lvl="1"/>
            <a:r>
              <a:rPr lang="nl-BE" dirty="0"/>
              <a:t>CVO is erkend als EVC-testcentrum voor een beroepskwalificatie op centrumniveau</a:t>
            </a:r>
          </a:p>
          <a:p>
            <a:pPr lvl="1"/>
            <a:r>
              <a:rPr lang="nl-BE" dirty="0"/>
              <a:t>Bijkomende bevoegdheid mogelijk doorheen het schooljaar</a:t>
            </a:r>
          </a:p>
          <a:p>
            <a:pPr lvl="1"/>
            <a:r>
              <a:rPr lang="nl-BE" dirty="0"/>
              <a:t>Nieuw: Actueel overzicht bevoegdheid EVC-traject, zie website </a:t>
            </a:r>
            <a:r>
              <a:rPr lang="nl-BE" dirty="0">
                <a:hlinkClick r:id="rId3"/>
              </a:rPr>
              <a:t>Onderwijs Vlaanderen</a:t>
            </a:r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Onderwijsbevoegdheid</a:t>
            </a:r>
            <a:br>
              <a:rPr lang="nl-BE" dirty="0"/>
            </a:br>
            <a:endParaRPr lang="nl-BE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5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pPr fontAlgn="base"/>
            <a:r>
              <a:rPr lang="en-US" dirty="0" err="1"/>
              <a:t>Landschap</a:t>
            </a:r>
            <a:r>
              <a:rPr lang="en-US" dirty="0"/>
              <a:t> vwo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Opleidingen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err="1"/>
              <a:t>Onderwijsbevoegdheden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sz="3900">
                <a:latin typeface="+mn-lt"/>
              </a:rPr>
            </a:br>
            <a:r>
              <a:rPr lang="nl-BE" sz="3900"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301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Schooljaar 2020-2021</a:t>
            </a:r>
          </a:p>
          <a:p>
            <a:pPr lvl="1"/>
            <a:r>
              <a:rPr lang="nl-BE" dirty="0"/>
              <a:t>34 CVO</a:t>
            </a:r>
          </a:p>
          <a:p>
            <a:pPr lvl="1"/>
            <a:r>
              <a:rPr lang="nl-BE" dirty="0"/>
              <a:t>13 CBE</a:t>
            </a:r>
          </a:p>
          <a:p>
            <a:endParaRPr lang="nl-BE" dirty="0"/>
          </a:p>
          <a:p>
            <a:pPr marL="2514600" indent="0">
              <a:buNone/>
            </a:pPr>
            <a:r>
              <a:rPr lang="nl-BE" dirty="0"/>
              <a:t>Veranderingen</a:t>
            </a:r>
          </a:p>
          <a:p>
            <a:pPr marL="2870200" lvl="1" indent="-287338"/>
            <a:r>
              <a:rPr lang="nl-BE" dirty="0"/>
              <a:t>78 overhevelingen onderwijsbevoegdheid</a:t>
            </a:r>
          </a:p>
          <a:p>
            <a:pPr marL="2870200" lvl="1" indent="-287338"/>
            <a:r>
              <a:rPr lang="nl-BE" dirty="0"/>
              <a:t>Naamswijziging: </a:t>
            </a:r>
          </a:p>
          <a:p>
            <a:pPr marL="2870200" lvl="1" indent="0">
              <a:buNone/>
            </a:pPr>
            <a:r>
              <a:rPr lang="nl-BE" dirty="0" err="1"/>
              <a:t>Ligo</a:t>
            </a:r>
            <a:r>
              <a:rPr lang="nl-BE" dirty="0"/>
              <a:t>, Centra voor Basiseducatie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Schooljaar 2021-2022</a:t>
            </a:r>
          </a:p>
          <a:p>
            <a:pPr lvl="1"/>
            <a:r>
              <a:rPr lang="nl-BE" dirty="0"/>
              <a:t>34 CVO</a:t>
            </a:r>
          </a:p>
          <a:p>
            <a:pPr lvl="1"/>
            <a:r>
              <a:rPr lang="nl-BE" dirty="0"/>
              <a:t>13 CBE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Landschap volwassenenonderwijs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E2D53FAD-4E99-4CA2-8615-22EAC87531B1}"/>
              </a:ext>
            </a:extLst>
          </p:cNvPr>
          <p:cNvSpPr/>
          <p:nvPr/>
        </p:nvSpPr>
        <p:spPr>
          <a:xfrm>
            <a:off x="2971800" y="2832100"/>
            <a:ext cx="457200" cy="20193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278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Horeca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sz="1600" dirty="0"/>
          </a:p>
          <a:p>
            <a:endParaRPr lang="nl-BE" dirty="0"/>
          </a:p>
          <a:p>
            <a:r>
              <a:rPr lang="nl-BE" dirty="0"/>
              <a:t>Huishoudhulp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1600" dirty="0"/>
              <a:t>* Diplomagericht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opleidingen</a:t>
            </a:r>
            <a:br>
              <a:rPr lang="nl-BE" dirty="0"/>
            </a:br>
            <a:r>
              <a:rPr lang="nl-BE" sz="2200" dirty="0">
                <a:solidFill>
                  <a:srgbClr val="0070C0"/>
                </a:solidFill>
              </a:rPr>
              <a:t>Vanaf 1 september 2021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ED3C3FE8-6CD1-4F49-AB12-10CE315A8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29727"/>
              </p:ext>
            </p:extLst>
          </p:nvPr>
        </p:nvGraphicFramePr>
        <p:xfrm>
          <a:off x="961633" y="2167467"/>
          <a:ext cx="7560066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80033">
                  <a:extLst>
                    <a:ext uri="{9D8B030D-6E8A-4147-A177-3AD203B41FA5}">
                      <a16:colId xmlns:a16="http://schemas.microsoft.com/office/drawing/2014/main" val="3620181674"/>
                    </a:ext>
                  </a:extLst>
                </a:gridCol>
                <a:gridCol w="3780033">
                  <a:extLst>
                    <a:ext uri="{9D8B030D-6E8A-4147-A177-3AD203B41FA5}">
                      <a16:colId xmlns:a16="http://schemas.microsoft.com/office/drawing/2014/main" val="1590094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Chef de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partie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desserten gebak en brood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Grootkeukenkok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666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Chef de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partie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groenten fruit en kruiden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Hulpkok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497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Chef de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Partie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vis, schaal- en schelpdieren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Keukenmedewerker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48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Chef de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Partie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vlees, wild en gevogelte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Kok 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12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Grootkeukenhulpkok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nl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506085"/>
                  </a:ext>
                </a:extLst>
              </a:tr>
            </a:tbl>
          </a:graphicData>
        </a:graphic>
      </p:graphicFrame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93B68D7-3F97-49B1-9F2F-8F6059DDB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61562"/>
              </p:ext>
            </p:extLst>
          </p:nvPr>
        </p:nvGraphicFramePr>
        <p:xfrm>
          <a:off x="961633" y="5138058"/>
          <a:ext cx="7560066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80033">
                  <a:extLst>
                    <a:ext uri="{9D8B030D-6E8A-4147-A177-3AD203B41FA5}">
                      <a16:colId xmlns:a16="http://schemas.microsoft.com/office/drawing/2014/main" val="4055824619"/>
                    </a:ext>
                  </a:extLst>
                </a:gridCol>
                <a:gridCol w="3780033">
                  <a:extLst>
                    <a:ext uri="{9D8B030D-6E8A-4147-A177-3AD203B41FA5}">
                      <a16:colId xmlns:a16="http://schemas.microsoft.com/office/drawing/2014/main" val="173505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Huishoudhulp Dienstencheques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Huishoudhulp Zorg 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40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6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Koeling en Warmte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Logistiek en Verkoop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1600" dirty="0"/>
              <a:t>* Diplomagericht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opleidingen</a:t>
            </a:r>
            <a:br>
              <a:rPr lang="nl-BE" dirty="0"/>
            </a:br>
            <a:r>
              <a:rPr lang="nl-BE" sz="2200" dirty="0">
                <a:solidFill>
                  <a:srgbClr val="0070C0"/>
                </a:solidFill>
              </a:rPr>
              <a:t>Vanaf 1 september 2021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93B68D7-3F97-49B1-9F2F-8F6059DDB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98373"/>
              </p:ext>
            </p:extLst>
          </p:nvPr>
        </p:nvGraphicFramePr>
        <p:xfrm>
          <a:off x="961632" y="4898209"/>
          <a:ext cx="7560066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80033">
                  <a:extLst>
                    <a:ext uri="{9D8B030D-6E8A-4147-A177-3AD203B41FA5}">
                      <a16:colId xmlns:a16="http://schemas.microsoft.com/office/drawing/2014/main" val="4055824619"/>
                    </a:ext>
                  </a:extLst>
                </a:gridCol>
                <a:gridCol w="3780033">
                  <a:extLst>
                    <a:ext uri="{9D8B030D-6E8A-4147-A177-3AD203B41FA5}">
                      <a16:colId xmlns:a16="http://schemas.microsoft.com/office/drawing/2014/main" val="173505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Polyvalent post- en pakketmedewerker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nl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406719"/>
                  </a:ext>
                </a:extLst>
              </a:tr>
            </a:tbl>
          </a:graphicData>
        </a:graphic>
      </p:graphicFrame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486E5A7-29E4-445A-BAEB-F7FFA517B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18750"/>
              </p:ext>
            </p:extLst>
          </p:nvPr>
        </p:nvGraphicFramePr>
        <p:xfrm>
          <a:off x="961632" y="2196254"/>
          <a:ext cx="7538174" cy="148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69087">
                  <a:extLst>
                    <a:ext uri="{9D8B030D-6E8A-4147-A177-3AD203B41FA5}">
                      <a16:colId xmlns:a16="http://schemas.microsoft.com/office/drawing/2014/main" val="1614954277"/>
                    </a:ext>
                  </a:extLst>
                </a:gridCol>
                <a:gridCol w="3769087">
                  <a:extLst>
                    <a:ext uri="{9D8B030D-6E8A-4147-A177-3AD203B41FA5}">
                      <a16:colId xmlns:a16="http://schemas.microsoft.com/office/drawing/2014/main" val="1857457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Brandertechnicus</a:t>
                      </a:r>
                      <a:endParaRPr lang="nl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Technicus hernieuwbare energietechnieken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030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Koelmonteur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Technicus Installatietechnieken 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406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Koeltechnicus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Vakman installatietechnieken 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897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Monteur installatietechnieken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nl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46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18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Horeca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Huishoudhulp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Opleidingen in afbouw</a:t>
            </a:r>
            <a:br>
              <a:rPr lang="nl-BE" dirty="0"/>
            </a:br>
            <a:r>
              <a:rPr lang="nl-BE" sz="2200" dirty="0">
                <a:solidFill>
                  <a:srgbClr val="0070C0"/>
                </a:solidFill>
              </a:rPr>
              <a:t>Van 1 september 2021 tot 31 augustus 2022 dan wel 2023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93B68D7-3F97-49B1-9F2F-8F6059DDB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9542"/>
              </p:ext>
            </p:extLst>
          </p:nvPr>
        </p:nvGraphicFramePr>
        <p:xfrm>
          <a:off x="961636" y="5236029"/>
          <a:ext cx="7778602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60506">
                  <a:extLst>
                    <a:ext uri="{9D8B030D-6E8A-4147-A177-3AD203B41FA5}">
                      <a16:colId xmlns:a16="http://schemas.microsoft.com/office/drawing/2014/main" val="4055824619"/>
                    </a:ext>
                  </a:extLst>
                </a:gridCol>
                <a:gridCol w="3818096">
                  <a:extLst>
                    <a:ext uri="{9D8B030D-6E8A-4147-A177-3AD203B41FA5}">
                      <a16:colId xmlns:a16="http://schemas.microsoft.com/office/drawing/2014/main" val="173505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Huishoudhulp (31/08/2022)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406719"/>
                  </a:ext>
                </a:extLst>
              </a:tr>
            </a:tbl>
          </a:graphicData>
        </a:graphic>
      </p:graphicFrame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241442C5-2B13-41F3-A5B7-14292D4E5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19393"/>
              </p:ext>
            </p:extLst>
          </p:nvPr>
        </p:nvGraphicFramePr>
        <p:xfrm>
          <a:off x="961634" y="2197100"/>
          <a:ext cx="7778604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25339">
                  <a:extLst>
                    <a:ext uri="{9D8B030D-6E8A-4147-A177-3AD203B41FA5}">
                      <a16:colId xmlns:a16="http://schemas.microsoft.com/office/drawing/2014/main" val="4090803017"/>
                    </a:ext>
                  </a:extLst>
                </a:gridCol>
                <a:gridCol w="3853265">
                  <a:extLst>
                    <a:ext uri="{9D8B030D-6E8A-4147-A177-3AD203B41FA5}">
                      <a16:colId xmlns:a16="http://schemas.microsoft.com/office/drawing/2014/main" val="1772150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Grootkeukenhulpkok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Keukenverantwoordelijke (31/08/2023)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664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Grootkeukenkok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(31/08/2023)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Kok (31/08/2023)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012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Grootkeukenmedewerker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Traiteur-banketaannemer (31/08/2023)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152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Grootkeukenverantwoordelijke  (31/08/2023)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Traiteurkok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(31/08/2022)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722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Hulpkok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nl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543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Koeling en Warmte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Opleidingen in afbouw</a:t>
            </a:r>
            <a:br>
              <a:rPr lang="nl-BE" dirty="0"/>
            </a:br>
            <a:r>
              <a:rPr lang="nl-BE" sz="2200" dirty="0">
                <a:solidFill>
                  <a:srgbClr val="0070C0"/>
                </a:solidFill>
              </a:rPr>
              <a:t>Van 1 september 2021 tot 31 augustus 2022 dan wel 2023</a:t>
            </a:r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8166949B-DC9D-4D0A-8FEE-74A9F047C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84282"/>
              </p:ext>
            </p:extLst>
          </p:nvPr>
        </p:nvGraphicFramePr>
        <p:xfrm>
          <a:off x="960522" y="2211070"/>
          <a:ext cx="7747060" cy="25984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32499">
                  <a:extLst>
                    <a:ext uri="{9D8B030D-6E8A-4147-A177-3AD203B41FA5}">
                      <a16:colId xmlns:a16="http://schemas.microsoft.com/office/drawing/2014/main" val="2707539709"/>
                    </a:ext>
                  </a:extLst>
                </a:gridCol>
                <a:gridCol w="3914561">
                  <a:extLst>
                    <a:ext uri="{9D8B030D-6E8A-4147-A177-3AD203B41FA5}">
                      <a16:colId xmlns:a16="http://schemas.microsoft.com/office/drawing/2014/main" val="231642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Airco-technieker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Monteur centrale verwarming (31/08/2022)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52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Installateur individuele gasverwarming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Monteur </a:t>
                      </a:r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klimatisatie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(31/08/2022)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260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Installateur warmtepompen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Sanitair installateur (31/08/2022)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269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Koelmonteur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Technieker centrale verwarming (31/08/2022)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7760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Koeltechnieker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Installateur centrale verwarming (31/08/2023)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272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Loodgieter (31/08/2022)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Technieker </a:t>
                      </a:r>
                      <a:r>
                        <a:rPr lang="nl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klimatisatie</a:t>
                      </a:r>
                      <a:r>
                        <a:rPr lang="nl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  <a:ea typeface="+mn-ea"/>
                          <a:cs typeface="+mn-cs"/>
                        </a:rPr>
                        <a:t> (31/08/2023)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066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4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Aandachtspunt voor TKO-cursisten</a:t>
            </a:r>
          </a:p>
          <a:p>
            <a:endParaRPr lang="nl-BE" dirty="0"/>
          </a:p>
          <a:p>
            <a:pPr lvl="1"/>
            <a:r>
              <a:rPr lang="nl-BE" dirty="0"/>
              <a:t>Opleiding in afbouw én nieuwe opleiding hebben dezelfde opleidingsbenaming, maar enkel de nieuwe opleiding is diplomagericht</a:t>
            </a:r>
          </a:p>
          <a:p>
            <a:pPr lvl="2"/>
            <a:r>
              <a:rPr lang="nl-BE" dirty="0" err="1"/>
              <a:t>Hulpkok</a:t>
            </a:r>
            <a:endParaRPr lang="nl-BE" dirty="0"/>
          </a:p>
          <a:p>
            <a:pPr lvl="2"/>
            <a:r>
              <a:rPr lang="nl-BE" dirty="0" err="1"/>
              <a:t>Grootkeukenhulpkok</a:t>
            </a:r>
            <a:endParaRPr lang="nl-BE" dirty="0"/>
          </a:p>
          <a:p>
            <a:pPr lvl="2"/>
            <a:endParaRPr lang="nl-BE" dirty="0"/>
          </a:p>
          <a:p>
            <a:pPr lvl="1"/>
            <a:r>
              <a:rPr lang="nl-BE" dirty="0"/>
              <a:t>Opleiding in afbouw is diplomagericht, nieuwe opleiding is dat niet</a:t>
            </a:r>
          </a:p>
          <a:p>
            <a:pPr lvl="2"/>
            <a:r>
              <a:rPr lang="nl-BE" dirty="0"/>
              <a:t>Huishoudhulp wel, </a:t>
            </a:r>
            <a:r>
              <a:rPr lang="nl-BE" sz="2000" b="0" i="0" u="none" strike="noStrike" kern="1200" dirty="0">
                <a:solidFill>
                  <a:srgbClr val="000000"/>
                </a:solidFill>
                <a:effectLst/>
                <a:latin typeface="FlandersArtSans-Regular" panose="00000500000000000000" pitchFamily="2" charset="0"/>
                <a:ea typeface="+mn-ea"/>
                <a:cs typeface="+mn-cs"/>
              </a:rPr>
              <a:t>Huishoudhulp Dienstencheques niet-diplomagericht</a:t>
            </a:r>
          </a:p>
          <a:p>
            <a:pPr marL="576000" lvl="2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Opleidingen in afbouw</a:t>
            </a:r>
            <a:br>
              <a:rPr lang="nl-BE" dirty="0"/>
            </a:br>
            <a:r>
              <a:rPr lang="nl-BE" sz="2200" dirty="0">
                <a:solidFill>
                  <a:srgbClr val="0070C0"/>
                </a:solidFill>
              </a:rPr>
              <a:t>Van 1 september 2021 tot 31 augustus 2022</a:t>
            </a:r>
          </a:p>
        </p:txBody>
      </p:sp>
    </p:spTree>
    <p:extLst>
      <p:ext uri="{BB962C8B-B14F-4D97-AF65-F5344CB8AC3E}">
        <p14:creationId xmlns:p14="http://schemas.microsoft.com/office/powerpoint/2010/main" val="8917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Aandachtspunt voor TKO-cursisten</a:t>
            </a:r>
          </a:p>
          <a:p>
            <a:endParaRPr lang="nl-BE" dirty="0"/>
          </a:p>
          <a:p>
            <a:pPr lvl="1"/>
            <a:r>
              <a:rPr lang="nl-BE" dirty="0"/>
              <a:t>Opleiding in afbouw is diplomagericht in combinatie met andere diplomagerichte beroepsopleiding die niet wordt afgebouwd, dus doodlopend TKO-traject</a:t>
            </a:r>
          </a:p>
          <a:p>
            <a:pPr lvl="2"/>
            <a:r>
              <a:rPr lang="nl-BE" dirty="0"/>
              <a:t>Loodgieter (afbouw tegen 31/08/2022) + dakdekker metalen dak (blijft bestaan)</a:t>
            </a:r>
          </a:p>
          <a:p>
            <a:pPr lvl="2"/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Opleidingen in afbouw</a:t>
            </a:r>
            <a:br>
              <a:rPr lang="nl-BE" dirty="0"/>
            </a:br>
            <a:r>
              <a:rPr lang="nl-BE" sz="2200" dirty="0">
                <a:solidFill>
                  <a:srgbClr val="0070C0"/>
                </a:solidFill>
              </a:rPr>
              <a:t>Van 1 september 2021 tot 31 augustus 2022</a:t>
            </a:r>
          </a:p>
        </p:txBody>
      </p:sp>
    </p:spTree>
    <p:extLst>
      <p:ext uri="{BB962C8B-B14F-4D97-AF65-F5344CB8AC3E}">
        <p14:creationId xmlns:p14="http://schemas.microsoft.com/office/powerpoint/2010/main" val="2284781351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4" ma:contentTypeDescription="Een nieuw document maken." ma:contentTypeScope="" ma:versionID="a3ba8bfe0bd46128640e20cbc8a26214">
  <xsd:schema xmlns:xsd="http://www.w3.org/2001/XMLSchema" xmlns:xs="http://www.w3.org/2001/XMLSchema" xmlns:p="http://schemas.microsoft.com/office/2006/metadata/properties" xmlns:ns2="0cc2fef3-f869-4b13-a5b1-3c10c5e770d1" xmlns:ns3="97dc0474-1adf-4b69-9851-0a2316fcfea8" targetNamespace="http://schemas.microsoft.com/office/2006/metadata/properties" ma:root="true" ma:fieldsID="69e3da5b69be0efe3c186a5f06bc30ae" ns2:_="" ns3:_="">
    <xsd:import namespace="0cc2fef3-f869-4b13-a5b1-3c10c5e770d1"/>
    <xsd:import namespace="97dc0474-1adf-4b69-9851-0a2316fcf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411FA-AD50-4DF2-9EF6-7692325AD68E}">
  <ds:schemaRefs>
    <ds:schemaRef ds:uri="0cc2fef3-f869-4b13-a5b1-3c10c5e770d1"/>
    <ds:schemaRef ds:uri="97dc0474-1adf-4b69-9851-0a2316fcf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34B496-52D2-4C16-8912-A14635EECCFC}">
  <ds:schemaRefs>
    <ds:schemaRef ds:uri="0cc2fef3-f869-4b13-a5b1-3c10c5e770d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7dc0474-1adf-4b69-9851-0a2316fcfe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0D4151-7096-4E5E-8177-48307A5C8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598</Words>
  <Application>Microsoft Office PowerPoint</Application>
  <PresentationFormat>Diavoorstelling (4:3)</PresentationFormat>
  <Paragraphs>216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Calibri</vt:lpstr>
      <vt:lpstr>FlandersArtSerif-Regular</vt:lpstr>
      <vt:lpstr>FlandersArtSans-Medium</vt:lpstr>
      <vt:lpstr>Helvetica</vt:lpstr>
      <vt:lpstr>Arial</vt:lpstr>
      <vt:lpstr>FlandersArtSans-Regular</vt:lpstr>
      <vt:lpstr>Aangepast ontwerp</vt:lpstr>
      <vt:lpstr>Opleidingsaanbod</vt:lpstr>
      <vt:lpstr> Agenda</vt:lpstr>
      <vt:lpstr>Landschap volwassenenonderwijs</vt:lpstr>
      <vt:lpstr>Nieuwe opleidingen Vanaf 1 september 2021</vt:lpstr>
      <vt:lpstr>Nieuwe opleidingen Vanaf 1 september 2021</vt:lpstr>
      <vt:lpstr>Opleidingen in afbouw Van 1 september 2021 tot 31 augustus 2022 dan wel 2023</vt:lpstr>
      <vt:lpstr>Opleidingen in afbouw Van 1 september 2021 tot 31 augustus 2022 dan wel 2023</vt:lpstr>
      <vt:lpstr>Opleidingen in afbouw Van 1 september 2021 tot 31 augustus 2022</vt:lpstr>
      <vt:lpstr>Opleidingen in afbouw Van 1 september 2021 tot 31 augustus 2022</vt:lpstr>
      <vt:lpstr>Info over opleidingen </vt:lpstr>
      <vt:lpstr>Info over opleidingen </vt:lpstr>
      <vt:lpstr>Info over opleidingen </vt:lpstr>
      <vt:lpstr>Onderwijsbevoegdheid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Mennens Agnes</cp:lastModifiedBy>
  <cp:revision>65</cp:revision>
  <dcterms:created xsi:type="dcterms:W3CDTF">2014-06-26T11:20:41Z</dcterms:created>
  <dcterms:modified xsi:type="dcterms:W3CDTF">2021-08-24T08:55:03Z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