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26"/>
  </p:notesMasterIdLst>
  <p:sldIdLst>
    <p:sldId id="775" r:id="rId5"/>
    <p:sldId id="808" r:id="rId6"/>
    <p:sldId id="790" r:id="rId7"/>
    <p:sldId id="793" r:id="rId8"/>
    <p:sldId id="805" r:id="rId9"/>
    <p:sldId id="806" r:id="rId10"/>
    <p:sldId id="809" r:id="rId11"/>
    <p:sldId id="810" r:id="rId12"/>
    <p:sldId id="796" r:id="rId13"/>
    <p:sldId id="807" r:id="rId14"/>
    <p:sldId id="811" r:id="rId15"/>
    <p:sldId id="756" r:id="rId16"/>
    <p:sldId id="699" r:id="rId17"/>
    <p:sldId id="803" r:id="rId18"/>
    <p:sldId id="804" r:id="rId19"/>
    <p:sldId id="812" r:id="rId20"/>
    <p:sldId id="786" r:id="rId21"/>
    <p:sldId id="801" r:id="rId22"/>
    <p:sldId id="797" r:id="rId23"/>
    <p:sldId id="788" r:id="rId24"/>
    <p:sldId id="789" r:id="rId25"/>
  </p:sldIdLst>
  <p:sldSz cx="12192000" cy="6858000"/>
  <p:notesSz cx="6858000" cy="9144000"/>
  <p:embeddedFontLst>
    <p:embeddedFont>
      <p:font typeface="Calibri" panose="020F0502020204030204" pitchFamily="34" charset="0"/>
      <p:regular r:id="rId27"/>
      <p:bold r:id="rId28"/>
      <p:italic r:id="rId29"/>
      <p:boldItalic r:id="rId30"/>
    </p:embeddedFont>
    <p:embeddedFont>
      <p:font typeface="FlandersArtSans-Regular" panose="020B0604020202020204" charset="0"/>
      <p:regular r:id="rId31"/>
    </p:embeddedFont>
  </p:embeddedFontLst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cammen Rik 1F3D" initials="VR1" lastIdx="2" clrIdx="0">
    <p:extLst>
      <p:ext uri="{19B8F6BF-5375-455C-9EA6-DF929625EA0E}">
        <p15:presenceInfo xmlns:p15="http://schemas.microsoft.com/office/powerpoint/2012/main" userId="S::rik.vercammen@ond.vlaanderen.be::ebe17d92-7aaf-49fe-bb88-766ee3c470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6B723-A80D-5263-502C-3D3626C50F5C}" v="2" dt="2021-07-13T06:53:17.595"/>
    <p1510:client id="{3126F4F3-B231-4A36-971D-7E63A4D38165}" v="10" dt="2021-07-07T10:33:43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cammen Rik 1F3D" userId="ebe17d92-7aaf-49fe-bb88-766ee3c47087" providerId="ADAL" clId="{3126F4F3-B231-4A36-971D-7E63A4D38165}"/>
    <pc:docChg chg="undo custSel addSld delSld modSld sldOrd">
      <pc:chgData name="Vercammen Rik 1F3D" userId="ebe17d92-7aaf-49fe-bb88-766ee3c47087" providerId="ADAL" clId="{3126F4F3-B231-4A36-971D-7E63A4D38165}" dt="2021-07-07T10:33:43.666" v="333" actId="478"/>
      <pc:docMkLst>
        <pc:docMk/>
      </pc:docMkLst>
      <pc:sldChg chg="modSp mod">
        <pc:chgData name="Vercammen Rik 1F3D" userId="ebe17d92-7aaf-49fe-bb88-766ee3c47087" providerId="ADAL" clId="{3126F4F3-B231-4A36-971D-7E63A4D38165}" dt="2021-07-01T13:00:50.748" v="47" actId="20577"/>
        <pc:sldMkLst>
          <pc:docMk/>
          <pc:sldMk cId="4286458622" sldId="699"/>
        </pc:sldMkLst>
        <pc:spChg chg="mod">
          <ac:chgData name="Vercammen Rik 1F3D" userId="ebe17d92-7aaf-49fe-bb88-766ee3c47087" providerId="ADAL" clId="{3126F4F3-B231-4A36-971D-7E63A4D38165}" dt="2021-07-01T13:00:50.748" v="47" actId="20577"/>
          <ac:spMkLst>
            <pc:docMk/>
            <pc:sldMk cId="4286458622" sldId="699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5T12:11:52.527" v="237" actId="115"/>
        <pc:sldMkLst>
          <pc:docMk/>
          <pc:sldMk cId="295894162" sldId="786"/>
        </pc:sldMkLst>
        <pc:spChg chg="mod">
          <ac:chgData name="Vercammen Rik 1F3D" userId="ebe17d92-7aaf-49fe-bb88-766ee3c47087" providerId="ADAL" clId="{3126F4F3-B231-4A36-971D-7E63A4D38165}" dt="2021-07-05T12:11:52.527" v="237" actId="115"/>
          <ac:spMkLst>
            <pc:docMk/>
            <pc:sldMk cId="295894162" sldId="786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1T13:13:27.981" v="145" actId="20577"/>
        <pc:sldMkLst>
          <pc:docMk/>
          <pc:sldMk cId="918377850" sldId="788"/>
        </pc:sldMkLst>
        <pc:spChg chg="mod">
          <ac:chgData name="Vercammen Rik 1F3D" userId="ebe17d92-7aaf-49fe-bb88-766ee3c47087" providerId="ADAL" clId="{3126F4F3-B231-4A36-971D-7E63A4D38165}" dt="2021-07-01T13:13:27.981" v="145" actId="20577"/>
          <ac:spMkLst>
            <pc:docMk/>
            <pc:sldMk cId="918377850" sldId="788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5T12:18:55.630" v="256" actId="20577"/>
        <pc:sldMkLst>
          <pc:docMk/>
          <pc:sldMk cId="1899516273" sldId="789"/>
        </pc:sldMkLst>
        <pc:spChg chg="mod">
          <ac:chgData name="Vercammen Rik 1F3D" userId="ebe17d92-7aaf-49fe-bb88-766ee3c47087" providerId="ADAL" clId="{3126F4F3-B231-4A36-971D-7E63A4D38165}" dt="2021-07-05T12:18:55.630" v="256" actId="20577"/>
          <ac:spMkLst>
            <pc:docMk/>
            <pc:sldMk cId="1899516273" sldId="789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5T11:45:27.188" v="148" actId="6549"/>
        <pc:sldMkLst>
          <pc:docMk/>
          <pc:sldMk cId="1953551141" sldId="793"/>
        </pc:sldMkLst>
        <pc:spChg chg="mod">
          <ac:chgData name="Vercammen Rik 1F3D" userId="ebe17d92-7aaf-49fe-bb88-766ee3c47087" providerId="ADAL" clId="{3126F4F3-B231-4A36-971D-7E63A4D38165}" dt="2021-07-05T11:45:27.188" v="148" actId="6549"/>
          <ac:spMkLst>
            <pc:docMk/>
            <pc:sldMk cId="1953551141" sldId="793"/>
            <ac:spMk id="35844" creationId="{00000000-0000-0000-0000-000000000000}"/>
          </ac:spMkLst>
        </pc:spChg>
      </pc:sldChg>
      <pc:sldChg chg="modSp del mod delCm">
        <pc:chgData name="Vercammen Rik 1F3D" userId="ebe17d92-7aaf-49fe-bb88-766ee3c47087" providerId="ADAL" clId="{3126F4F3-B231-4A36-971D-7E63A4D38165}" dt="2021-07-05T11:57:45.844" v="176" actId="47"/>
        <pc:sldMkLst>
          <pc:docMk/>
          <pc:sldMk cId="1886749403" sldId="794"/>
        </pc:sldMkLst>
        <pc:spChg chg="mod">
          <ac:chgData name="Vercammen Rik 1F3D" userId="ebe17d92-7aaf-49fe-bb88-766ee3c47087" providerId="ADAL" clId="{3126F4F3-B231-4A36-971D-7E63A4D38165}" dt="2021-07-05T11:57:25.257" v="174" actId="6549"/>
          <ac:spMkLst>
            <pc:docMk/>
            <pc:sldMk cId="1886749403" sldId="794"/>
            <ac:spMk id="35844" creationId="{00000000-0000-0000-0000-000000000000}"/>
          </ac:spMkLst>
        </pc:spChg>
      </pc:sldChg>
      <pc:sldChg chg="add del ord">
        <pc:chgData name="Vercammen Rik 1F3D" userId="ebe17d92-7aaf-49fe-bb88-766ee3c47087" providerId="ADAL" clId="{3126F4F3-B231-4A36-971D-7E63A4D38165}" dt="2021-07-05T11:58:58.287" v="181" actId="47"/>
        <pc:sldMkLst>
          <pc:docMk/>
          <pc:sldMk cId="1168898131" sldId="795"/>
        </pc:sldMkLst>
      </pc:sldChg>
      <pc:sldChg chg="modSp mod ord">
        <pc:chgData name="Vercammen Rik 1F3D" userId="ebe17d92-7aaf-49fe-bb88-766ee3c47087" providerId="ADAL" clId="{3126F4F3-B231-4A36-971D-7E63A4D38165}" dt="2021-07-05T13:14:14.172" v="264" actId="2164"/>
        <pc:sldMkLst>
          <pc:docMk/>
          <pc:sldMk cId="4233069219" sldId="796"/>
        </pc:sldMkLst>
        <pc:graphicFrameChg chg="modGraphic">
          <ac:chgData name="Vercammen Rik 1F3D" userId="ebe17d92-7aaf-49fe-bb88-766ee3c47087" providerId="ADAL" clId="{3126F4F3-B231-4A36-971D-7E63A4D38165}" dt="2021-07-05T13:14:14.172" v="264" actId="2164"/>
          <ac:graphicFrameMkLst>
            <pc:docMk/>
            <pc:sldMk cId="4233069219" sldId="796"/>
            <ac:graphicFrameMk id="2" creationId="{EEDBD399-786A-4D49-A4DB-EBC2BCB85761}"/>
          </ac:graphicFrameMkLst>
        </pc:graphicFrameChg>
      </pc:sldChg>
      <pc:sldChg chg="modSp mod ord">
        <pc:chgData name="Vercammen Rik 1F3D" userId="ebe17d92-7aaf-49fe-bb88-766ee3c47087" providerId="ADAL" clId="{3126F4F3-B231-4A36-971D-7E63A4D38165}" dt="2021-07-01T13:11:16.877" v="124" actId="20577"/>
        <pc:sldMkLst>
          <pc:docMk/>
          <pc:sldMk cId="1789524600" sldId="797"/>
        </pc:sldMkLst>
        <pc:spChg chg="mod">
          <ac:chgData name="Vercammen Rik 1F3D" userId="ebe17d92-7aaf-49fe-bb88-766ee3c47087" providerId="ADAL" clId="{3126F4F3-B231-4A36-971D-7E63A4D38165}" dt="2021-07-01T13:11:16.877" v="124" actId="20577"/>
          <ac:spMkLst>
            <pc:docMk/>
            <pc:sldMk cId="1789524600" sldId="797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5T12:13:13.049" v="240" actId="20577"/>
        <pc:sldMkLst>
          <pc:docMk/>
          <pc:sldMk cId="2339378837" sldId="801"/>
        </pc:sldMkLst>
        <pc:spChg chg="mod">
          <ac:chgData name="Vercammen Rik 1F3D" userId="ebe17d92-7aaf-49fe-bb88-766ee3c47087" providerId="ADAL" clId="{3126F4F3-B231-4A36-971D-7E63A4D38165}" dt="2021-07-05T12:13:13.049" v="240" actId="20577"/>
          <ac:spMkLst>
            <pc:docMk/>
            <pc:sldMk cId="2339378837" sldId="801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1T13:03:00.376" v="63" actId="20577"/>
        <pc:sldMkLst>
          <pc:docMk/>
          <pc:sldMk cId="1896226050" sldId="803"/>
        </pc:sldMkLst>
        <pc:spChg chg="mod">
          <ac:chgData name="Vercammen Rik 1F3D" userId="ebe17d92-7aaf-49fe-bb88-766ee3c47087" providerId="ADAL" clId="{3126F4F3-B231-4A36-971D-7E63A4D38165}" dt="2021-07-01T13:03:00.376" v="63" actId="20577"/>
          <ac:spMkLst>
            <pc:docMk/>
            <pc:sldMk cId="1896226050" sldId="803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5T13:18:01.201" v="328" actId="20577"/>
        <pc:sldMkLst>
          <pc:docMk/>
          <pc:sldMk cId="15033918" sldId="804"/>
        </pc:sldMkLst>
        <pc:spChg chg="mod">
          <ac:chgData name="Vercammen Rik 1F3D" userId="ebe17d92-7aaf-49fe-bb88-766ee3c47087" providerId="ADAL" clId="{3126F4F3-B231-4A36-971D-7E63A4D38165}" dt="2021-07-05T13:18:01.201" v="328" actId="20577"/>
          <ac:spMkLst>
            <pc:docMk/>
            <pc:sldMk cId="15033918" sldId="804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1T12:51:48.731" v="38" actId="20577"/>
        <pc:sldMkLst>
          <pc:docMk/>
          <pc:sldMk cId="4068112495" sldId="807"/>
        </pc:sldMkLst>
        <pc:spChg chg="mod">
          <ac:chgData name="Vercammen Rik 1F3D" userId="ebe17d92-7aaf-49fe-bb88-766ee3c47087" providerId="ADAL" clId="{3126F4F3-B231-4A36-971D-7E63A4D38165}" dt="2021-07-01T12:51:48.731" v="38" actId="20577"/>
          <ac:spMkLst>
            <pc:docMk/>
            <pc:sldMk cId="4068112495" sldId="807"/>
            <ac:spMk id="35844" creationId="{00000000-0000-0000-0000-000000000000}"/>
          </ac:spMkLst>
        </pc:spChg>
      </pc:sldChg>
      <pc:sldChg chg="modSp mod">
        <pc:chgData name="Vercammen Rik 1F3D" userId="ebe17d92-7aaf-49fe-bb88-766ee3c47087" providerId="ADAL" clId="{3126F4F3-B231-4A36-971D-7E63A4D38165}" dt="2021-07-05T13:21:04.986" v="332" actId="20577"/>
        <pc:sldMkLst>
          <pc:docMk/>
          <pc:sldMk cId="65330221" sldId="808"/>
        </pc:sldMkLst>
        <pc:spChg chg="mod">
          <ac:chgData name="Vercammen Rik 1F3D" userId="ebe17d92-7aaf-49fe-bb88-766ee3c47087" providerId="ADAL" clId="{3126F4F3-B231-4A36-971D-7E63A4D38165}" dt="2021-07-05T13:21:04.986" v="332" actId="20577"/>
          <ac:spMkLst>
            <pc:docMk/>
            <pc:sldMk cId="65330221" sldId="808"/>
            <ac:spMk id="3" creationId="{0D0CEC93-39DA-4B94-813E-229B2BD2FACA}"/>
          </ac:spMkLst>
        </pc:spChg>
      </pc:sldChg>
      <pc:sldChg chg="modSp mod">
        <pc:chgData name="Vercammen Rik 1F3D" userId="ebe17d92-7aaf-49fe-bb88-766ee3c47087" providerId="ADAL" clId="{3126F4F3-B231-4A36-971D-7E63A4D38165}" dt="2021-07-05T11:53:20.013" v="173" actId="20577"/>
        <pc:sldMkLst>
          <pc:docMk/>
          <pc:sldMk cId="3291088255" sldId="810"/>
        </pc:sldMkLst>
        <pc:spChg chg="mod">
          <ac:chgData name="Vercammen Rik 1F3D" userId="ebe17d92-7aaf-49fe-bb88-766ee3c47087" providerId="ADAL" clId="{3126F4F3-B231-4A36-971D-7E63A4D38165}" dt="2021-07-05T11:53:20.013" v="173" actId="20577"/>
          <ac:spMkLst>
            <pc:docMk/>
            <pc:sldMk cId="3291088255" sldId="810"/>
            <ac:spMk id="35844" creationId="{00000000-0000-0000-0000-000000000000}"/>
          </ac:spMkLst>
        </pc:spChg>
      </pc:sldChg>
      <pc:sldChg chg="addSp delSp modSp mod">
        <pc:chgData name="Vercammen Rik 1F3D" userId="ebe17d92-7aaf-49fe-bb88-766ee3c47087" providerId="ADAL" clId="{3126F4F3-B231-4A36-971D-7E63A4D38165}" dt="2021-07-07T10:33:43.666" v="333" actId="478"/>
        <pc:sldMkLst>
          <pc:docMk/>
          <pc:sldMk cId="4079011291" sldId="812"/>
        </pc:sldMkLst>
        <pc:spChg chg="mod">
          <ac:chgData name="Vercammen Rik 1F3D" userId="ebe17d92-7aaf-49fe-bb88-766ee3c47087" providerId="ADAL" clId="{3126F4F3-B231-4A36-971D-7E63A4D38165}" dt="2021-07-05T13:15:28.762" v="305" actId="20577"/>
          <ac:spMkLst>
            <pc:docMk/>
            <pc:sldMk cId="4079011291" sldId="812"/>
            <ac:spMk id="35843" creationId="{00000000-0000-0000-0000-000000000000}"/>
          </ac:spMkLst>
        </pc:spChg>
        <pc:spChg chg="del mod">
          <ac:chgData name="Vercammen Rik 1F3D" userId="ebe17d92-7aaf-49fe-bb88-766ee3c47087" providerId="ADAL" clId="{3126F4F3-B231-4A36-971D-7E63A4D38165}" dt="2021-07-07T10:33:43.666" v="333" actId="478"/>
          <ac:spMkLst>
            <pc:docMk/>
            <pc:sldMk cId="4079011291" sldId="812"/>
            <ac:spMk id="35844" creationId="{00000000-0000-0000-0000-000000000000}"/>
          </ac:spMkLst>
        </pc:spChg>
        <pc:graphicFrameChg chg="add mod modGraphic">
          <ac:chgData name="Vercammen Rik 1F3D" userId="ebe17d92-7aaf-49fe-bb88-766ee3c47087" providerId="ADAL" clId="{3126F4F3-B231-4A36-971D-7E63A4D38165}" dt="2021-07-05T13:15:00.953" v="289" actId="1076"/>
          <ac:graphicFrameMkLst>
            <pc:docMk/>
            <pc:sldMk cId="4079011291" sldId="812"/>
            <ac:graphicFrameMk id="5" creationId="{8A33FCA6-0676-4EDE-8A6F-02CE868A7B45}"/>
          </ac:graphicFrameMkLst>
        </pc:graphicFrameChg>
      </pc:sldChg>
    </pc:docChg>
  </pc:docChgLst>
  <pc:docChgLst>
    <pc:chgData name="Van der Elst Lien" userId="070ca6b4-168e-4a65-b911-694dd0d10dd2" providerId="ADAL" clId="{AFDFE1DA-266A-4292-A571-FD608BFB5768}"/>
    <pc:docChg chg="modSld">
      <pc:chgData name="Van der Elst Lien" userId="070ca6b4-168e-4a65-b911-694dd0d10dd2" providerId="ADAL" clId="{AFDFE1DA-266A-4292-A571-FD608BFB5768}" dt="2021-07-01T12:05:24.719" v="24" actId="6549"/>
      <pc:docMkLst>
        <pc:docMk/>
      </pc:docMkLst>
      <pc:sldChg chg="modSp mod">
        <pc:chgData name="Van der Elst Lien" userId="070ca6b4-168e-4a65-b911-694dd0d10dd2" providerId="ADAL" clId="{AFDFE1DA-266A-4292-A571-FD608BFB5768}" dt="2021-07-01T12:05:24.719" v="24" actId="6549"/>
        <pc:sldMkLst>
          <pc:docMk/>
          <pc:sldMk cId="4243381033" sldId="811"/>
        </pc:sldMkLst>
        <pc:spChg chg="mod">
          <ac:chgData name="Van der Elst Lien" userId="070ca6b4-168e-4a65-b911-694dd0d10dd2" providerId="ADAL" clId="{AFDFE1DA-266A-4292-A571-FD608BFB5768}" dt="2021-07-01T12:05:24.719" v="24" actId="6549"/>
          <ac:spMkLst>
            <pc:docMk/>
            <pc:sldMk cId="4243381033" sldId="811"/>
            <ac:spMk id="35844" creationId="{00000000-0000-0000-0000-000000000000}"/>
          </ac:spMkLst>
        </pc:spChg>
      </pc:sldChg>
    </pc:docChg>
  </pc:docChgLst>
  <pc:docChgLst>
    <pc:chgData name="Vercammen Rik 1F3D" userId="S::rik.vercammen@ond.vlaanderen.be::ebe17d92-7aaf-49fe-bb88-766ee3c47087" providerId="AD" clId="Web-{5AB33BD0-1AED-8B71-BF45-D91872227B6F}"/>
    <pc:docChg chg="modSld">
      <pc:chgData name="Vercammen Rik 1F3D" userId="S::rik.vercammen@ond.vlaanderen.be::ebe17d92-7aaf-49fe-bb88-766ee3c47087" providerId="AD" clId="Web-{5AB33BD0-1AED-8B71-BF45-D91872227B6F}" dt="2021-07-05T11:43:13.569" v="5" actId="20577"/>
      <pc:docMkLst>
        <pc:docMk/>
      </pc:docMkLst>
      <pc:sldChg chg="modSp">
        <pc:chgData name="Vercammen Rik 1F3D" userId="S::rik.vercammen@ond.vlaanderen.be::ebe17d92-7aaf-49fe-bb88-766ee3c47087" providerId="AD" clId="Web-{5AB33BD0-1AED-8B71-BF45-D91872227B6F}" dt="2021-07-05T11:43:13.569" v="5" actId="20577"/>
        <pc:sldMkLst>
          <pc:docMk/>
          <pc:sldMk cId="14281319" sldId="790"/>
        </pc:sldMkLst>
        <pc:spChg chg="mod">
          <ac:chgData name="Vercammen Rik 1F3D" userId="S::rik.vercammen@ond.vlaanderen.be::ebe17d92-7aaf-49fe-bb88-766ee3c47087" providerId="AD" clId="Web-{5AB33BD0-1AED-8B71-BF45-D91872227B6F}" dt="2021-07-05T11:43:13.569" v="5" actId="20577"/>
          <ac:spMkLst>
            <pc:docMk/>
            <pc:sldMk cId="14281319" sldId="790"/>
            <ac:spMk id="35844" creationId="{00000000-0000-0000-0000-000000000000}"/>
          </ac:spMkLst>
        </pc:spChg>
      </pc:sldChg>
    </pc:docChg>
  </pc:docChgLst>
  <pc:docChgLst>
    <pc:chgData name="Vercammen Rik 1F3D" userId="S::rik.vercammen@ond.vlaanderen.be::ebe17d92-7aaf-49fe-bb88-766ee3c47087" providerId="AD" clId="Web-{1A56B723-A80D-5263-502C-3D3626C50F5C}"/>
    <pc:docChg chg="modSld">
      <pc:chgData name="Vercammen Rik 1F3D" userId="S::rik.vercammen@ond.vlaanderen.be::ebe17d92-7aaf-49fe-bb88-766ee3c47087" providerId="AD" clId="Web-{1A56B723-A80D-5263-502C-3D3626C50F5C}" dt="2021-07-13T06:53:17.595" v="1" actId="20577"/>
      <pc:docMkLst>
        <pc:docMk/>
      </pc:docMkLst>
      <pc:sldChg chg="modSp">
        <pc:chgData name="Vercammen Rik 1F3D" userId="S::rik.vercammen@ond.vlaanderen.be::ebe17d92-7aaf-49fe-bb88-766ee3c47087" providerId="AD" clId="Web-{1A56B723-A80D-5263-502C-3D3626C50F5C}" dt="2021-07-13T06:53:17.595" v="1" actId="20577"/>
        <pc:sldMkLst>
          <pc:docMk/>
          <pc:sldMk cId="2740626117" sldId="805"/>
        </pc:sldMkLst>
        <pc:spChg chg="mod">
          <ac:chgData name="Vercammen Rik 1F3D" userId="S::rik.vercammen@ond.vlaanderen.be::ebe17d92-7aaf-49fe-bb88-766ee3c47087" providerId="AD" clId="Web-{1A56B723-A80D-5263-502C-3D3626C50F5C}" dt="2021-07-13T06:53:17.595" v="1" actId="20577"/>
          <ac:spMkLst>
            <pc:docMk/>
            <pc:sldMk cId="2740626117" sldId="805"/>
            <ac:spMk id="358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1F9A-4276-44AD-86F4-40573210DCC0}" type="datetimeFigureOut">
              <a:rPr lang="nl-BE" smtClean="0"/>
              <a:t>12/07/2021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F434-EBB8-4740-8355-E5EAE7F021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9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02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48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9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6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08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96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66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807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4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18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62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6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70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37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50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81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3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80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 dirty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 dirty="0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3842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66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9659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88569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1172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76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9872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849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381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3930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80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052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</p:spTree>
    <p:extLst>
      <p:ext uri="{BB962C8B-B14F-4D97-AF65-F5344CB8AC3E}">
        <p14:creationId xmlns:p14="http://schemas.microsoft.com/office/powerpoint/2010/main" val="28351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ctrTitle"/>
          </p:nvPr>
        </p:nvSpPr>
        <p:spPr>
          <a:xfrm>
            <a:off x="2279576" y="2198738"/>
            <a:ext cx="7107238" cy="1579563"/>
          </a:xfrm>
        </p:spPr>
        <p:txBody>
          <a:bodyPr/>
          <a:lstStyle/>
          <a:p>
            <a:r>
              <a:rPr lang="nl-BE" altLang="nl-BE" sz="4000" dirty="0">
                <a:ea typeface="Calibri" panose="020F0502020204030204" pitchFamily="34" charset="0"/>
              </a:rPr>
              <a:t>Financiering</a:t>
            </a:r>
          </a:p>
        </p:txBody>
      </p:sp>
      <p:sp>
        <p:nvSpPr>
          <p:cNvPr id="26627" name="Ondertitel 2"/>
          <p:cNvSpPr>
            <a:spLocks noGrp="1"/>
          </p:cNvSpPr>
          <p:nvPr>
            <p:ph type="subTitle" idx="1"/>
          </p:nvPr>
        </p:nvSpPr>
        <p:spPr>
          <a:xfrm>
            <a:off x="3827464" y="4175126"/>
            <a:ext cx="5354637" cy="1052513"/>
          </a:xfrm>
        </p:spPr>
        <p:txBody>
          <a:bodyPr/>
          <a:lstStyle/>
          <a:p>
            <a:pPr>
              <a:lnSpc>
                <a:spcPts val="1763"/>
              </a:lnSpc>
            </a:pPr>
            <a:r>
              <a:rPr lang="nl-BE" altLang="nl-BE" sz="2400" dirty="0">
                <a:ea typeface="Calibri" panose="020F0502020204030204" pitchFamily="34" charset="0"/>
              </a:rPr>
              <a:t>Rik Vercammen</a:t>
            </a:r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 bwMode="auto">
          <a:xfrm>
            <a:off x="2279576" y="6021288"/>
            <a:ext cx="477361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ea typeface="+mn-ea"/>
                <a:cs typeface="Calibri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endParaRPr lang="nl-BE" altLang="nl-BE" b="1" dirty="0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6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ICT-coördinatiemiddelen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BVR van 5 december 2003 betreffende ICT-coördinatie in het onderwijs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BE" sz="3200" dirty="0"/>
              <a:t>Principes verdeling: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‘rugzak' per cursist = coëfficiënt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noden naar gelang het onderwijsniveau = wegingsfactor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Formule: gemiddeld aantal LUC RF 2019 en RF 2020 </a:t>
            </a:r>
            <a:r>
              <a:rPr lang="nl-NL" altLang="nl-BE" sz="1600" dirty="0"/>
              <a:t>x</a:t>
            </a:r>
            <a:r>
              <a:rPr lang="nl-NL" altLang="nl-BE" sz="2000" dirty="0"/>
              <a:t> coëfficiënt </a:t>
            </a:r>
            <a:r>
              <a:rPr lang="nl-NL" altLang="nl-BE" sz="1600" dirty="0"/>
              <a:t>x</a:t>
            </a:r>
            <a:r>
              <a:rPr lang="nl-NL" altLang="nl-BE" sz="2000" dirty="0"/>
              <a:t> wegingsfactor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NL" altLang="nl-BE" sz="2000" dirty="0"/>
          </a:p>
          <a:p>
            <a:pPr eaLnBrk="1" hangingPunct="1">
              <a:lnSpc>
                <a:spcPct val="90000"/>
              </a:lnSpc>
            </a:pPr>
            <a:r>
              <a:rPr lang="nl-NL" altLang="nl-BE" sz="3200" dirty="0"/>
              <a:t>Puntenenveloppe: extra personeelsomkadering voor ICT-coördinatie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Budget werd verhoogd </a:t>
            </a:r>
            <a:r>
              <a:rPr lang="nl-NL" altLang="nl-BE" sz="2000" dirty="0" err="1"/>
              <a:t>i.k.v</a:t>
            </a:r>
            <a:r>
              <a:rPr lang="nl-NL" altLang="nl-BE" sz="2000" dirty="0"/>
              <a:t>. </a:t>
            </a:r>
            <a:r>
              <a:rPr lang="nl-NL" altLang="nl-BE" sz="2000" dirty="0" err="1"/>
              <a:t>Digisprong</a:t>
            </a:r>
            <a:endParaRPr lang="nl-NL" altLang="nl-BE" sz="2000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Nieuwe wegingsfactor: 0,001984075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Nieuwe coëfficiënt: 0,06511071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altLang="nl-BE" sz="2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4068112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ICT-coördinatiemiddelen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BVR van 5 december 2003 betreffende ICT-coördinatie in het onderwijs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BE" sz="3200" dirty="0"/>
              <a:t>Werkingsmiddelen: voor de logistieke en materiële ondersteuning van de ICT-coördinatie</a:t>
            </a:r>
            <a:endParaRPr lang="nl-BE" altLang="nl-BE" sz="3200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Nieuwe wegingsfactor: 0,001984075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Nieuwe coëfficiënt: 0,670672377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NL" altLang="nl-BE" sz="2000" dirty="0"/>
          </a:p>
          <a:p>
            <a:pPr eaLnBrk="1" hangingPunct="1">
              <a:lnSpc>
                <a:spcPct val="90000"/>
              </a:lnSpc>
            </a:pPr>
            <a:r>
              <a:rPr lang="nl-NL" altLang="nl-BE" sz="3200" dirty="0"/>
              <a:t>Vanaf schooljaar 2021-2022: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Ook middelen voor ICT-coördinatie toegekend aan de CBE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Een samenwerkingsverband is niet langer verplicht voor de toekenning van de middelen, maar is nog wel mogelijk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dirty="0"/>
              <a:t>Ambt ICT-coördinator</a:t>
            </a:r>
          </a:p>
          <a:p>
            <a:pPr lvl="1" eaLnBrk="1" hangingPunct="1">
              <a:lnSpc>
                <a:spcPct val="90000"/>
              </a:lnSpc>
            </a:pPr>
            <a:endParaRPr lang="nl-NL" altLang="nl-BE" sz="2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424338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23D0F6-CF23-4F06-8A64-1FA4EEA1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88840"/>
            <a:ext cx="8229600" cy="4177010"/>
          </a:xfrm>
        </p:spPr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A3A051F-BA74-475F-A057-566161E811A9}"/>
              </a:ext>
            </a:extLst>
          </p:cNvPr>
          <p:cNvSpPr/>
          <p:nvPr/>
        </p:nvSpPr>
        <p:spPr bwMode="auto">
          <a:xfrm>
            <a:off x="5752614" y="2181138"/>
            <a:ext cx="2232248" cy="28863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Inschrijvings- gelden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sz="1000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AHOVOKS berekent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doorstorten aan AHOVOKS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5CB91BC-B46A-4F78-A9C3-C2D68031F28B}"/>
              </a:ext>
            </a:extLst>
          </p:cNvPr>
          <p:cNvSpPr/>
          <p:nvPr/>
        </p:nvSpPr>
        <p:spPr bwMode="auto">
          <a:xfrm>
            <a:off x="3527566" y="2187806"/>
            <a:ext cx="2088232" cy="28863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 err="1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Werkings-middelen</a:t>
            </a: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sz="1000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AHOVOKS berekent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BE" b="1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AHOVOKS betaalt uit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919A3F25-B7D8-496C-9124-ADB181229E7A}"/>
              </a:ext>
            </a:extLst>
          </p:cNvPr>
          <p:cNvSpPr/>
          <p:nvPr/>
        </p:nvSpPr>
        <p:spPr bwMode="auto">
          <a:xfrm>
            <a:off x="3527566" y="5131991"/>
            <a:ext cx="4443300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2 aparte stromen los van elkaar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Er gebeurt geen verrekening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5C3D16A-2CFA-47F2-9D8F-2616EE26C507}"/>
              </a:ext>
            </a:extLst>
          </p:cNvPr>
          <p:cNvSpPr/>
          <p:nvPr/>
        </p:nvSpPr>
        <p:spPr bwMode="auto">
          <a:xfrm>
            <a:off x="3527566" y="1585515"/>
            <a:ext cx="4457296" cy="5378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Systeem</a:t>
            </a:r>
          </a:p>
        </p:txBody>
      </p:sp>
      <p:sp>
        <p:nvSpPr>
          <p:cNvPr id="19" name="Pijl: omlaag 18">
            <a:extLst>
              <a:ext uri="{FF2B5EF4-FFF2-40B4-BE49-F238E27FC236}">
                <a16:creationId xmlns:a16="http://schemas.microsoft.com/office/drawing/2014/main" id="{736453CB-F181-4077-A5D8-CDB17FA73B58}"/>
              </a:ext>
            </a:extLst>
          </p:cNvPr>
          <p:cNvSpPr/>
          <p:nvPr/>
        </p:nvSpPr>
        <p:spPr bwMode="auto">
          <a:xfrm>
            <a:off x="4442960" y="3809320"/>
            <a:ext cx="288032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0" name="Pijl: omlaag 19">
            <a:extLst>
              <a:ext uri="{FF2B5EF4-FFF2-40B4-BE49-F238E27FC236}">
                <a16:creationId xmlns:a16="http://schemas.microsoft.com/office/drawing/2014/main" id="{55922E45-AF44-464E-8C72-0BDAAF6D2046}"/>
              </a:ext>
            </a:extLst>
          </p:cNvPr>
          <p:cNvSpPr/>
          <p:nvPr/>
        </p:nvSpPr>
        <p:spPr bwMode="auto">
          <a:xfrm>
            <a:off x="4442960" y="2785241"/>
            <a:ext cx="288032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1" name="Pijl: omlaag 20">
            <a:extLst>
              <a:ext uri="{FF2B5EF4-FFF2-40B4-BE49-F238E27FC236}">
                <a16:creationId xmlns:a16="http://schemas.microsoft.com/office/drawing/2014/main" id="{670D1829-17DA-4F51-9FE3-BAB048997784}"/>
              </a:ext>
            </a:extLst>
          </p:cNvPr>
          <p:cNvSpPr/>
          <p:nvPr/>
        </p:nvSpPr>
        <p:spPr bwMode="auto">
          <a:xfrm>
            <a:off x="6722922" y="3801787"/>
            <a:ext cx="288032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2" name="Pijl: omlaag 21">
            <a:extLst>
              <a:ext uri="{FF2B5EF4-FFF2-40B4-BE49-F238E27FC236}">
                <a16:creationId xmlns:a16="http://schemas.microsoft.com/office/drawing/2014/main" id="{E3C6648F-66E3-43E8-9E59-C154CE34A51F}"/>
              </a:ext>
            </a:extLst>
          </p:cNvPr>
          <p:cNvSpPr/>
          <p:nvPr/>
        </p:nvSpPr>
        <p:spPr bwMode="auto">
          <a:xfrm>
            <a:off x="6722922" y="2784107"/>
            <a:ext cx="288032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b="1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D8FB2EB-4F19-4C2C-AA4F-FB49B0F2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l-BE" altLang="nl-BE" kern="0" dirty="0"/>
              <a:t>Principe werkingsmiddelen en inschrijvingsgelden</a:t>
            </a:r>
            <a:br>
              <a:rPr lang="nl-BE" altLang="nl-BE" kern="0" dirty="0"/>
            </a:br>
            <a:r>
              <a:rPr lang="nl-BE" altLang="nl-BE" sz="2000" kern="0" dirty="0">
                <a:solidFill>
                  <a:srgbClr val="0070C0"/>
                </a:solidFill>
              </a:rPr>
              <a:t>Artikel 89, 108, 196septies §4 en 113decies §3 1° decreet VWO</a:t>
            </a:r>
            <a:endParaRPr lang="nl-NL" altLang="nl-BE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</a:t>
            </a:r>
            <a:r>
              <a:rPr lang="nl-BE" altLang="nl-BE" sz="2000" dirty="0">
                <a:solidFill>
                  <a:srgbClr val="0070C0"/>
                </a:solidFill>
              </a:rPr>
              <a:t> , 196septies §4</a:t>
            </a:r>
            <a:r>
              <a:rPr lang="nl-NL" altLang="nl-BE" sz="2000" dirty="0">
                <a:solidFill>
                  <a:srgbClr val="0070C0"/>
                </a:solidFill>
              </a:rPr>
              <a:t> en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3200" dirty="0"/>
              <a:t>Werkingsmiddelen schooljaar 2021-2022 zijn reeds gekend: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CBE: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u="sng" dirty="0">
                <a:solidFill>
                  <a:srgbClr val="000000"/>
                </a:solidFill>
              </a:rPr>
              <a:t>Stap 1</a:t>
            </a:r>
            <a:r>
              <a:rPr lang="nl-BE" sz="2000" dirty="0">
                <a:solidFill>
                  <a:srgbClr val="000000"/>
                </a:solidFill>
              </a:rPr>
              <a:t>: gemiddeld # LUC RF 2019 en RF 2020 * 1,8741 euro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u="sng" dirty="0">
                <a:solidFill>
                  <a:srgbClr val="000000"/>
                </a:solidFill>
              </a:rPr>
              <a:t>Stap 2</a:t>
            </a:r>
            <a:r>
              <a:rPr lang="nl-BE" sz="2000" dirty="0">
                <a:solidFill>
                  <a:srgbClr val="000000"/>
                </a:solidFill>
              </a:rPr>
              <a:t>: compensatieregeling (art. 196septies §4 decreet vwo):</a:t>
            </a:r>
          </a:p>
          <a:p>
            <a:pPr marL="987425" lvl="3" indent="0" eaLnBrk="1" hangingPunct="1">
              <a:lnSpc>
                <a:spcPct val="90000"/>
              </a:lnSpc>
              <a:buNone/>
            </a:pPr>
            <a:r>
              <a:rPr lang="nl-NL" dirty="0">
                <a:solidFill>
                  <a:srgbClr val="000000"/>
                </a:solidFill>
              </a:rPr>
              <a:t>als berekende WM SJ 21-22 (stap 1) &lt; toegekende WM SJ 19-20 dan per centrum 66% van verlies gecompenseerd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u="sng" dirty="0">
                <a:solidFill>
                  <a:srgbClr val="000000"/>
                </a:solidFill>
              </a:rPr>
              <a:t>Stap 3</a:t>
            </a:r>
            <a:r>
              <a:rPr lang="nl-BE" sz="2000" dirty="0">
                <a:solidFill>
                  <a:srgbClr val="000000"/>
                </a:solidFill>
              </a:rPr>
              <a:t>: educatieve overbruggingsregeling (art. 2 decreet corona VII):</a:t>
            </a:r>
          </a:p>
          <a:p>
            <a:pPr marL="987425" lvl="3" indent="0" eaLnBrk="1" hangingPunct="1">
              <a:lnSpc>
                <a:spcPct val="90000"/>
              </a:lnSpc>
              <a:buNone/>
            </a:pPr>
            <a:r>
              <a:rPr lang="nl-NL" dirty="0">
                <a:solidFill>
                  <a:srgbClr val="000000"/>
                </a:solidFill>
              </a:rPr>
              <a:t>als toegekende WM SJ 21-22 (stap 1 + stap 2) &lt; toegekende WM SJ 20-21 dan per centrum (een deel van) verlies gecompenseerd op niveau van leergebied</a:t>
            </a:r>
          </a:p>
          <a:p>
            <a:pPr marL="1330325" lvl="3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</a:rPr>
              <a:t>100% voor alfa NT2 en NT2</a:t>
            </a:r>
          </a:p>
          <a:p>
            <a:pPr marL="1330325" lvl="3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000000"/>
                </a:solidFill>
              </a:rPr>
              <a:t>70% voor de overige leergebieden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u="sng" dirty="0">
                <a:solidFill>
                  <a:srgbClr val="000000"/>
                </a:solidFill>
              </a:rPr>
              <a:t>Stap 4</a:t>
            </a:r>
            <a:r>
              <a:rPr lang="nl-BE" sz="2000" dirty="0">
                <a:solidFill>
                  <a:srgbClr val="000000"/>
                </a:solidFill>
              </a:rPr>
              <a:t>: berekende WM + WM compensatie 66% + WM educatieve overbruggingsregeling = totale WM centrum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sz="1700" dirty="0">
              <a:solidFill>
                <a:srgbClr val="000000"/>
              </a:solidFill>
            </a:endParaRP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6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4286458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</a:t>
            </a:r>
            <a:r>
              <a:rPr lang="nl-BE" altLang="nl-BE" sz="2000" dirty="0">
                <a:solidFill>
                  <a:srgbClr val="0070C0"/>
                </a:solidFill>
              </a:rPr>
              <a:t> , 196septies §4</a:t>
            </a:r>
            <a:r>
              <a:rPr lang="nl-NL" altLang="nl-BE" sz="2000" dirty="0">
                <a:solidFill>
                  <a:srgbClr val="0070C0"/>
                </a:solidFill>
              </a:rPr>
              <a:t> en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52927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CVO: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000" u="sng" dirty="0">
                <a:solidFill>
                  <a:srgbClr val="000000"/>
                </a:solidFill>
              </a:rPr>
              <a:t>Stap 1</a:t>
            </a:r>
            <a:r>
              <a:rPr lang="nl-NL" altLang="nl-BE" sz="2000" dirty="0">
                <a:solidFill>
                  <a:srgbClr val="000000"/>
                </a:solidFill>
              </a:rPr>
              <a:t>: de macro-pot WM voor de CVO volgt de evolutie van de </a:t>
            </a:r>
            <a:r>
              <a:rPr lang="nl-NL" altLang="nl-BE" sz="2000" b="1" dirty="0">
                <a:solidFill>
                  <a:srgbClr val="000000"/>
                </a:solidFill>
              </a:rPr>
              <a:t>gewogen </a:t>
            </a:r>
            <a:r>
              <a:rPr lang="nl-NL" altLang="nl-BE" sz="2000" b="1" dirty="0" err="1">
                <a:solidFill>
                  <a:srgbClr val="000000"/>
                </a:solidFill>
              </a:rPr>
              <a:t>FP</a:t>
            </a:r>
            <a:r>
              <a:rPr lang="nl-NL" altLang="nl-BE" sz="1100" b="1" dirty="0" err="1">
                <a:solidFill>
                  <a:srgbClr val="000000"/>
                </a:solidFill>
              </a:rPr>
              <a:t>wm</a:t>
            </a:r>
            <a:endParaRPr lang="nl-NL" altLang="nl-BE" sz="1100" b="1" dirty="0">
              <a:solidFill>
                <a:srgbClr val="000000"/>
              </a:solidFill>
            </a:endParaRPr>
          </a:p>
          <a:p>
            <a:pPr marL="1330325" lvl="3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altLang="nl-BE" dirty="0">
                <a:solidFill>
                  <a:srgbClr val="000000"/>
                </a:solidFill>
              </a:rPr>
              <a:t>berekenen groei: (41.371.143 – 43.947.425)/43.947.425 = - 5,86%</a:t>
            </a:r>
          </a:p>
          <a:p>
            <a:pPr marL="1330325" lvl="3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altLang="nl-BE" dirty="0">
                <a:solidFill>
                  <a:srgbClr val="000000"/>
                </a:solidFill>
              </a:rPr>
              <a:t>toepassen groei op WM SJ 2020-2021: 31.046.033,06 euro + (31.046.033,06 euro x -5,86%) = 29.226.727,53 euro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400" u="sng" dirty="0">
                <a:solidFill>
                  <a:srgbClr val="000000"/>
                </a:solidFill>
              </a:rPr>
              <a:t>Stap 2</a:t>
            </a:r>
            <a:r>
              <a:rPr lang="nl-NL" altLang="nl-BE" sz="2400" dirty="0">
                <a:solidFill>
                  <a:srgbClr val="000000"/>
                </a:solidFill>
              </a:rPr>
              <a:t>: berekening garantie per centrum: </a:t>
            </a:r>
          </a:p>
          <a:p>
            <a:pPr marL="987425" lvl="3" indent="0" eaLnBrk="1" hangingPunct="1">
              <a:lnSpc>
                <a:spcPct val="90000"/>
              </a:lnSpc>
              <a:buNone/>
            </a:pPr>
            <a:r>
              <a:rPr lang="nl-NL" altLang="nl-BE" sz="2400" dirty="0">
                <a:solidFill>
                  <a:srgbClr val="000000"/>
                </a:solidFill>
              </a:rPr>
              <a:t>gemiddeld aantal ongewogen FP RF 2019 en RF 2020 x 0,40 euro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400" u="sng" dirty="0">
                <a:solidFill>
                  <a:srgbClr val="000000"/>
                </a:solidFill>
              </a:rPr>
              <a:t>Stap 3</a:t>
            </a:r>
            <a:r>
              <a:rPr lang="nl-NL" altLang="nl-BE" sz="2400" dirty="0">
                <a:solidFill>
                  <a:srgbClr val="000000"/>
                </a:solidFill>
              </a:rPr>
              <a:t>: berekening gemiddeld aantal gewogen </a:t>
            </a:r>
            <a:r>
              <a:rPr lang="nl-NL" altLang="nl-BE" sz="2400" dirty="0" err="1">
                <a:solidFill>
                  <a:srgbClr val="000000"/>
                </a:solidFill>
              </a:rPr>
              <a:t>FPwm</a:t>
            </a:r>
            <a:r>
              <a:rPr lang="nl-NL" altLang="nl-BE" sz="2400" dirty="0">
                <a:solidFill>
                  <a:srgbClr val="000000"/>
                </a:solidFill>
              </a:rPr>
              <a:t> per centrum (gem. RF 2019 en RF 2020)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400" u="sng" dirty="0">
                <a:solidFill>
                  <a:srgbClr val="000000"/>
                </a:solidFill>
              </a:rPr>
              <a:t>Stap 4</a:t>
            </a:r>
            <a:r>
              <a:rPr lang="nl-NL" altLang="nl-BE" sz="2400" dirty="0">
                <a:solidFill>
                  <a:srgbClr val="000000"/>
                </a:solidFill>
              </a:rPr>
              <a:t>: macro-pot WM verminderd met uitkomst stap 2, rest verdeeld over centra op basis van het aandeel gewogen </a:t>
            </a:r>
            <a:r>
              <a:rPr lang="nl-NL" altLang="nl-BE" sz="2400" dirty="0" err="1">
                <a:solidFill>
                  <a:srgbClr val="000000"/>
                </a:solidFill>
              </a:rPr>
              <a:t>FPwm</a:t>
            </a:r>
            <a:r>
              <a:rPr lang="nl-NL" altLang="nl-BE" sz="2400" dirty="0">
                <a:solidFill>
                  <a:srgbClr val="000000"/>
                </a:solidFill>
              </a:rPr>
              <a:t> (gem. RF 2019 en RF 2020) centrum t.o.v. gewogen </a:t>
            </a:r>
            <a:r>
              <a:rPr lang="nl-NL" altLang="nl-BE" sz="2400" dirty="0" err="1">
                <a:solidFill>
                  <a:srgbClr val="000000"/>
                </a:solidFill>
              </a:rPr>
              <a:t>FPwm</a:t>
            </a:r>
            <a:r>
              <a:rPr lang="nl-NL" altLang="nl-BE" sz="2400" dirty="0">
                <a:solidFill>
                  <a:srgbClr val="000000"/>
                </a:solidFill>
              </a:rPr>
              <a:t>  (gem. RF 2019 en RF2020) sector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2400" u="sng" dirty="0">
                <a:solidFill>
                  <a:srgbClr val="000000"/>
                </a:solidFill>
              </a:rPr>
              <a:t>Stap 5</a:t>
            </a:r>
            <a:r>
              <a:rPr lang="nl-NL" altLang="nl-BE" sz="2400" dirty="0">
                <a:solidFill>
                  <a:srgbClr val="000000"/>
                </a:solidFill>
              </a:rPr>
              <a:t>: WM ongewogen FP centrum + WM gewogen </a:t>
            </a:r>
            <a:r>
              <a:rPr lang="nl-NL" altLang="nl-BE" sz="2400" dirty="0" err="1">
                <a:solidFill>
                  <a:srgbClr val="000000"/>
                </a:solidFill>
              </a:rPr>
              <a:t>FPwm</a:t>
            </a:r>
            <a:r>
              <a:rPr lang="nl-NL" altLang="nl-BE" sz="2400" dirty="0">
                <a:solidFill>
                  <a:srgbClr val="000000"/>
                </a:solidFill>
              </a:rPr>
              <a:t> centrum = berekende WM centrum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600" dirty="0"/>
          </a:p>
          <a:p>
            <a:pPr eaLnBrk="1" hangingPunct="1">
              <a:lnSpc>
                <a:spcPct val="90000"/>
              </a:lnSpc>
            </a:pPr>
            <a:endParaRPr lang="nl-BE" altLang="nl-BE" sz="28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89622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</a:t>
            </a:r>
            <a:r>
              <a:rPr lang="nl-BE" altLang="nl-BE" sz="2000" dirty="0">
                <a:solidFill>
                  <a:srgbClr val="0070C0"/>
                </a:solidFill>
              </a:rPr>
              <a:t> , 196septies §4</a:t>
            </a:r>
            <a:r>
              <a:rPr lang="nl-NL" altLang="nl-BE" sz="2000" dirty="0">
                <a:solidFill>
                  <a:srgbClr val="0070C0"/>
                </a:solidFill>
              </a:rPr>
              <a:t> en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5183234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400" u="sng" dirty="0">
                <a:solidFill>
                  <a:srgbClr val="000000"/>
                </a:solidFill>
              </a:rPr>
              <a:t>Stap 6</a:t>
            </a:r>
            <a:r>
              <a:rPr lang="nl-BE" sz="2400" dirty="0">
                <a:solidFill>
                  <a:srgbClr val="000000"/>
                </a:solidFill>
              </a:rPr>
              <a:t>: compensatieregeling 66%:</a:t>
            </a:r>
          </a:p>
          <a:p>
            <a:pPr marL="987425" lvl="3" indent="0" eaLnBrk="1" hangingPunct="1">
              <a:lnSpc>
                <a:spcPct val="90000"/>
              </a:lnSpc>
              <a:buNone/>
            </a:pPr>
            <a:r>
              <a:rPr lang="nl-NL" sz="2400" dirty="0">
                <a:solidFill>
                  <a:srgbClr val="000000"/>
                </a:solidFill>
              </a:rPr>
              <a:t>als berekende WM SJ 21-22 (stap 5) &lt; toegekende WM SJ 19-20 dan per centrum 66% van verlies gecompenseerd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400" u="sng" dirty="0">
                <a:solidFill>
                  <a:srgbClr val="000000"/>
                </a:solidFill>
              </a:rPr>
              <a:t>Stap 7</a:t>
            </a:r>
            <a:r>
              <a:rPr lang="nl-BE" sz="2400" dirty="0">
                <a:solidFill>
                  <a:srgbClr val="000000"/>
                </a:solidFill>
              </a:rPr>
              <a:t>: educatieve overbruggingsregeling:</a:t>
            </a:r>
          </a:p>
          <a:p>
            <a:pPr marL="987425" lvl="3" indent="0" eaLnBrk="1" hangingPunct="1">
              <a:lnSpc>
                <a:spcPct val="90000"/>
              </a:lnSpc>
              <a:buNone/>
            </a:pPr>
            <a:r>
              <a:rPr lang="nl-NL" sz="2400" dirty="0">
                <a:solidFill>
                  <a:srgbClr val="000000"/>
                </a:solidFill>
              </a:rPr>
              <a:t>als toegekende WM SJ 21-22 (stap 5 + stap 6) &lt; toegekende WM SJ 20-21 dan centrum 70% van verlies gecompenseerd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400" u="sng" dirty="0">
                <a:solidFill>
                  <a:srgbClr val="000000"/>
                </a:solidFill>
              </a:rPr>
              <a:t>Stap 8:</a:t>
            </a:r>
            <a:r>
              <a:rPr lang="nl-BE" sz="2400" dirty="0">
                <a:solidFill>
                  <a:srgbClr val="000000"/>
                </a:solidFill>
              </a:rPr>
              <a:t> berekende WM + WM compensatie 66% + WM educatieve overbruggingsregeling = totale WM centrum</a:t>
            </a:r>
            <a:endParaRPr lang="nl-BE" sz="2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dirty="0"/>
          </a:p>
          <a:p>
            <a:pPr eaLnBrk="1" hangingPunct="1">
              <a:lnSpc>
                <a:spcPct val="90000"/>
              </a:lnSpc>
            </a:pPr>
            <a:r>
              <a:rPr lang="nl-BE" altLang="nl-BE" sz="2400" dirty="0"/>
              <a:t>Uitbetaling WM SJ 21-22: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000" dirty="0"/>
              <a:t>Schijf 1: 50% uiterlijk 1 maart 2022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000" dirty="0"/>
              <a:t>Schijf 2: 50% uiterlijk 1 oktober 2022</a:t>
            </a:r>
            <a:endParaRPr lang="nl-BE" altLang="nl-BE" sz="1600" dirty="0">
              <a:highlight>
                <a:srgbClr val="FFFF00"/>
              </a:highlight>
            </a:endParaRP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503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Overzicht werkingsmiddelen schooljaar 2021-2022</a:t>
            </a:r>
            <a:endParaRPr lang="nl-NL" altLang="nl-BE" dirty="0">
              <a:solidFill>
                <a:srgbClr val="0070C0"/>
              </a:solidFill>
            </a:endParaRPr>
          </a:p>
        </p:txBody>
      </p:sp>
      <p:graphicFrame>
        <p:nvGraphicFramePr>
          <p:cNvPr id="5" name="Tabel 2">
            <a:extLst>
              <a:ext uri="{FF2B5EF4-FFF2-40B4-BE49-F238E27FC236}">
                <a16:creationId xmlns:a16="http://schemas.microsoft.com/office/drawing/2014/main" id="{8A33FCA6-0676-4EDE-8A6F-02CE868A7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418943"/>
              </p:ext>
            </p:extLst>
          </p:nvPr>
        </p:nvGraphicFramePr>
        <p:xfrm>
          <a:off x="609600" y="1810232"/>
          <a:ext cx="10972800" cy="1618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9101">
                  <a:extLst>
                    <a:ext uri="{9D8B030D-6E8A-4147-A177-3AD203B41FA5}">
                      <a16:colId xmlns:a16="http://schemas.microsoft.com/office/drawing/2014/main" val="507641776"/>
                    </a:ext>
                  </a:extLst>
                </a:gridCol>
                <a:gridCol w="1243230">
                  <a:extLst>
                    <a:ext uri="{9D8B030D-6E8A-4147-A177-3AD203B41FA5}">
                      <a16:colId xmlns:a16="http://schemas.microsoft.com/office/drawing/2014/main" val="2351948656"/>
                    </a:ext>
                  </a:extLst>
                </a:gridCol>
                <a:gridCol w="1140191">
                  <a:extLst>
                    <a:ext uri="{9D8B030D-6E8A-4147-A177-3AD203B41FA5}">
                      <a16:colId xmlns:a16="http://schemas.microsoft.com/office/drawing/2014/main" val="512101120"/>
                    </a:ext>
                  </a:extLst>
                </a:gridCol>
                <a:gridCol w="1126186">
                  <a:extLst>
                    <a:ext uri="{9D8B030D-6E8A-4147-A177-3AD203B41FA5}">
                      <a16:colId xmlns:a16="http://schemas.microsoft.com/office/drawing/2014/main" val="485064354"/>
                    </a:ext>
                  </a:extLst>
                </a:gridCol>
                <a:gridCol w="1051641">
                  <a:extLst>
                    <a:ext uri="{9D8B030D-6E8A-4147-A177-3AD203B41FA5}">
                      <a16:colId xmlns:a16="http://schemas.microsoft.com/office/drawing/2014/main" val="3692149715"/>
                    </a:ext>
                  </a:extLst>
                </a:gridCol>
                <a:gridCol w="909963">
                  <a:extLst>
                    <a:ext uri="{9D8B030D-6E8A-4147-A177-3AD203B41FA5}">
                      <a16:colId xmlns:a16="http://schemas.microsoft.com/office/drawing/2014/main" val="3765115915"/>
                    </a:ext>
                  </a:extLst>
                </a:gridCol>
                <a:gridCol w="921059">
                  <a:extLst>
                    <a:ext uri="{9D8B030D-6E8A-4147-A177-3AD203B41FA5}">
                      <a16:colId xmlns:a16="http://schemas.microsoft.com/office/drawing/2014/main" val="333134056"/>
                    </a:ext>
                  </a:extLst>
                </a:gridCol>
                <a:gridCol w="1177143">
                  <a:extLst>
                    <a:ext uri="{9D8B030D-6E8A-4147-A177-3AD203B41FA5}">
                      <a16:colId xmlns:a16="http://schemas.microsoft.com/office/drawing/2014/main" val="1150252789"/>
                    </a:ext>
                  </a:extLst>
                </a:gridCol>
                <a:gridCol w="1177143">
                  <a:extLst>
                    <a:ext uri="{9D8B030D-6E8A-4147-A177-3AD203B41FA5}">
                      <a16:colId xmlns:a16="http://schemas.microsoft.com/office/drawing/2014/main" val="1928591719"/>
                    </a:ext>
                  </a:extLst>
                </a:gridCol>
                <a:gridCol w="1177143">
                  <a:extLst>
                    <a:ext uri="{9D8B030D-6E8A-4147-A177-3AD203B41FA5}">
                      <a16:colId xmlns:a16="http://schemas.microsoft.com/office/drawing/2014/main" val="4256397155"/>
                    </a:ext>
                  </a:extLst>
                </a:gridCol>
              </a:tblGrid>
              <a:tr h="853756">
                <a:tc>
                  <a:txBody>
                    <a:bodyPr/>
                    <a:lstStyle/>
                    <a:p>
                      <a:endParaRPr lang="nl-BE" sz="1000" dirty="0">
                        <a:latin typeface="FlandersArtSans-Regular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Toegekend SJ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Toegepaste groei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Berekend/Toe te kennen SJ 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Toevoeging Pu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Compensatie art. 196septies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Toegekend  SJ 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Educatieve overbruggings-regeling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Toegekend SJ 21-22 na educatieve overbruggings-regeling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Toekennings-percentage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008137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WM CBE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8.860.890,61</a:t>
                      </a:r>
                    </a:p>
                    <a:p>
                      <a:endParaRPr lang="nl-BE" sz="1000" dirty="0">
                        <a:latin typeface="FlandersArtSans-Regular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7.362.860,05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362.723,07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7.725.583,14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1.032.192,73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8.757.775,87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98,84%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31648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WM CVO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31.046.033,06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-5,86%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29.226.727,53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1.042.556,12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30.269.293,66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600.502,24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30.869.795,90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99,43%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4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01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</a:t>
            </a:r>
            <a:r>
              <a:rPr lang="nl-BE" altLang="nl-BE" sz="2000" dirty="0">
                <a:solidFill>
                  <a:srgbClr val="0070C0"/>
                </a:solidFill>
              </a:rPr>
              <a:t> , 196septies §4</a:t>
            </a:r>
            <a:r>
              <a:rPr lang="nl-NL" altLang="nl-BE" sz="2000" dirty="0">
                <a:solidFill>
                  <a:srgbClr val="0070C0"/>
                </a:solidFill>
              </a:rPr>
              <a:t> en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4"/>
            <a:ext cx="10972800" cy="529272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sz="2800" u="sng" dirty="0">
                <a:ea typeface="+mn-ea"/>
                <a:cs typeface="+mn-cs"/>
              </a:rPr>
              <a:t>NIEUW</a:t>
            </a:r>
            <a:r>
              <a:rPr lang="nl-BE" sz="2800" dirty="0">
                <a:ea typeface="+mn-ea"/>
                <a:cs typeface="+mn-cs"/>
              </a:rPr>
              <a:t>: het inschrijvingsgeld van de </a:t>
            </a:r>
            <a:r>
              <a:rPr lang="nl-BE" sz="2800" u="sng" dirty="0">
                <a:ea typeface="+mn-ea"/>
                <a:cs typeface="+mn-cs"/>
              </a:rPr>
              <a:t>financierbare én de niet-financierbare</a:t>
            </a:r>
            <a:r>
              <a:rPr lang="nl-BE" sz="2800" dirty="0">
                <a:ea typeface="+mn-ea"/>
                <a:cs typeface="+mn-cs"/>
              </a:rPr>
              <a:t> cursisten zal moeten doorgestort worden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400" dirty="0">
                <a:solidFill>
                  <a:srgbClr val="000000"/>
                </a:solidFill>
              </a:rPr>
              <a:t>Decreet: </a:t>
            </a:r>
            <a:r>
              <a:rPr lang="nl-BE" sz="2400" i="1" dirty="0">
                <a:solidFill>
                  <a:srgbClr val="000000"/>
                </a:solidFill>
              </a:rPr>
              <a:t>“</a:t>
            </a:r>
            <a:r>
              <a:rPr lang="nl-NL" sz="2400" b="1" i="1" dirty="0">
                <a:solidFill>
                  <a:srgbClr val="000000"/>
                </a:solidFill>
              </a:rPr>
              <a:t>elk centrumbestuur betaalt daartoe in het jaar n aan AHOVOKS voor elk van zijn gesubsidieerde of gefinancierde centra in twee schijven een bedrag dat berekend wordt tegen </a:t>
            </a:r>
            <a:r>
              <a:rPr lang="nl-NL" sz="2400" b="1" i="1" u="sng" dirty="0">
                <a:solidFill>
                  <a:srgbClr val="000000"/>
                </a:solidFill>
              </a:rPr>
              <a:t>100 % van de inschrijvingsgelden van de cursisten die ingeschreven waren </a:t>
            </a:r>
            <a:r>
              <a:rPr lang="nl-NL" sz="2400" b="1" i="1" dirty="0">
                <a:solidFill>
                  <a:srgbClr val="000000"/>
                </a:solidFill>
              </a:rPr>
              <a:t>in het schooljaar n-2/n-1</a:t>
            </a:r>
            <a:r>
              <a:rPr lang="nl-NL" sz="2400" i="1" dirty="0">
                <a:solidFill>
                  <a:srgbClr val="000000"/>
                </a:solidFill>
              </a:rPr>
              <a:t>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400" dirty="0"/>
          </a:p>
          <a:p>
            <a:pPr eaLnBrk="1" hangingPunct="1">
              <a:lnSpc>
                <a:spcPct val="90000"/>
              </a:lnSpc>
            </a:pPr>
            <a:r>
              <a:rPr lang="nl-BE" altLang="nl-BE" sz="2800" dirty="0"/>
              <a:t>Door te storten bedrag voor schooljaar 2021-2022 is reeds gekend door centra: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400" dirty="0">
                <a:solidFill>
                  <a:srgbClr val="000000"/>
                </a:solidFill>
              </a:rPr>
              <a:t>Berekening op basis van: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rgbClr val="000000"/>
                </a:solidFill>
              </a:rPr>
              <a:t>schooljaar 2020-2021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rgbClr val="000000"/>
                </a:solidFill>
              </a:rPr>
              <a:t>= de door de centra geregistreerde inschrijvingsgelden in DAVINCI op het fotomoment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b="1" u="sng" dirty="0">
                <a:solidFill>
                  <a:srgbClr val="000000"/>
                </a:solidFill>
              </a:rPr>
              <a:t>Nieuw</a:t>
            </a:r>
            <a:r>
              <a:rPr lang="nl-NL" sz="2400" dirty="0">
                <a:solidFill>
                  <a:srgbClr val="000000"/>
                </a:solidFill>
              </a:rPr>
              <a:t>: </a:t>
            </a:r>
            <a:r>
              <a:rPr lang="nl-BE" sz="2400" dirty="0">
                <a:solidFill>
                  <a:srgbClr val="000000"/>
                </a:solidFill>
              </a:rPr>
              <a:t>Centra kunnen </a:t>
            </a:r>
            <a:r>
              <a:rPr lang="nl-NL" sz="2400" dirty="0">
                <a:solidFill>
                  <a:srgbClr val="000000"/>
                </a:solidFill>
              </a:rPr>
              <a:t>in financieringsrapport opvolgen hoeveel inschrijvingsgelden ze registreerden voor schooljaar 2020-2021</a:t>
            </a:r>
            <a:endParaRPr lang="nl-BE" altLang="nl-BE" sz="1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29589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</a:t>
            </a:r>
            <a:r>
              <a:rPr lang="nl-BE" altLang="nl-BE" sz="2000" dirty="0">
                <a:solidFill>
                  <a:srgbClr val="0070C0"/>
                </a:solidFill>
              </a:rPr>
              <a:t> , 196septies §4</a:t>
            </a:r>
            <a:r>
              <a:rPr lang="nl-NL" altLang="nl-BE" sz="2000" dirty="0">
                <a:solidFill>
                  <a:srgbClr val="0070C0"/>
                </a:solidFill>
              </a:rPr>
              <a:t> en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51654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3200" dirty="0"/>
              <a:t>Doorstorting inschrijvingsgelden in schooljaar 2021-2022: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3200" dirty="0">
                <a:solidFill>
                  <a:srgbClr val="000000"/>
                </a:solidFill>
              </a:rPr>
              <a:t>Schijf 1: uiterlijk 31 maart 2022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400" u="sng" dirty="0">
                <a:solidFill>
                  <a:srgbClr val="000000"/>
                </a:solidFill>
              </a:rPr>
              <a:t>Berekeningsbasis</a:t>
            </a:r>
            <a:r>
              <a:rPr lang="nl-BE" sz="2400" dirty="0">
                <a:solidFill>
                  <a:srgbClr val="000000"/>
                </a:solidFill>
              </a:rPr>
              <a:t>: de door de centra in DAVINCI geregistreerde inschrijvingsgelden voor de periode </a:t>
            </a:r>
            <a:r>
              <a:rPr lang="nl-BE" sz="2400" b="1" dirty="0">
                <a:solidFill>
                  <a:srgbClr val="000000"/>
                </a:solidFill>
              </a:rPr>
              <a:t>september 2020 – december 2020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nl-BE" sz="3200" dirty="0">
                <a:solidFill>
                  <a:srgbClr val="000000"/>
                </a:solidFill>
              </a:rPr>
              <a:t>Schijf 2: uiterlijk 31 oktober 2022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400" u="sng" dirty="0">
                <a:solidFill>
                  <a:srgbClr val="000000"/>
                </a:solidFill>
              </a:rPr>
              <a:t>Berekeningsbasis</a:t>
            </a:r>
            <a:r>
              <a:rPr lang="nl-BE" sz="2400" dirty="0">
                <a:solidFill>
                  <a:srgbClr val="000000"/>
                </a:solidFill>
              </a:rPr>
              <a:t>: de door de centra in DAVINCI geregistreerde inschrijvingsgelden voor de periode </a:t>
            </a:r>
            <a:r>
              <a:rPr lang="nl-BE" sz="2400" b="1" dirty="0">
                <a:solidFill>
                  <a:srgbClr val="000000"/>
                </a:solidFill>
              </a:rPr>
              <a:t>januari 2021 – augustus 2021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800" dirty="0"/>
          </a:p>
          <a:p>
            <a:pPr eaLnBrk="1" hangingPunct="1">
              <a:lnSpc>
                <a:spcPct val="90000"/>
              </a:lnSpc>
            </a:pPr>
            <a:endParaRPr lang="nl-BE" altLang="nl-BE" sz="32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2339378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Berekening omkadering schooljaar 2022-2023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3200" dirty="0"/>
              <a:t>Berekening VTE/</a:t>
            </a:r>
            <a:r>
              <a:rPr lang="nl-BE" altLang="nl-BE" sz="3200" dirty="0" err="1"/>
              <a:t>LeU</a:t>
            </a:r>
            <a:r>
              <a:rPr lang="nl-BE" altLang="nl-BE" sz="3200" dirty="0"/>
              <a:t> en Pu voor een centrum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800" dirty="0"/>
              <a:t>Het </a:t>
            </a:r>
            <a:r>
              <a:rPr lang="nl-NL" altLang="nl-BE" sz="2800" b="1" dirty="0"/>
              <a:t>gemiddeld aantal </a:t>
            </a:r>
            <a:r>
              <a:rPr lang="nl-NL" altLang="nl-BE" sz="2800" dirty="0"/>
              <a:t>gewogen FP van </a:t>
            </a:r>
            <a:r>
              <a:rPr lang="nl-NL" altLang="nl-BE" sz="2800" b="1" dirty="0"/>
              <a:t>RF 2019, RF 2020 en RF 2021 </a:t>
            </a:r>
            <a:r>
              <a:rPr lang="nl-NL" altLang="nl-BE" sz="2800" dirty="0"/>
              <a:t>(= driejarig gemiddelde!)</a:t>
            </a:r>
          </a:p>
          <a:p>
            <a:pPr lvl="1" eaLnBrk="1" hangingPunct="1">
              <a:lnSpc>
                <a:spcPct val="90000"/>
              </a:lnSpc>
            </a:pPr>
            <a:endParaRPr lang="nl-NL" altLang="nl-BE" sz="2800" dirty="0"/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3200" dirty="0">
                <a:solidFill>
                  <a:srgbClr val="000000"/>
                </a:solidFill>
              </a:rPr>
              <a:t>Compensatieregeling (art. 196 </a:t>
            </a:r>
            <a:r>
              <a:rPr lang="nl-BE" altLang="nl-BE" sz="3200" dirty="0" err="1">
                <a:solidFill>
                  <a:srgbClr val="000000"/>
                </a:solidFill>
              </a:rPr>
              <a:t>septies</a:t>
            </a:r>
            <a:r>
              <a:rPr lang="nl-BE" altLang="nl-BE" sz="3200" dirty="0">
                <a:solidFill>
                  <a:srgbClr val="000000"/>
                </a:solidFill>
              </a:rPr>
              <a:t>)</a:t>
            </a:r>
            <a:r>
              <a:rPr lang="nl-BE" altLang="nl-BE" sz="2800" dirty="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800" b="1" u="sng" dirty="0">
                <a:solidFill>
                  <a:srgbClr val="000000"/>
                </a:solidFill>
              </a:rPr>
              <a:t>ALS</a:t>
            </a:r>
            <a:r>
              <a:rPr lang="nl-NL" altLang="nl-BE" sz="2800" dirty="0">
                <a:solidFill>
                  <a:srgbClr val="000000"/>
                </a:solidFill>
              </a:rPr>
              <a:t>: berekende VTE/</a:t>
            </a:r>
            <a:r>
              <a:rPr lang="nl-NL" altLang="nl-BE" sz="2800" dirty="0" err="1">
                <a:solidFill>
                  <a:srgbClr val="000000"/>
                </a:solidFill>
              </a:rPr>
              <a:t>LeU</a:t>
            </a:r>
            <a:r>
              <a:rPr lang="nl-NL" altLang="nl-BE" sz="2800" dirty="0">
                <a:solidFill>
                  <a:srgbClr val="000000"/>
                </a:solidFill>
              </a:rPr>
              <a:t>/Pu schooljaar 2022-2023 lager ligt dan toegekende VTE/</a:t>
            </a:r>
            <a:r>
              <a:rPr lang="nl-NL" altLang="nl-BE" sz="2800" dirty="0" err="1">
                <a:solidFill>
                  <a:srgbClr val="000000"/>
                </a:solidFill>
              </a:rPr>
              <a:t>LeU</a:t>
            </a:r>
            <a:r>
              <a:rPr lang="nl-NL" altLang="nl-BE" sz="2800" dirty="0">
                <a:solidFill>
                  <a:srgbClr val="000000"/>
                </a:solidFill>
              </a:rPr>
              <a:t>/Pu schooljaar 2019-2020…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800" b="1" u="sng" dirty="0">
                <a:solidFill>
                  <a:srgbClr val="000000"/>
                </a:solidFill>
              </a:rPr>
              <a:t>DAN</a:t>
            </a:r>
            <a:r>
              <a:rPr lang="nl-NL" altLang="nl-BE" sz="2800" dirty="0">
                <a:solidFill>
                  <a:srgbClr val="000000"/>
                </a:solidFill>
              </a:rPr>
              <a:t>: 33% van verlies t.o.v. schooljaar 2019- 2020 gecompenseerd</a:t>
            </a:r>
            <a:endParaRPr lang="nl-BE" altLang="nl-BE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altLang="nl-BE" sz="2800" dirty="0"/>
          </a:p>
          <a:p>
            <a:pPr lvl="1" eaLnBrk="1" hangingPunct="1">
              <a:lnSpc>
                <a:spcPct val="90000"/>
              </a:lnSpc>
            </a:pPr>
            <a:endParaRPr lang="nl-NL" altLang="nl-BE" sz="2400" dirty="0"/>
          </a:p>
          <a:p>
            <a:pPr lvl="1" eaLnBrk="1" hangingPunct="1">
              <a:lnSpc>
                <a:spcPct val="90000"/>
              </a:lnSpc>
            </a:pPr>
            <a:endParaRPr lang="nl-BE" altLang="nl-BE" sz="2000" dirty="0"/>
          </a:p>
        </p:txBody>
      </p:sp>
    </p:spTree>
    <p:extLst>
      <p:ext uri="{BB962C8B-B14F-4D97-AF65-F5344CB8AC3E}">
        <p14:creationId xmlns:p14="http://schemas.microsoft.com/office/powerpoint/2010/main" val="178952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EF65C-64F0-4466-9B60-25EDA31D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0CEC93-39DA-4B94-813E-229B2BD2F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600" dirty="0"/>
              <a:t>Principes berekening omkadering 2021-2022</a:t>
            </a:r>
          </a:p>
          <a:p>
            <a:pPr lvl="1"/>
            <a:r>
              <a:rPr lang="nl-BE" sz="3200" dirty="0"/>
              <a:t>Educatieve overbruggingsregeling</a:t>
            </a:r>
          </a:p>
          <a:p>
            <a:r>
              <a:rPr lang="nl-BE" sz="3200" dirty="0"/>
              <a:t>Macro-overzicht berekening omkadering 2021-2022</a:t>
            </a:r>
          </a:p>
          <a:p>
            <a:r>
              <a:rPr lang="nl-BE" sz="3200" dirty="0"/>
              <a:t>ICT-coördinatiemiddelen</a:t>
            </a:r>
          </a:p>
          <a:p>
            <a:r>
              <a:rPr lang="nl-BE" sz="3200" dirty="0"/>
              <a:t>Principes werkingsmiddelen en inschrijvingsgelden</a:t>
            </a:r>
          </a:p>
          <a:p>
            <a:r>
              <a:rPr lang="nl-BE" sz="3200" dirty="0"/>
              <a:t>Berekening omkadering 2022-2023</a:t>
            </a:r>
          </a:p>
          <a:p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65330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22-23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</a:t>
            </a:r>
            <a:r>
              <a:rPr lang="nl-BE" altLang="nl-BE" sz="2000" dirty="0">
                <a:solidFill>
                  <a:srgbClr val="0070C0"/>
                </a:solidFill>
              </a:rPr>
              <a:t> , 196septies §4 en</a:t>
            </a:r>
            <a:r>
              <a:rPr lang="nl-NL" altLang="nl-BE" sz="2000" dirty="0">
                <a:solidFill>
                  <a:srgbClr val="0070C0"/>
                </a:solidFill>
              </a:rPr>
              <a:t>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50234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3200" dirty="0"/>
              <a:t>Werkingsmiddelen schooljaar 2022-2023: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Berekening op basis van: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CBE: gemiddeld aantal LUC RF 2019, RF 2020 en RF 2021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000000"/>
                </a:solidFill>
              </a:rPr>
              <a:t>CVO: gemiddeld aantal ongewogen FP/gewogen </a:t>
            </a:r>
            <a:r>
              <a:rPr lang="nl-NL" sz="2000" dirty="0" err="1">
                <a:solidFill>
                  <a:srgbClr val="000000"/>
                </a:solidFill>
              </a:rPr>
              <a:t>FP</a:t>
            </a:r>
            <a:r>
              <a:rPr lang="nl-NL" sz="1100" dirty="0" err="1">
                <a:solidFill>
                  <a:srgbClr val="000000"/>
                </a:solidFill>
              </a:rPr>
              <a:t>wm</a:t>
            </a:r>
            <a:r>
              <a:rPr lang="nl-NL" sz="2000" dirty="0">
                <a:solidFill>
                  <a:srgbClr val="000000"/>
                </a:solidFill>
              </a:rPr>
              <a:t> RF 2019, RF 2020 en RF 2021</a:t>
            </a:r>
            <a:endParaRPr lang="nl-BE" sz="2000" dirty="0">
              <a:solidFill>
                <a:srgbClr val="000000"/>
              </a:solidFill>
            </a:endParaRP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sz="2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De macro-pot WM voor CVO </a:t>
            </a:r>
            <a:r>
              <a:rPr lang="nl-NL" sz="2800" dirty="0">
                <a:solidFill>
                  <a:srgbClr val="000000"/>
                </a:solidFill>
              </a:rPr>
              <a:t>volgt evolutie van de </a:t>
            </a:r>
            <a:r>
              <a:rPr lang="nl-NL" sz="2800" u="sng" dirty="0">
                <a:solidFill>
                  <a:srgbClr val="000000"/>
                </a:solidFill>
              </a:rPr>
              <a:t>gewogen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BE" sz="2800" dirty="0" err="1">
                <a:solidFill>
                  <a:srgbClr val="000000"/>
                </a:solidFill>
              </a:rPr>
              <a:t>FP</a:t>
            </a:r>
            <a:r>
              <a:rPr lang="nl-BE" sz="1100" dirty="0" err="1">
                <a:solidFill>
                  <a:srgbClr val="000000"/>
                </a:solidFill>
              </a:rPr>
              <a:t>wm</a:t>
            </a:r>
            <a:endParaRPr lang="nl-BE" sz="28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Start = WM SJ 2021-2022 = 30.269.293,66 euro (= 29.226.727,53 berekende WM + 1.042.566,12 compensatie 66% WM (art. 169 </a:t>
            </a:r>
            <a:r>
              <a:rPr lang="nl-BE" sz="2000" dirty="0" err="1">
                <a:solidFill>
                  <a:srgbClr val="000000"/>
                </a:solidFill>
              </a:rPr>
              <a:t>septies</a:t>
            </a:r>
            <a:r>
              <a:rPr lang="nl-BE" sz="2000" dirty="0">
                <a:solidFill>
                  <a:srgbClr val="000000"/>
                </a:solidFill>
              </a:rPr>
              <a:t>))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sz="28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Compensatieregeling art. 196 </a:t>
            </a:r>
            <a:r>
              <a:rPr lang="nl-BE" sz="2800" dirty="0" err="1">
                <a:solidFill>
                  <a:srgbClr val="000000"/>
                </a:solidFill>
              </a:rPr>
              <a:t>septies</a:t>
            </a:r>
            <a:r>
              <a:rPr lang="nl-BE" sz="2800" dirty="0">
                <a:solidFill>
                  <a:srgbClr val="000000"/>
                </a:solidFill>
              </a:rPr>
              <a:t> (33%):</a:t>
            </a:r>
          </a:p>
          <a:p>
            <a:pPr lvl="2" eaLnBrk="1" hangingPunct="1">
              <a:lnSpc>
                <a:spcPct val="9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als berekende WM SJ 22-23 &lt; toegekende WM SJ 19-20 dan 33% van verlies </a:t>
            </a:r>
            <a:r>
              <a:rPr lang="nl-NL" altLang="nl-BE" sz="2000" dirty="0"/>
              <a:t>t.o.v. schooljaar 2019-2020 </a:t>
            </a:r>
            <a:r>
              <a:rPr lang="nl-BE" sz="2000" dirty="0">
                <a:solidFill>
                  <a:srgbClr val="000000"/>
                </a:solidFill>
              </a:rPr>
              <a:t>gecompenseerd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918377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Werkingsmiddelen en inschrijvingsgelden SJ 22-23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89, 108, </a:t>
            </a:r>
            <a:r>
              <a:rPr lang="nl-BE" altLang="nl-BE" sz="2000" dirty="0">
                <a:solidFill>
                  <a:srgbClr val="0070C0"/>
                </a:solidFill>
              </a:rPr>
              <a:t>196septies §4 en</a:t>
            </a:r>
            <a:r>
              <a:rPr lang="nl-NL" altLang="nl-BE" sz="2000" dirty="0">
                <a:solidFill>
                  <a:srgbClr val="0070C0"/>
                </a:solidFill>
              </a:rPr>
              <a:t> 113decies §3 1°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nl-BE" altLang="nl-BE" sz="3200" dirty="0">
                <a:solidFill>
                  <a:srgbClr val="000000"/>
                </a:solidFill>
              </a:rPr>
              <a:t>Inschrijvingsgelden SJ 22-23: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Het inschrijvingsgeld van de </a:t>
            </a:r>
            <a:r>
              <a:rPr lang="nl-BE" sz="2800" u="sng" dirty="0">
                <a:solidFill>
                  <a:srgbClr val="000000"/>
                </a:solidFill>
              </a:rPr>
              <a:t>financierbare én de niet-financierbare </a:t>
            </a:r>
            <a:r>
              <a:rPr lang="nl-BE" sz="2800" dirty="0">
                <a:solidFill>
                  <a:srgbClr val="000000"/>
                </a:solidFill>
              </a:rPr>
              <a:t>cursisten zal moeten doorgestort worden</a:t>
            </a:r>
          </a:p>
          <a:p>
            <a:pPr marL="693737" lvl="2" indent="0" eaLnBrk="1" hangingPunct="1">
              <a:lnSpc>
                <a:spcPct val="90000"/>
              </a:lnSpc>
              <a:buClr>
                <a:srgbClr val="7E9CE8"/>
              </a:buClr>
              <a:buNone/>
            </a:pPr>
            <a:endParaRPr lang="nl-NL" sz="2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Schijf 1: uiterlijk 31 maart 2023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u="sng" dirty="0">
                <a:solidFill>
                  <a:srgbClr val="000000"/>
                </a:solidFill>
              </a:rPr>
              <a:t>Berekeningsbasis</a:t>
            </a:r>
            <a:r>
              <a:rPr lang="nl-BE" sz="2000" dirty="0">
                <a:solidFill>
                  <a:srgbClr val="000000"/>
                </a:solidFill>
              </a:rPr>
              <a:t>: de door de centra in DAVINCI geregistreerde inschrijvingsgelden voor de periode september 2021 – december 2021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sz="2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nl-BE" sz="2800" dirty="0">
                <a:solidFill>
                  <a:srgbClr val="000000"/>
                </a:solidFill>
              </a:rPr>
              <a:t>Schijf 2: uiterlijk 31 oktober 2023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BE" sz="2000" u="sng" dirty="0">
                <a:solidFill>
                  <a:srgbClr val="000000"/>
                </a:solidFill>
              </a:rPr>
              <a:t>Berekeningsbasis</a:t>
            </a:r>
            <a:r>
              <a:rPr lang="nl-BE" sz="2000" dirty="0">
                <a:solidFill>
                  <a:srgbClr val="000000"/>
                </a:solidFill>
              </a:rPr>
              <a:t>: de door de centra in DAVINCI geregistreerde inschrijvingsgelden voor de periode januari 2022 – augustus 2022</a:t>
            </a:r>
            <a:endParaRPr lang="nl-NL" sz="20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693737" lvl="2" indent="0" eaLnBrk="1" hangingPunct="1">
              <a:lnSpc>
                <a:spcPct val="90000"/>
              </a:lnSpc>
              <a:buClr>
                <a:srgbClr val="7E9CE8"/>
              </a:buClr>
              <a:buNone/>
            </a:pPr>
            <a:endParaRPr lang="nl-BE" sz="2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89951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Principes berekening omkadering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 b="1" dirty="0"/>
              <a:t>Gemiddelde van twee referteperiodes</a:t>
            </a:r>
            <a:r>
              <a:rPr lang="nl-BE" altLang="nl-BE" sz="24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dirty="0">
                <a:solidFill>
                  <a:srgbClr val="000000"/>
                </a:solidFill>
              </a:rPr>
              <a:t>1 januari 2019 t.e.m. 31 december 2019</a:t>
            </a:r>
            <a:endParaRPr lang="nl-BE"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sz="2400" dirty="0">
                <a:solidFill>
                  <a:srgbClr val="000000"/>
                </a:solidFill>
              </a:rPr>
              <a:t>1 januari 2020 t.e.m. 31 december 2020</a:t>
            </a:r>
            <a:endParaRPr lang="nl-BE" sz="2400" dirty="0">
              <a:solidFill>
                <a:srgbClr val="000000"/>
              </a:solidFill>
            </a:endParaRP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2400" dirty="0"/>
          </a:p>
          <a:p>
            <a:pPr eaLnBrk="1" hangingPunct="1">
              <a:lnSpc>
                <a:spcPct val="90000"/>
              </a:lnSpc>
            </a:pPr>
            <a:r>
              <a:rPr lang="nl-BE" altLang="nl-BE" sz="2400" b="1" dirty="0"/>
              <a:t>Berekening groei VTE/</a:t>
            </a:r>
            <a:r>
              <a:rPr lang="nl-BE" altLang="nl-BE" sz="2400" b="1" dirty="0" err="1"/>
              <a:t>LeU</a:t>
            </a:r>
            <a:r>
              <a:rPr lang="nl-BE" altLang="nl-BE" sz="2400" b="1" dirty="0"/>
              <a:t> en Pu</a:t>
            </a:r>
            <a:r>
              <a:rPr lang="nl-BE" altLang="nl-BE" sz="24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400" dirty="0"/>
              <a:t>op niveau van een leer- of studiegebied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400" dirty="0"/>
              <a:t>(gewogen FP RF 19 + RF 20)/2 t.o.v. (gewogen FP RF 19)</a:t>
            </a:r>
          </a:p>
          <a:p>
            <a:pPr lvl="1" indent="-347345" eaLnBrk="1" hangingPunct="1">
              <a:lnSpc>
                <a:spcPct val="90000"/>
              </a:lnSpc>
            </a:pPr>
            <a:r>
              <a:rPr lang="nl-BE" sz="2400" dirty="0">
                <a:latin typeface="FlandersArtSans-Regular"/>
              </a:rPr>
              <a:t>CBE: </a:t>
            </a:r>
            <a:r>
              <a:rPr lang="nl-BE" sz="2400" dirty="0" err="1">
                <a:latin typeface="FlandersArtSans-Regular"/>
              </a:rPr>
              <a:t>open-end</a:t>
            </a:r>
            <a:endParaRPr lang="nl-BE" sz="2400" dirty="0" err="1"/>
          </a:p>
          <a:p>
            <a:pPr lvl="1" eaLnBrk="1" hangingPunct="1">
              <a:lnSpc>
                <a:spcPct val="90000"/>
              </a:lnSpc>
            </a:pPr>
            <a:r>
              <a:rPr lang="nl-BE" sz="2400" dirty="0"/>
              <a:t>CVO:</a:t>
            </a:r>
          </a:p>
          <a:p>
            <a:pPr lvl="2" indent="-293370" eaLnBrk="1" hangingPunct="1">
              <a:lnSpc>
                <a:spcPct val="9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altLang="nl-BE" sz="2400" dirty="0">
                <a:solidFill>
                  <a:srgbClr val="000000"/>
                </a:solidFill>
                <a:latin typeface="FlandersArtSans-Regular"/>
              </a:rPr>
              <a:t>NT2: </a:t>
            </a:r>
            <a:r>
              <a:rPr lang="nl-BE" altLang="nl-BE" sz="2400" dirty="0" err="1">
                <a:solidFill>
                  <a:srgbClr val="000000"/>
                </a:solidFill>
                <a:latin typeface="FlandersArtSans-Regular"/>
              </a:rPr>
              <a:t>open-end</a:t>
            </a:r>
            <a:endParaRPr lang="nl-NL" altLang="nl-BE" sz="2400" dirty="0" err="1">
              <a:solidFill>
                <a:srgbClr val="000000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rgbClr val="7E9CE8"/>
              </a:buClr>
              <a:buFont typeface="Wingdings" panose="05000000000000000000" pitchFamily="2" charset="2"/>
              <a:buChar char="Ø"/>
            </a:pPr>
            <a:r>
              <a:rPr lang="nl-BE" altLang="nl-BE" sz="2400" dirty="0">
                <a:solidFill>
                  <a:srgbClr val="000000"/>
                </a:solidFill>
              </a:rPr>
              <a:t>niet-NT2: als groei groter is dan 0,8% dan wordt groei beperkt</a:t>
            </a:r>
            <a:endParaRPr lang="nl-NL" altLang="nl-B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Principes berekening omkadering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 dirty="0"/>
              <a:t>Berekening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 voor een centrum: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u="sng" dirty="0"/>
              <a:t>Stap 1</a:t>
            </a:r>
            <a:r>
              <a:rPr lang="nl-NL" sz="2400" dirty="0"/>
              <a:t>: berekening VTE/</a:t>
            </a:r>
            <a:r>
              <a:rPr lang="nl-NL" sz="2400" dirty="0" err="1"/>
              <a:t>LeU</a:t>
            </a:r>
            <a:r>
              <a:rPr lang="nl-NL" sz="2400" dirty="0"/>
              <a:t> en Pu waarop centrum recht heeft </a:t>
            </a:r>
            <a:r>
              <a:rPr lang="nl-NL" sz="2400" b="1" dirty="0"/>
              <a:t>binnen leer-of studiegebied 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400" u="sng" dirty="0"/>
              <a:t>Stap 2</a:t>
            </a:r>
            <a:r>
              <a:rPr lang="nl-NL" altLang="nl-BE" sz="2400" dirty="0"/>
              <a:t>: </a:t>
            </a:r>
            <a:r>
              <a:rPr lang="nl-BE" altLang="nl-BE" sz="2400" b="1" dirty="0"/>
              <a:t>som</a:t>
            </a:r>
            <a:r>
              <a:rPr lang="nl-BE" altLang="nl-BE" sz="2400" dirty="0"/>
              <a:t>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 voor de </a:t>
            </a:r>
            <a:r>
              <a:rPr lang="nl-BE" altLang="nl-BE" sz="2400" b="1" dirty="0"/>
              <a:t>verschillende leer- of studiegebieden </a:t>
            </a:r>
            <a:r>
              <a:rPr lang="nl-BE" altLang="nl-BE" sz="2400" dirty="0"/>
              <a:t>= </a:t>
            </a:r>
            <a:r>
              <a:rPr lang="nl-BE" altLang="nl-BE" sz="2400" b="1" dirty="0"/>
              <a:t>berekende</a:t>
            </a:r>
            <a:r>
              <a:rPr lang="nl-BE" altLang="nl-BE" sz="2400" dirty="0"/>
              <a:t> VTE/</a:t>
            </a:r>
            <a:r>
              <a:rPr lang="nl-BE" altLang="nl-BE" sz="2400" dirty="0" err="1"/>
              <a:t>LeU</a:t>
            </a:r>
            <a:r>
              <a:rPr lang="nl-BE" altLang="nl-BE" sz="2400" dirty="0"/>
              <a:t> en Pu voor centrum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eaLnBrk="1" hangingPunct="1">
              <a:lnSpc>
                <a:spcPct val="90000"/>
              </a:lnSpc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95355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Principes berekening omkadering SJ 21-22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3200" b="1" dirty="0">
                <a:ea typeface="+mn-ea"/>
                <a:cs typeface="+mn-cs"/>
              </a:rPr>
              <a:t>Compensatieregeling</a:t>
            </a:r>
            <a:r>
              <a:rPr lang="nl-BE" altLang="nl-BE" sz="3200" dirty="0">
                <a:ea typeface="+mn-ea"/>
                <a:cs typeface="+mn-cs"/>
              </a:rPr>
              <a:t> (art. 196septies):</a:t>
            </a:r>
          </a:p>
          <a:p>
            <a:pPr lvl="1" indent="-347345" eaLnBrk="1" hangingPunct="1">
              <a:lnSpc>
                <a:spcPct val="90000"/>
              </a:lnSpc>
            </a:pPr>
            <a:r>
              <a:rPr lang="nl-NL" altLang="nl-BE" sz="2800" b="1" u="sng" dirty="0"/>
              <a:t>ALS</a:t>
            </a:r>
            <a:r>
              <a:rPr lang="nl-NL" altLang="nl-BE" sz="2800" dirty="0"/>
              <a:t>: berekende VTE/</a:t>
            </a:r>
            <a:r>
              <a:rPr lang="nl-NL" altLang="nl-BE" sz="2800" dirty="0" err="1"/>
              <a:t>LeU</a:t>
            </a:r>
            <a:r>
              <a:rPr lang="nl-NL" altLang="nl-BE" sz="2800" dirty="0"/>
              <a:t>/Pu schooljaar 2021-2022 lager liggen dan toegekende VTE/</a:t>
            </a:r>
            <a:r>
              <a:rPr lang="nl-NL" altLang="nl-BE" sz="2800" dirty="0" err="1"/>
              <a:t>LeU</a:t>
            </a:r>
            <a:r>
              <a:rPr lang="nl-NL" altLang="nl-BE" sz="2800" dirty="0"/>
              <a:t>/Pu schooljaar 2019-2020…</a:t>
            </a:r>
          </a:p>
          <a:p>
            <a:pPr lvl="1" indent="-347345" eaLnBrk="1" hangingPunct="1">
              <a:lnSpc>
                <a:spcPct val="90000"/>
              </a:lnSpc>
            </a:pPr>
            <a:r>
              <a:rPr lang="nl-NL" altLang="nl-BE" sz="2800" b="1" u="sng" dirty="0"/>
              <a:t>DAN</a:t>
            </a:r>
            <a:r>
              <a:rPr lang="nl-NL" altLang="nl-BE" sz="2800" dirty="0"/>
              <a:t>: 66% van het verlies t.o.v. schooljaar 2019- 2020 gecompenseerd</a:t>
            </a:r>
            <a:endParaRPr lang="nl-BE" altLang="nl-BE" sz="2800" dirty="0"/>
          </a:p>
          <a:p>
            <a:pPr marL="344170" lvl="1" indent="0" eaLnBrk="1" hangingPunct="1">
              <a:lnSpc>
                <a:spcPct val="90000"/>
              </a:lnSpc>
              <a:buNone/>
            </a:pPr>
            <a:endParaRPr lang="nl-BE" altLang="nl-BE" sz="2800" dirty="0"/>
          </a:p>
          <a:p>
            <a:pPr marL="342900" lvl="1" indent="-342900" eaLnBrk="1" hangingPunct="1">
              <a:lnSpc>
                <a:spcPct val="90000"/>
              </a:lnSpc>
              <a:buClr>
                <a:srgbClr val="0C0C60"/>
              </a:buClr>
            </a:pPr>
            <a:r>
              <a:rPr lang="nl-BE" altLang="nl-BE" sz="3200" b="1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Berekende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 VTE/</a:t>
            </a:r>
            <a:r>
              <a:rPr lang="nl-BE" altLang="nl-BE" sz="3200" dirty="0" err="1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LeU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/Pu </a:t>
            </a:r>
            <a:r>
              <a:rPr lang="nl-BE" altLang="nl-BE" sz="4400" b="1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+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 VTE/</a:t>
            </a:r>
            <a:r>
              <a:rPr lang="nl-BE" altLang="nl-BE" sz="3200" dirty="0" err="1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LeU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/Pu </a:t>
            </a:r>
            <a:r>
              <a:rPr lang="nl-BE" altLang="nl-BE" sz="3200" b="1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66%-compensatie 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= </a:t>
            </a:r>
            <a:r>
              <a:rPr lang="nl-BE" altLang="nl-BE" sz="3200" b="1" u="sng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toegekende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 VTE/</a:t>
            </a:r>
            <a:r>
              <a:rPr lang="nl-BE" altLang="nl-BE" sz="3200" dirty="0" err="1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LeU</a:t>
            </a:r>
            <a:r>
              <a:rPr lang="nl-BE" altLang="nl-BE" sz="3200" dirty="0">
                <a:solidFill>
                  <a:srgbClr val="000000"/>
                </a:solidFill>
                <a:latin typeface="FlandersArtSans-Regular"/>
                <a:ea typeface="+mn-ea"/>
                <a:cs typeface="+mn-cs"/>
              </a:rPr>
              <a:t>/Pu SJ 2021-2022</a:t>
            </a:r>
          </a:p>
          <a:p>
            <a:pPr marL="344170" lvl="1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1300" dirty="0"/>
              <a:t> </a:t>
            </a: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274062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92755"/>
            <a:ext cx="11343217" cy="1146175"/>
          </a:xfrm>
        </p:spPr>
        <p:txBody>
          <a:bodyPr/>
          <a:lstStyle/>
          <a:p>
            <a:pPr eaLnBrk="1" hangingPunct="1"/>
            <a:r>
              <a:rPr lang="nl-BE" altLang="nl-BE" dirty="0"/>
              <a:t>Educatieve overbruggingsregeling (art. 2 decreet corona VII):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55433"/>
            <a:ext cx="10972800" cy="431041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BE" sz="3600" dirty="0"/>
              <a:t>CBE: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3200" b="1" u="sng" dirty="0"/>
              <a:t>ALS</a:t>
            </a:r>
            <a:r>
              <a:rPr lang="nl-NL" altLang="nl-BE" sz="3200" dirty="0"/>
              <a:t>: toegekende VTE/Pu schooljaar 2021-2022 lager liggen dan toegekende VTE/Pu schooljaar 2020-2021…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3200" b="1" u="sng" dirty="0"/>
              <a:t>DAN</a:t>
            </a:r>
            <a:r>
              <a:rPr lang="nl-NL" altLang="nl-BE" sz="3200" dirty="0"/>
              <a:t>: wordt per centrum (een deel van) verlies gecompenseerd op niveau leergebied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BE" sz="2400" dirty="0"/>
              <a:t>100% voor alfa NT2 en NT2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BE" sz="2400" dirty="0"/>
              <a:t>70% voor de overige leergebieden</a:t>
            </a:r>
          </a:p>
          <a:p>
            <a:pPr lvl="1" eaLnBrk="1" hangingPunct="1">
              <a:lnSpc>
                <a:spcPct val="90000"/>
              </a:lnSpc>
            </a:pPr>
            <a:endParaRPr lang="nl-BE" altLang="nl-BE" sz="2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</p:txBody>
      </p:sp>
    </p:spTree>
    <p:extLst>
      <p:ext uri="{BB962C8B-B14F-4D97-AF65-F5344CB8AC3E}">
        <p14:creationId xmlns:p14="http://schemas.microsoft.com/office/powerpoint/2010/main" val="345385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92755"/>
            <a:ext cx="11343217" cy="1146175"/>
          </a:xfrm>
        </p:spPr>
        <p:txBody>
          <a:bodyPr/>
          <a:lstStyle/>
          <a:p>
            <a:pPr eaLnBrk="1" hangingPunct="1"/>
            <a:r>
              <a:rPr lang="nl-BE" altLang="nl-BE" dirty="0"/>
              <a:t>Educatieve overbruggingsregeling (art. 2 decreet corona VII):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42369"/>
            <a:ext cx="10972800" cy="49537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3200" dirty="0"/>
              <a:t>CVO: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b="1" u="sng" dirty="0">
                <a:solidFill>
                  <a:srgbClr val="000000"/>
                </a:solidFill>
              </a:rPr>
              <a:t>ALS</a:t>
            </a:r>
            <a:r>
              <a:rPr lang="nl-BE" sz="2800" dirty="0">
                <a:solidFill>
                  <a:srgbClr val="000000"/>
                </a:solidFill>
              </a:rPr>
              <a:t>: </a:t>
            </a:r>
            <a:r>
              <a:rPr lang="nl-NL" sz="2800" dirty="0">
                <a:solidFill>
                  <a:srgbClr val="000000"/>
                </a:solidFill>
              </a:rPr>
              <a:t>toegekende </a:t>
            </a:r>
            <a:r>
              <a:rPr lang="nl-NL" sz="2800" dirty="0" err="1">
                <a:solidFill>
                  <a:srgbClr val="000000"/>
                </a:solidFill>
              </a:rPr>
              <a:t>LeU</a:t>
            </a:r>
            <a:r>
              <a:rPr lang="nl-NL" sz="2800" dirty="0">
                <a:solidFill>
                  <a:srgbClr val="000000"/>
                </a:solidFill>
              </a:rPr>
              <a:t>/Pu voor cluster van studiegebieden schooljaar 2021-2022 lager liggen dan toegekende </a:t>
            </a:r>
            <a:r>
              <a:rPr lang="nl-NL" sz="2800" dirty="0" err="1">
                <a:solidFill>
                  <a:srgbClr val="000000"/>
                </a:solidFill>
              </a:rPr>
              <a:t>LeU</a:t>
            </a:r>
            <a:r>
              <a:rPr lang="nl-NL" sz="2800" dirty="0">
                <a:solidFill>
                  <a:srgbClr val="000000"/>
                </a:solidFill>
              </a:rPr>
              <a:t>/Pu voor die cluster van studiegebieden schooljaar 2020-2021… 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800" b="1" u="sng" dirty="0">
                <a:solidFill>
                  <a:srgbClr val="000000"/>
                </a:solidFill>
              </a:rPr>
              <a:t>DAN</a:t>
            </a:r>
            <a:r>
              <a:rPr lang="nl-NL" sz="2800" dirty="0">
                <a:solidFill>
                  <a:srgbClr val="000000"/>
                </a:solidFill>
              </a:rPr>
              <a:t>: wordt per centrum (een deel van) het verlies gecompenseerd op niveau van een cluster van studiegebieden: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srgbClr val="000000"/>
                </a:solidFill>
              </a:rPr>
              <a:t>100% voor de cluster AAV, AV, NT2 RG 1 &amp; 2 en NT2 RG 3 &amp; 4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srgbClr val="000000"/>
                </a:solidFill>
              </a:rPr>
              <a:t>70% voor geletterdheidsmodules Nederlands en Leren </a:t>
            </a:r>
            <a:r>
              <a:rPr lang="nl-NL" sz="2400" dirty="0" err="1">
                <a:solidFill>
                  <a:srgbClr val="000000"/>
                </a:solidFill>
              </a:rPr>
              <a:t>Leren</a:t>
            </a:r>
            <a:endParaRPr lang="nl-NL" sz="24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srgbClr val="000000"/>
                </a:solidFill>
              </a:rPr>
              <a:t>70% voor de cluster ICT en ICT-technieken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sz="2400" dirty="0">
                <a:solidFill>
                  <a:srgbClr val="000000"/>
                </a:solidFill>
              </a:rPr>
              <a:t>70% voor de cluster algemene personenzorg, schrijnwerkerij, groot transport, mechanica-elektriciteit en koeling en warmte (cf. art 98 §2 en art. 105 §3bis)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NL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1600" dirty="0"/>
              <a:t> </a:t>
            </a:r>
            <a:endParaRPr lang="nl-BE" altLang="nl-BE" sz="28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140182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92756"/>
            <a:ext cx="11343217" cy="783284"/>
          </a:xfrm>
        </p:spPr>
        <p:txBody>
          <a:bodyPr/>
          <a:lstStyle/>
          <a:p>
            <a:pPr eaLnBrk="1" hangingPunct="1"/>
            <a:r>
              <a:rPr lang="nl-BE" altLang="nl-BE" dirty="0"/>
              <a:t>Samenstelling omkadering 2021-2022: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55433"/>
            <a:ext cx="10972800" cy="4310417"/>
          </a:xfrm>
        </p:spPr>
        <p:txBody>
          <a:bodyPr/>
          <a:lstStyle/>
          <a:p>
            <a:pPr marL="693737" lvl="2" indent="0" eaLnBrk="1" hangingPunct="1">
              <a:lnSpc>
                <a:spcPct val="90000"/>
              </a:lnSpc>
              <a:buNone/>
            </a:pPr>
            <a:endParaRPr lang="nl-NL" sz="2000" dirty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0C0C60"/>
              </a:buClr>
              <a:buNone/>
            </a:pPr>
            <a:r>
              <a:rPr lang="nl-NL" sz="3600" dirty="0">
                <a:solidFill>
                  <a:srgbClr val="000000"/>
                </a:solidFill>
                <a:ea typeface="+mn-ea"/>
                <a:cs typeface="+mn-cs"/>
              </a:rPr>
              <a:t>Aanwendbare VTE/</a:t>
            </a:r>
            <a:r>
              <a:rPr lang="nl-NL" sz="3600" dirty="0" err="1">
                <a:solidFill>
                  <a:srgbClr val="000000"/>
                </a:solidFill>
                <a:ea typeface="+mn-ea"/>
                <a:cs typeface="+mn-cs"/>
              </a:rPr>
              <a:t>LeU</a:t>
            </a:r>
            <a:r>
              <a:rPr lang="nl-NL" sz="3600" dirty="0">
                <a:solidFill>
                  <a:srgbClr val="000000"/>
                </a:solidFill>
                <a:ea typeface="+mn-ea"/>
                <a:cs typeface="+mn-cs"/>
              </a:rPr>
              <a:t>/Pu schooljaar 2021-2022 =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/>
              <a:t>berekende VTE/</a:t>
            </a:r>
            <a:r>
              <a:rPr lang="nl-BE" sz="2800" dirty="0" err="1"/>
              <a:t>LeU</a:t>
            </a:r>
            <a:r>
              <a:rPr lang="nl-BE" sz="2800" dirty="0"/>
              <a:t>/Pu 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/>
              <a:t>+ VTE/</a:t>
            </a:r>
            <a:r>
              <a:rPr lang="nl-BE" sz="2800" dirty="0" err="1"/>
              <a:t>LeU</a:t>
            </a:r>
            <a:r>
              <a:rPr lang="nl-BE" sz="2800" dirty="0"/>
              <a:t>/Pu compensatie 66% 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/>
              <a:t>+ VTE/</a:t>
            </a:r>
            <a:r>
              <a:rPr lang="nl-BE" sz="2800" dirty="0" err="1"/>
              <a:t>LeU</a:t>
            </a:r>
            <a:r>
              <a:rPr lang="nl-BE" sz="2800" dirty="0"/>
              <a:t>/Pu educatieve overbruggingsregeling  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/>
              <a:t>+ VTE/</a:t>
            </a:r>
            <a:r>
              <a:rPr lang="nl-BE" sz="2800" dirty="0" err="1"/>
              <a:t>LeU</a:t>
            </a:r>
            <a:r>
              <a:rPr lang="nl-BE" sz="2800" dirty="0"/>
              <a:t>/Pu overdrachten 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800" dirty="0"/>
              <a:t>+ </a:t>
            </a:r>
            <a:r>
              <a:rPr lang="nl-BE" sz="2800" dirty="0" err="1"/>
              <a:t>LeU</a:t>
            </a:r>
            <a:r>
              <a:rPr lang="nl-BE" sz="2800" dirty="0"/>
              <a:t> EVC (36 </a:t>
            </a:r>
            <a:r>
              <a:rPr lang="nl-BE" sz="2800" dirty="0" err="1"/>
              <a:t>LeU</a:t>
            </a:r>
            <a:r>
              <a:rPr lang="nl-BE" sz="2800" dirty="0"/>
              <a:t>, bij 1 centrum)</a:t>
            </a:r>
            <a:endParaRPr lang="nl-BE" altLang="nl-BE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l-BE" altLang="nl-BE" sz="1800" dirty="0"/>
              <a:t> </a:t>
            </a:r>
            <a:endParaRPr lang="nl-BE" altLang="nl-BE" sz="32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</p:spTree>
    <p:extLst>
      <p:ext uri="{BB962C8B-B14F-4D97-AF65-F5344CB8AC3E}">
        <p14:creationId xmlns:p14="http://schemas.microsoft.com/office/powerpoint/2010/main" val="329108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Macro-overzicht berekening omkadering 2021-2022</a:t>
            </a:r>
            <a:br>
              <a:rPr lang="nl-BE" altLang="nl-BE" dirty="0"/>
            </a:br>
            <a:r>
              <a:rPr lang="nl-NL" altLang="nl-BE" sz="2000" dirty="0">
                <a:solidFill>
                  <a:srgbClr val="0070C0"/>
                </a:solidFill>
              </a:rPr>
              <a:t>Artikel 85, 87, 89, 90, 98, 105, 107, 108 en 196 </a:t>
            </a:r>
            <a:r>
              <a:rPr lang="nl-NL" altLang="nl-BE" sz="2000" dirty="0" err="1">
                <a:solidFill>
                  <a:srgbClr val="0070C0"/>
                </a:solidFill>
              </a:rPr>
              <a:t>septies</a:t>
            </a:r>
            <a:r>
              <a:rPr lang="nl-NL" altLang="nl-BE" sz="2000" dirty="0">
                <a:solidFill>
                  <a:srgbClr val="0070C0"/>
                </a:solidFill>
              </a:rPr>
              <a:t> decreet VWO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 dirty="0"/>
          </a:p>
          <a:p>
            <a:pPr eaLnBrk="1" hangingPunct="1">
              <a:lnSpc>
                <a:spcPct val="90000"/>
              </a:lnSpc>
            </a:pPr>
            <a:endParaRPr lang="nl-BE" altLang="nl-BE" sz="1700" dirty="0"/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EEDBD399-786A-4D49-A4DB-EBC2BCB85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114120"/>
              </p:ext>
            </p:extLst>
          </p:nvPr>
        </p:nvGraphicFramePr>
        <p:xfrm>
          <a:off x="822121" y="1464335"/>
          <a:ext cx="10978393" cy="23288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4694">
                  <a:extLst>
                    <a:ext uri="{9D8B030D-6E8A-4147-A177-3AD203B41FA5}">
                      <a16:colId xmlns:a16="http://schemas.microsoft.com/office/drawing/2014/main" val="507641776"/>
                    </a:ext>
                  </a:extLst>
                </a:gridCol>
                <a:gridCol w="1243230">
                  <a:extLst>
                    <a:ext uri="{9D8B030D-6E8A-4147-A177-3AD203B41FA5}">
                      <a16:colId xmlns:a16="http://schemas.microsoft.com/office/drawing/2014/main" val="2351948656"/>
                    </a:ext>
                  </a:extLst>
                </a:gridCol>
                <a:gridCol w="1140191">
                  <a:extLst>
                    <a:ext uri="{9D8B030D-6E8A-4147-A177-3AD203B41FA5}">
                      <a16:colId xmlns:a16="http://schemas.microsoft.com/office/drawing/2014/main" val="512101120"/>
                    </a:ext>
                  </a:extLst>
                </a:gridCol>
                <a:gridCol w="1126186">
                  <a:extLst>
                    <a:ext uri="{9D8B030D-6E8A-4147-A177-3AD203B41FA5}">
                      <a16:colId xmlns:a16="http://schemas.microsoft.com/office/drawing/2014/main" val="485064354"/>
                    </a:ext>
                  </a:extLst>
                </a:gridCol>
                <a:gridCol w="1051641">
                  <a:extLst>
                    <a:ext uri="{9D8B030D-6E8A-4147-A177-3AD203B41FA5}">
                      <a16:colId xmlns:a16="http://schemas.microsoft.com/office/drawing/2014/main" val="3692149715"/>
                    </a:ext>
                  </a:extLst>
                </a:gridCol>
                <a:gridCol w="909963">
                  <a:extLst>
                    <a:ext uri="{9D8B030D-6E8A-4147-A177-3AD203B41FA5}">
                      <a16:colId xmlns:a16="http://schemas.microsoft.com/office/drawing/2014/main" val="3765115915"/>
                    </a:ext>
                  </a:extLst>
                </a:gridCol>
                <a:gridCol w="921059">
                  <a:extLst>
                    <a:ext uri="{9D8B030D-6E8A-4147-A177-3AD203B41FA5}">
                      <a16:colId xmlns:a16="http://schemas.microsoft.com/office/drawing/2014/main" val="333134056"/>
                    </a:ext>
                  </a:extLst>
                </a:gridCol>
                <a:gridCol w="1177143">
                  <a:extLst>
                    <a:ext uri="{9D8B030D-6E8A-4147-A177-3AD203B41FA5}">
                      <a16:colId xmlns:a16="http://schemas.microsoft.com/office/drawing/2014/main" val="1150252789"/>
                    </a:ext>
                  </a:extLst>
                </a:gridCol>
                <a:gridCol w="1177143">
                  <a:extLst>
                    <a:ext uri="{9D8B030D-6E8A-4147-A177-3AD203B41FA5}">
                      <a16:colId xmlns:a16="http://schemas.microsoft.com/office/drawing/2014/main" val="1928591719"/>
                    </a:ext>
                  </a:extLst>
                </a:gridCol>
                <a:gridCol w="1177143">
                  <a:extLst>
                    <a:ext uri="{9D8B030D-6E8A-4147-A177-3AD203B41FA5}">
                      <a16:colId xmlns:a16="http://schemas.microsoft.com/office/drawing/2014/main" val="4256397155"/>
                    </a:ext>
                  </a:extLst>
                </a:gridCol>
              </a:tblGrid>
              <a:tr h="853756">
                <a:tc>
                  <a:txBody>
                    <a:bodyPr/>
                    <a:lstStyle/>
                    <a:p>
                      <a:endParaRPr lang="nl-BE" sz="1000" dirty="0">
                        <a:latin typeface="FlandersArtSans-Regular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Toegekend SJ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Toegepaste groei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Berekend/Toe te kennen SJ 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Toevoeging Pu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Compensatie art. 196septies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Toegekend  SJ 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Educatieve overbruggings-regeling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Toegekend SJ 21-22 na educatieve overbruggings-regeling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Toekennings-percentage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008137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VTE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879,96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-17,47%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726,26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50,49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776,73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93,51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870,23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98,89%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22569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Pu CBE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13.557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-17,50%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11.184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11.957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1.475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13.432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99,08%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870173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r>
                        <a:rPr lang="nl-BE" sz="1000" dirty="0" err="1">
                          <a:latin typeface="FlandersArtSans-Regular" panose="00000500000000000000" pitchFamily="2" charset="0"/>
                        </a:rPr>
                        <a:t>LeU</a:t>
                      </a:r>
                      <a:endParaRPr lang="nl-BE" sz="1000" dirty="0">
                        <a:latin typeface="FlandersArtSans-Regular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3.616.543,79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-5,92%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3.402.492,30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NVT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85.647,39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3.488.139,66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71.570,29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3.559.709,95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98,43%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002768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Pu CVO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57.597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-6,14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54.060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1.366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55.762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56.745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latin typeface="FlandersArtSans-Regular" panose="00000500000000000000" pitchFamily="2" charset="0"/>
                        </a:rPr>
                        <a:t>98,52%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357657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2D9E5BAF-6A77-40B9-8712-4315E340F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35" y="4613275"/>
            <a:ext cx="109728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l-BE" altLang="nl-BE" sz="2400" kern="0" dirty="0"/>
              <a:t>Opmerkingen: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 kern="0" dirty="0"/>
              <a:t>Toegekend SJ 21-22 (incl. 66% compensatie, zonder de educatieve overbruggingsregeling) = vertrekbasis/macro-pot voor de berekening van omkadering SJ 22-23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 kern="0" dirty="0"/>
              <a:t>Kleine verschillen in de tabel zijn mogelijk door afronding van de rekenmotor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BE" altLang="nl-BE" sz="1300" kern="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BE" altLang="nl-BE" sz="2000" kern="0" dirty="0"/>
          </a:p>
          <a:p>
            <a:pPr eaLnBrk="1" hangingPunct="1">
              <a:lnSpc>
                <a:spcPct val="90000"/>
              </a:lnSpc>
            </a:pPr>
            <a:endParaRPr lang="nl-BE" altLang="nl-BE" sz="1700" kern="0" dirty="0"/>
          </a:p>
        </p:txBody>
      </p:sp>
    </p:spTree>
    <p:extLst>
      <p:ext uri="{BB962C8B-B14F-4D97-AF65-F5344CB8AC3E}">
        <p14:creationId xmlns:p14="http://schemas.microsoft.com/office/powerpoint/2010/main" val="4233069219"/>
      </p:ext>
    </p:extLst>
  </p:cSld>
  <p:clrMapOvr>
    <a:masterClrMapping/>
  </p:clrMapOvr>
</p:sld>
</file>

<file path=ppt/theme/theme1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14" ma:contentTypeDescription="Een nieuw document maken." ma:contentTypeScope="" ma:versionID="a3ba8bfe0bd46128640e20cbc8a26214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69e3da5b69be0efe3c186a5f06bc30ae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FE0444-265D-456C-820F-B3BA5F5AA7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E7FED5-45F2-4E06-89A0-E7C836B2F8C2}"/>
</file>

<file path=customXml/itemProps3.xml><?xml version="1.0" encoding="utf-8"?>
<ds:datastoreItem xmlns:ds="http://schemas.openxmlformats.org/officeDocument/2006/customXml" ds:itemID="{3C1DFCC3-701C-46A3-B311-47EF0AC29C06}">
  <ds:schemaRefs>
    <ds:schemaRef ds:uri="http://purl.org/dc/elements/1.1/"/>
    <ds:schemaRef ds:uri="http://schemas.microsoft.com/office/2006/metadata/properties"/>
    <ds:schemaRef ds:uri="0cc2fef3-f869-4b13-a5b1-3c10c5e770d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7dc0474-1adf-4b69-9851-0a2316fcfea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1931</Words>
  <Application>Microsoft Office PowerPoint</Application>
  <PresentationFormat>Breedbeeld</PresentationFormat>
  <Paragraphs>293</Paragraphs>
  <Slides>21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Ahovos</vt:lpstr>
      <vt:lpstr>Financiering</vt:lpstr>
      <vt:lpstr>Agenda</vt:lpstr>
      <vt:lpstr>Principes berekening omkadering SJ 21-22 Artikel 85, 87, 89, 90, 98, 105, 107, 108 en 196 septies decreet VWO</vt:lpstr>
      <vt:lpstr>Principes berekening omkadering SJ 21-22 Artikel 85, 87, 89, 90, 98, 105, 107, 108 en 196 septies decreet VWO</vt:lpstr>
      <vt:lpstr>Principes berekening omkadering SJ 21-22 Artikel 85, 87, 89, 90, 98, 105, 107, 108 en 196 septies decreet VWO</vt:lpstr>
      <vt:lpstr>Educatieve overbruggingsregeling (art. 2 decreet corona VII):</vt:lpstr>
      <vt:lpstr>Educatieve overbruggingsregeling (art. 2 decreet corona VII):</vt:lpstr>
      <vt:lpstr>Samenstelling omkadering 2021-2022:</vt:lpstr>
      <vt:lpstr>Macro-overzicht berekening omkadering 2021-2022 Artikel 85, 87, 89, 90, 98, 105, 107, 108 en 196 septies decreet VWO</vt:lpstr>
      <vt:lpstr>ICT-coördinatiemiddelen BVR van 5 december 2003 betreffende ICT-coördinatie in het onderwijs</vt:lpstr>
      <vt:lpstr>ICT-coördinatiemiddelen BVR van 5 december 2003 betreffende ICT-coördinatie in het onderwijs</vt:lpstr>
      <vt:lpstr>PowerPoint-presentatie</vt:lpstr>
      <vt:lpstr>Werkingsmiddelen en inschrijvingsgelden SJ 21-22 Artikel 89, 108 , 196septies §4 en 113decies §3 1° decreet VWO</vt:lpstr>
      <vt:lpstr>Werkingsmiddelen en inschrijvingsgelden SJ 21-22 Artikel 89, 108 , 196septies §4 en 113decies §3 1° decreet VWO</vt:lpstr>
      <vt:lpstr>Werkingsmiddelen en inschrijvingsgelden SJ 21-22 Artikel 89, 108 , 196septies §4 en 113decies §3 1° decreet VWO</vt:lpstr>
      <vt:lpstr>Overzicht werkingsmiddelen schooljaar 2021-2022</vt:lpstr>
      <vt:lpstr>Werkingsmiddelen en inschrijvingsgelden SJ 21-22 Artikel 89, 108 , 196septies §4 en 113decies §3 1° decreet VWO</vt:lpstr>
      <vt:lpstr>Werkingsmiddelen en inschrijvingsgelden SJ 21-22 Artikel 89, 108 , 196septies §4 en 113decies §3 1° decreet VWO</vt:lpstr>
      <vt:lpstr>Berekening omkadering schooljaar 2022-2023 Artikel 85, 87, 89, 90, 98, 105, 107, 108 en 196 septies decreet VWO</vt:lpstr>
      <vt:lpstr>Werkingsmiddelen en inschrijvingsgelden SJ 22-23 Artikel 89, 108 , 196septies §4 en 113decies §3 1° decreet VWO</vt:lpstr>
      <vt:lpstr>Werkingsmiddelen en inschrijvingsgelden SJ 22-23 Artikel 89, 108, 196septies §4 en 113decies §3 1° decreet VWO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regelgeving</dc:title>
  <dc:creator>Van der Elst Lien</dc:creator>
  <cp:lastModifiedBy>Vercammen Rik 1F3D</cp:lastModifiedBy>
  <cp:revision>272</cp:revision>
  <dcterms:created xsi:type="dcterms:W3CDTF">2020-07-08T07:42:26Z</dcterms:created>
  <dcterms:modified xsi:type="dcterms:W3CDTF">2021-07-13T06:53:21Z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