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23"/>
  </p:notesMasterIdLst>
  <p:sldIdLst>
    <p:sldId id="265" r:id="rId5"/>
    <p:sldId id="278" r:id="rId6"/>
    <p:sldId id="287" r:id="rId7"/>
    <p:sldId id="279" r:id="rId8"/>
    <p:sldId id="280" r:id="rId9"/>
    <p:sldId id="285" r:id="rId10"/>
    <p:sldId id="281" r:id="rId11"/>
    <p:sldId id="282" r:id="rId12"/>
    <p:sldId id="283" r:id="rId13"/>
    <p:sldId id="292" r:id="rId14"/>
    <p:sldId id="284" r:id="rId15"/>
    <p:sldId id="286" r:id="rId16"/>
    <p:sldId id="289" r:id="rId17"/>
    <p:sldId id="291" r:id="rId18"/>
    <p:sldId id="293" r:id="rId19"/>
    <p:sldId id="294" r:id="rId20"/>
    <p:sldId id="295" r:id="rId21"/>
    <p:sldId id="290" r:id="rId2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4"/>
      <p:bold r:id="rId25"/>
      <p:italic r:id="rId26"/>
      <p:boldItalic r:id="rId27"/>
    </p:embeddedFont>
    <p:embeddedFont>
      <p:font typeface="FlandersArtSans-Medium" panose="00000600000000000000" pitchFamily="2" charset="0"/>
      <p:regular r:id="rId28"/>
    </p:embeddedFont>
    <p:embeddedFont>
      <p:font typeface="FlandersArtSans-Regular" panose="00000500000000000000" pitchFamily="2" charset="0"/>
      <p:regular r:id="rId29"/>
    </p:embeddedFont>
    <p:embeddedFont>
      <p:font typeface="FlandersArtSerif-Regular" panose="00000500000000000000" pitchFamily="2" charset="0"/>
      <p:regular r:id="rId30"/>
    </p:embeddedFont>
  </p:embeddedFontLst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18">
          <p15:clr>
            <a:srgbClr val="A4A3A4"/>
          </p15:clr>
        </p15:guide>
        <p15:guide id="4" pos="44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ermans Evelyn" initials="LE" lastIdx="8" clrIdx="0">
    <p:extLst>
      <p:ext uri="{19B8F6BF-5375-455C-9EA6-DF929625EA0E}">
        <p15:presenceInfo xmlns:p15="http://schemas.microsoft.com/office/powerpoint/2012/main" userId="S::evelyn.laermans@ond.vlaanderen.be::a2c5199d-f9d3-4818-a648-d151ccec2b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2BE"/>
    <a:srgbClr val="247FB0"/>
    <a:srgbClr val="5DBE55"/>
    <a:srgbClr val="D26E25"/>
    <a:srgbClr val="543F5E"/>
    <a:srgbClr val="15465B"/>
    <a:srgbClr val="4FB543"/>
    <a:srgbClr val="D26E5B"/>
    <a:srgbClr val="1546FF"/>
    <a:srgbClr val="926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35" autoAdjust="0"/>
  </p:normalViewPr>
  <p:slideViewPr>
    <p:cSldViewPr snapToGrid="0">
      <p:cViewPr varScale="1">
        <p:scale>
          <a:sx n="71" d="100"/>
          <a:sy n="71" d="100"/>
        </p:scale>
        <p:origin x="1714" y="58"/>
      </p:cViewPr>
      <p:guideLst>
        <p:guide orient="horz" pos="2160"/>
        <p:guide pos="2880"/>
        <p:guide orient="horz" pos="418"/>
        <p:guide pos="44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3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2.fntdata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.fntdata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ermans Evelyn" userId="a2c5199d-f9d3-4818-a648-d151ccec2bd8" providerId="ADAL" clId="{0746E920-686A-4305-9F67-6619CD602383}"/>
    <pc:docChg chg="modSld">
      <pc:chgData name="Laermans Evelyn" userId="a2c5199d-f9d3-4818-a648-d151ccec2bd8" providerId="ADAL" clId="{0746E920-686A-4305-9F67-6619CD602383}" dt="2021-08-23T13:55:24.405" v="16" actId="20577"/>
      <pc:docMkLst>
        <pc:docMk/>
      </pc:docMkLst>
      <pc:sldChg chg="modNotesTx">
        <pc:chgData name="Laermans Evelyn" userId="a2c5199d-f9d3-4818-a648-d151ccec2bd8" providerId="ADAL" clId="{0746E920-686A-4305-9F67-6619CD602383}" dt="2021-08-23T13:55:24.405" v="16" actId="20577"/>
        <pc:sldMkLst>
          <pc:docMk/>
          <pc:sldMk cId="1830191125" sldId="278"/>
        </pc:sldMkLst>
      </pc:sldChg>
      <pc:sldChg chg="modNotesTx">
        <pc:chgData name="Laermans Evelyn" userId="a2c5199d-f9d3-4818-a648-d151ccec2bd8" providerId="ADAL" clId="{0746E920-686A-4305-9F67-6619CD602383}" dt="2021-08-23T13:55:18.572" v="14" actId="20577"/>
        <pc:sldMkLst>
          <pc:docMk/>
          <pc:sldMk cId="672782994" sldId="279"/>
        </pc:sldMkLst>
      </pc:sldChg>
      <pc:sldChg chg="modNotesTx">
        <pc:chgData name="Laermans Evelyn" userId="a2c5199d-f9d3-4818-a648-d151ccec2bd8" providerId="ADAL" clId="{0746E920-686A-4305-9F67-6619CD602383}" dt="2021-08-23T13:55:14.907" v="13" actId="20577"/>
        <pc:sldMkLst>
          <pc:docMk/>
          <pc:sldMk cId="261107557" sldId="280"/>
        </pc:sldMkLst>
      </pc:sldChg>
      <pc:sldChg chg="modNotesTx">
        <pc:chgData name="Laermans Evelyn" userId="a2c5199d-f9d3-4818-a648-d151ccec2bd8" providerId="ADAL" clId="{0746E920-686A-4305-9F67-6619CD602383}" dt="2021-08-23T13:55:07.900" v="11" actId="20577"/>
        <pc:sldMkLst>
          <pc:docMk/>
          <pc:sldMk cId="3321747725" sldId="281"/>
        </pc:sldMkLst>
      </pc:sldChg>
      <pc:sldChg chg="modNotesTx">
        <pc:chgData name="Laermans Evelyn" userId="a2c5199d-f9d3-4818-a648-d151ccec2bd8" providerId="ADAL" clId="{0746E920-686A-4305-9F67-6619CD602383}" dt="2021-08-23T13:55:02.685" v="10" actId="20577"/>
        <pc:sldMkLst>
          <pc:docMk/>
          <pc:sldMk cId="959800069" sldId="282"/>
        </pc:sldMkLst>
      </pc:sldChg>
      <pc:sldChg chg="modNotesTx">
        <pc:chgData name="Laermans Evelyn" userId="a2c5199d-f9d3-4818-a648-d151ccec2bd8" providerId="ADAL" clId="{0746E920-686A-4305-9F67-6619CD602383}" dt="2021-08-23T13:54:57.695" v="9" actId="20577"/>
        <pc:sldMkLst>
          <pc:docMk/>
          <pc:sldMk cId="2516315345" sldId="283"/>
        </pc:sldMkLst>
      </pc:sldChg>
      <pc:sldChg chg="modNotesTx">
        <pc:chgData name="Laermans Evelyn" userId="a2c5199d-f9d3-4818-a648-d151ccec2bd8" providerId="ADAL" clId="{0746E920-686A-4305-9F67-6619CD602383}" dt="2021-08-23T13:54:48.377" v="7" actId="20577"/>
        <pc:sldMkLst>
          <pc:docMk/>
          <pc:sldMk cId="3177690299" sldId="284"/>
        </pc:sldMkLst>
      </pc:sldChg>
      <pc:sldChg chg="modNotesTx">
        <pc:chgData name="Laermans Evelyn" userId="a2c5199d-f9d3-4818-a648-d151ccec2bd8" providerId="ADAL" clId="{0746E920-686A-4305-9F67-6619CD602383}" dt="2021-08-23T13:55:11.913" v="12" actId="20577"/>
        <pc:sldMkLst>
          <pc:docMk/>
          <pc:sldMk cId="1387804782" sldId="285"/>
        </pc:sldMkLst>
      </pc:sldChg>
      <pc:sldChg chg="modNotesTx">
        <pc:chgData name="Laermans Evelyn" userId="a2c5199d-f9d3-4818-a648-d151ccec2bd8" providerId="ADAL" clId="{0746E920-686A-4305-9F67-6619CD602383}" dt="2021-08-23T13:54:44.670" v="6" actId="20577"/>
        <pc:sldMkLst>
          <pc:docMk/>
          <pc:sldMk cId="185209304" sldId="286"/>
        </pc:sldMkLst>
      </pc:sldChg>
      <pc:sldChg chg="modNotesTx">
        <pc:chgData name="Laermans Evelyn" userId="a2c5199d-f9d3-4818-a648-d151ccec2bd8" providerId="ADAL" clId="{0746E920-686A-4305-9F67-6619CD602383}" dt="2021-08-23T13:55:21.912" v="15" actId="20577"/>
        <pc:sldMkLst>
          <pc:docMk/>
          <pc:sldMk cId="1466983708" sldId="287"/>
        </pc:sldMkLst>
      </pc:sldChg>
      <pc:sldChg chg="modNotesTx">
        <pc:chgData name="Laermans Evelyn" userId="a2c5199d-f9d3-4818-a648-d151ccec2bd8" providerId="ADAL" clId="{0746E920-686A-4305-9F67-6619CD602383}" dt="2021-08-23T13:54:40.804" v="5" actId="20577"/>
        <pc:sldMkLst>
          <pc:docMk/>
          <pc:sldMk cId="3191962294" sldId="289"/>
        </pc:sldMkLst>
      </pc:sldChg>
      <pc:sldChg chg="modNotesTx">
        <pc:chgData name="Laermans Evelyn" userId="a2c5199d-f9d3-4818-a648-d151ccec2bd8" providerId="ADAL" clId="{0746E920-686A-4305-9F67-6619CD602383}" dt="2021-08-23T13:54:18.882" v="0" actId="20577"/>
        <pc:sldMkLst>
          <pc:docMk/>
          <pc:sldMk cId="3443024841" sldId="290"/>
        </pc:sldMkLst>
      </pc:sldChg>
      <pc:sldChg chg="modNotesTx">
        <pc:chgData name="Laermans Evelyn" userId="a2c5199d-f9d3-4818-a648-d151ccec2bd8" providerId="ADAL" clId="{0746E920-686A-4305-9F67-6619CD602383}" dt="2021-08-23T13:54:31.577" v="4" actId="20577"/>
        <pc:sldMkLst>
          <pc:docMk/>
          <pc:sldMk cId="256457840" sldId="291"/>
        </pc:sldMkLst>
      </pc:sldChg>
      <pc:sldChg chg="modNotesTx">
        <pc:chgData name="Laermans Evelyn" userId="a2c5199d-f9d3-4818-a648-d151ccec2bd8" providerId="ADAL" clId="{0746E920-686A-4305-9F67-6619CD602383}" dt="2021-08-23T13:54:53.140" v="8" actId="20577"/>
        <pc:sldMkLst>
          <pc:docMk/>
          <pc:sldMk cId="3984116041" sldId="292"/>
        </pc:sldMkLst>
      </pc:sldChg>
      <pc:sldChg chg="modNotesTx">
        <pc:chgData name="Laermans Evelyn" userId="a2c5199d-f9d3-4818-a648-d151ccec2bd8" providerId="ADAL" clId="{0746E920-686A-4305-9F67-6619CD602383}" dt="2021-08-23T13:54:27.206" v="3" actId="20577"/>
        <pc:sldMkLst>
          <pc:docMk/>
          <pc:sldMk cId="3584034011" sldId="293"/>
        </pc:sldMkLst>
      </pc:sldChg>
      <pc:sldChg chg="modNotesTx">
        <pc:chgData name="Laermans Evelyn" userId="a2c5199d-f9d3-4818-a648-d151ccec2bd8" providerId="ADAL" clId="{0746E920-686A-4305-9F67-6619CD602383}" dt="2021-08-23T13:54:24.206" v="2" actId="20577"/>
        <pc:sldMkLst>
          <pc:docMk/>
          <pc:sldMk cId="2555081714" sldId="294"/>
        </pc:sldMkLst>
      </pc:sldChg>
      <pc:sldChg chg="modNotesTx">
        <pc:chgData name="Laermans Evelyn" userId="a2c5199d-f9d3-4818-a648-d151ccec2bd8" providerId="ADAL" clId="{0746E920-686A-4305-9F67-6619CD602383}" dt="2021-08-23T13:54:20.782" v="1" actId="20577"/>
        <pc:sldMkLst>
          <pc:docMk/>
          <pc:sldMk cId="655510810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23/08/2021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0041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2206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5256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5272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0413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86893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96509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5513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430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5651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4790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535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9418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5191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0846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6730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809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003" y="656657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err="1"/>
              <a:t>Klik</a:t>
            </a:r>
            <a:r>
              <a:rPr lang="fr-FR"/>
              <a:t> om de </a:t>
            </a:r>
            <a:r>
              <a:rPr lang="fr-FR" err="1"/>
              <a:t>titelstijl</a:t>
            </a:r>
            <a:r>
              <a:rPr lang="fr-FR"/>
              <a:t> van </a:t>
            </a:r>
            <a:r>
              <a:rPr lang="fr-FR" err="1"/>
              <a:t>het</a:t>
            </a:r>
            <a:r>
              <a:rPr lang="fr-FR"/>
              <a:t> model te </a:t>
            </a:r>
            <a:r>
              <a:rPr lang="fr-FR" err="1"/>
              <a:t>bewerken</a:t>
            </a:r>
            <a:endParaRPr lang="nl-BE"/>
          </a:p>
        </p:txBody>
      </p:sp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+mj-lt"/>
                <a:cs typeface="Calibri"/>
              </a:defRPr>
            </a:lvl1pPr>
          </a:lstStyle>
          <a:p>
            <a:r>
              <a:rPr lang="fr-FR" err="1"/>
              <a:t>Titelstijl</a:t>
            </a:r>
            <a:r>
              <a:rPr lang="fr-FR"/>
              <a:t> van model </a:t>
            </a:r>
            <a:r>
              <a:rPr lang="fr-FR" err="1"/>
              <a:t>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fr-FR" err="1"/>
              <a:t>Klik</a:t>
            </a:r>
            <a:r>
              <a:rPr lang="fr-FR"/>
              <a:t> om de </a:t>
            </a:r>
            <a:r>
              <a:rPr lang="fr-FR" err="1"/>
              <a:t>tekststijl</a:t>
            </a:r>
            <a:r>
              <a:rPr lang="fr-FR"/>
              <a:t> van </a:t>
            </a:r>
            <a:r>
              <a:rPr lang="fr-FR" err="1"/>
              <a:t>het</a:t>
            </a:r>
            <a:r>
              <a:rPr lang="fr-FR"/>
              <a:t> model te </a:t>
            </a:r>
            <a:r>
              <a:rPr lang="fr-FR" err="1"/>
              <a:t>bewerken</a:t>
            </a:r>
            <a:endParaRPr lang="fr-FR"/>
          </a:p>
          <a:p>
            <a:pPr lvl="1"/>
            <a:r>
              <a:rPr lang="fr-FR" err="1"/>
              <a:t>Tweede</a:t>
            </a:r>
            <a:r>
              <a:rPr lang="fr-FR"/>
              <a:t> niveau</a:t>
            </a:r>
          </a:p>
          <a:p>
            <a:pPr lvl="2"/>
            <a:r>
              <a:rPr lang="fr-FR" err="1"/>
              <a:t>Derde</a:t>
            </a:r>
            <a:r>
              <a:rPr lang="fr-FR"/>
              <a:t> niveau</a:t>
            </a:r>
          </a:p>
          <a:p>
            <a:pPr lvl="3"/>
            <a:r>
              <a:rPr lang="fr-FR" err="1"/>
              <a:t>Vierde</a:t>
            </a:r>
            <a:r>
              <a:rPr lang="fr-FR"/>
              <a:t> niveau</a:t>
            </a:r>
          </a:p>
          <a:p>
            <a:pPr lvl="4"/>
            <a:r>
              <a:rPr lang="fr-FR" err="1"/>
              <a:t>Vijfde</a:t>
            </a:r>
            <a:r>
              <a:rPr lang="fr-FR"/>
              <a:t>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fr-FR" err="1"/>
              <a:t>Klik</a:t>
            </a:r>
            <a:r>
              <a:rPr lang="fr-FR"/>
              <a:t> om de </a:t>
            </a:r>
            <a:r>
              <a:rPr lang="fr-FR" err="1"/>
              <a:t>tekststijl</a:t>
            </a:r>
            <a:r>
              <a:rPr lang="fr-FR"/>
              <a:t> van </a:t>
            </a:r>
            <a:r>
              <a:rPr lang="fr-FR" err="1"/>
              <a:t>het</a:t>
            </a:r>
            <a:r>
              <a:rPr lang="fr-FR"/>
              <a:t> model te </a:t>
            </a:r>
            <a:r>
              <a:rPr lang="fr-FR" err="1"/>
              <a:t>bewerken</a:t>
            </a:r>
            <a:endParaRPr lang="fr-FR"/>
          </a:p>
          <a:p>
            <a:pPr lvl="1"/>
            <a:r>
              <a:rPr lang="fr-FR" err="1"/>
              <a:t>Tweede</a:t>
            </a:r>
            <a:r>
              <a:rPr lang="fr-FR"/>
              <a:t> niveau</a:t>
            </a:r>
          </a:p>
          <a:p>
            <a:pPr lvl="2"/>
            <a:r>
              <a:rPr lang="fr-FR" err="1"/>
              <a:t>Derde</a:t>
            </a:r>
            <a:r>
              <a:rPr lang="fr-FR"/>
              <a:t> niveau</a:t>
            </a:r>
          </a:p>
          <a:p>
            <a:pPr lvl="3"/>
            <a:r>
              <a:rPr lang="fr-FR" err="1"/>
              <a:t>Vierde</a:t>
            </a:r>
            <a:r>
              <a:rPr lang="fr-FR"/>
              <a:t> niveau</a:t>
            </a:r>
          </a:p>
          <a:p>
            <a:pPr lvl="4"/>
            <a:r>
              <a:rPr lang="fr-FR" err="1"/>
              <a:t>Vijfde</a:t>
            </a:r>
            <a:r>
              <a:rPr lang="fr-FR"/>
              <a:t> niveau</a:t>
            </a:r>
            <a:endParaRPr lang="nl-BE"/>
          </a:p>
        </p:txBody>
      </p:sp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Regular" panose="00000500000000000000" pitchFamily="2" charset="0"/>
                <a:cs typeface="Calibri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>
              <a:defRPr sz="1800">
                <a:latin typeface="FlandersArtSans-Regular" panose="00000500000000000000" pitchFamily="2" charset="0"/>
                <a:cs typeface="Calibri"/>
              </a:defRPr>
            </a:lvl2pPr>
            <a:lvl3pPr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  <a:br>
              <a:rPr lang="fr-FR"/>
            </a:br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Klik om de titelstijl van het model te bewerken</a:t>
            </a:r>
            <a:endParaRPr lang="nl-BE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53" y="540000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  <a:br>
              <a:rPr lang="fr-FR"/>
            </a:br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Klik om de titelstijl van het model te bewerken</a:t>
            </a:r>
            <a:endParaRPr lang="nl-BE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79" y="540000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>
            <a:lvl1pPr>
              <a:defRPr>
                <a:latin typeface="FlandersArtSans-Regular" panose="00000500000000000000" pitchFamily="2" charset="0"/>
              </a:defRPr>
            </a:lvl1pPr>
            <a:lvl2pPr>
              <a:defRPr>
                <a:latin typeface="FlandersArtSans-Regular" panose="00000500000000000000" pitchFamily="2" charset="0"/>
              </a:defRPr>
            </a:lvl2pPr>
            <a:lvl3pPr>
              <a:defRPr>
                <a:latin typeface="FlandersArtSans-Regular" panose="00000500000000000000" pitchFamily="2" charset="0"/>
              </a:defRPr>
            </a:lvl3pPr>
            <a:lvl4pPr>
              <a:defRPr>
                <a:latin typeface="FlandersArtSans-Regular" panose="00000500000000000000" pitchFamily="2" charset="0"/>
              </a:defRPr>
            </a:lvl4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939740" y="375990"/>
            <a:ext cx="7788624" cy="1116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5423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5"/>
          </p:nvPr>
        </p:nvSpPr>
        <p:spPr>
          <a:xfrm>
            <a:off x="961633" y="1698171"/>
            <a:ext cx="7778605" cy="451262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939740" y="375990"/>
            <a:ext cx="7788624" cy="1116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767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8000"/>
            <a:ext cx="8545365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128" y="656657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2B92BE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274" y="657891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615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+mj-lt"/>
                <a:cs typeface="Calibri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>
              <a:defRPr sz="1800">
                <a:latin typeface="FlandersArtSans-Regular" panose="00000500000000000000" pitchFamily="2" charset="0"/>
                <a:cs typeface="Calibri"/>
              </a:defRPr>
            </a:lvl2pPr>
            <a:lvl3pPr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  <a:br>
              <a:rPr lang="fr-FR"/>
            </a:br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err="1"/>
              <a:t>Titelstijl</a:t>
            </a:r>
            <a:r>
              <a:rPr lang="fr-FR"/>
              <a:t> van model </a:t>
            </a:r>
            <a:r>
              <a:rPr lang="fr-FR" err="1"/>
              <a:t>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Klik om de titelstijl van het model te bewerken</a:t>
            </a:r>
            <a:endParaRPr lang="nl-BE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50" y="540000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003" y="644782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+mj-lt"/>
                <a:cs typeface="Calibri"/>
              </a:defRPr>
            </a:lvl1pPr>
          </a:lstStyle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err="1"/>
              <a:t>Klik</a:t>
            </a:r>
            <a:r>
              <a:rPr lang="fr-FR"/>
              <a:t> om de </a:t>
            </a:r>
            <a:r>
              <a:rPr lang="fr-FR" err="1"/>
              <a:t>titelstijl</a:t>
            </a:r>
            <a:r>
              <a:rPr lang="fr-FR"/>
              <a:t> van </a:t>
            </a:r>
            <a:r>
              <a:rPr lang="fr-FR" err="1"/>
              <a:t>het</a:t>
            </a:r>
            <a:r>
              <a:rPr lang="fr-FR"/>
              <a:t> model te </a:t>
            </a:r>
            <a:r>
              <a:rPr lang="fr-FR" err="1"/>
              <a:t>bewerken</a:t>
            </a:r>
            <a:endParaRPr lang="nl-BE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753" y="540000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</a:p>
          <a:p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r>
              <a:rPr lang="fr-FR"/>
              <a:t>Titelstijl van model bewerken</a:t>
            </a:r>
            <a:endParaRPr lang="nl-BE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23/08/2021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56" r:id="rId2"/>
    <p:sldLayoutId id="2147483677" r:id="rId3"/>
    <p:sldLayoutId id="2147483676" r:id="rId4"/>
    <p:sldLayoutId id="2147483683" r:id="rId5"/>
    <p:sldLayoutId id="2147483684" r:id="rId6"/>
    <p:sldLayoutId id="2147483687" r:id="rId7"/>
    <p:sldLayoutId id="2147483688" r:id="rId8"/>
    <p:sldLayoutId id="2147483691" r:id="rId9"/>
    <p:sldLayoutId id="2147483674" r:id="rId10"/>
    <p:sldLayoutId id="2147483652" r:id="rId11"/>
    <p:sldLayoutId id="2147483682" r:id="rId12"/>
    <p:sldLayoutId id="2147483743" r:id="rId13"/>
    <p:sldLayoutId id="2147483755" r:id="rId14"/>
    <p:sldLayoutId id="2147483760" r:id="rId15"/>
    <p:sldLayoutId id="2147483761" r:id="rId16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8"/>
        </a:buBlip>
        <a:tabLst/>
        <a:defRPr sz="22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9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20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21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avinci@vlaanderen.b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4000" b="0">
                <a:latin typeface="+mj-lt"/>
              </a:rPr>
              <a:t>Registratierichtlijnen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>
                <a:latin typeface="FlandersArtSans-Regular" panose="00000500000000000000" pitchFamily="2" charset="0"/>
              </a:rPr>
              <a:t>Luk Verbeke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68E1326-F5B2-4AFE-9AB3-B2D6F7ABED4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39740" y="1370624"/>
            <a:ext cx="7778605" cy="5111385"/>
          </a:xfrm>
        </p:spPr>
        <p:txBody>
          <a:bodyPr/>
          <a:lstStyle/>
          <a:p>
            <a:r>
              <a:rPr lang="nl-NL" dirty="0"/>
              <a:t>Overdrachten van omkadering</a:t>
            </a:r>
          </a:p>
          <a:p>
            <a:pPr lvl="1"/>
            <a:r>
              <a:rPr lang="nl-NL" dirty="0"/>
              <a:t>Via DAVINCI-dienst</a:t>
            </a:r>
          </a:p>
          <a:p>
            <a:pPr lvl="1"/>
            <a:r>
              <a:rPr lang="nl-NL" dirty="0"/>
              <a:t>Via “cursistenpakket”</a:t>
            </a:r>
          </a:p>
          <a:p>
            <a:endParaRPr lang="nl-NL" dirty="0"/>
          </a:p>
          <a:p>
            <a:r>
              <a:rPr lang="nl-NL" dirty="0"/>
              <a:t>DAVINCI-dienst</a:t>
            </a:r>
          </a:p>
          <a:p>
            <a:pPr lvl="1"/>
            <a:r>
              <a:rPr lang="nl-NL" dirty="0"/>
              <a:t>In mei waren nog enkele issues die nu zijn weggewerkt</a:t>
            </a:r>
          </a:p>
          <a:p>
            <a:pPr lvl="1"/>
            <a:r>
              <a:rPr lang="nl-NL" dirty="0"/>
              <a:t>Bijkomende operaties op de dienst:</a:t>
            </a:r>
          </a:p>
          <a:p>
            <a:pPr lvl="2"/>
            <a:r>
              <a:rPr lang="nl-NL" dirty="0"/>
              <a:t>Raadpleeg Overdracht</a:t>
            </a:r>
          </a:p>
          <a:p>
            <a:pPr lvl="2"/>
            <a:r>
              <a:rPr lang="nl-NL" dirty="0"/>
              <a:t>Verwijder Overdracht</a:t>
            </a:r>
          </a:p>
          <a:p>
            <a:pPr lvl="2"/>
            <a:r>
              <a:rPr lang="nl-NL" dirty="0"/>
              <a:t>Oproep om te testen</a:t>
            </a:r>
          </a:p>
          <a:p>
            <a:pPr lvl="3"/>
            <a:r>
              <a:rPr lang="nl-NL" dirty="0">
                <a:hlinkClick r:id="rId3"/>
              </a:rPr>
              <a:t>davinci@vlaanderen.be</a:t>
            </a:r>
            <a:r>
              <a:rPr lang="nl-NL" dirty="0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4207DBB-4FEC-40B7-B298-B312EB85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Registratie overdrachten</a:t>
            </a:r>
          </a:p>
        </p:txBody>
      </p:sp>
    </p:spTree>
    <p:extLst>
      <p:ext uri="{BB962C8B-B14F-4D97-AF65-F5344CB8AC3E}">
        <p14:creationId xmlns:p14="http://schemas.microsoft.com/office/powerpoint/2010/main" val="398411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68E1326-F5B2-4AFE-9AB3-B2D6F7ABED4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39740" y="1370624"/>
            <a:ext cx="7778605" cy="5111385"/>
          </a:xfrm>
        </p:spPr>
        <p:txBody>
          <a:bodyPr/>
          <a:lstStyle/>
          <a:p>
            <a:r>
              <a:rPr lang="nl-NL" dirty="0"/>
              <a:t>Cursisten die aantikken op een traject naar werk in Brussel</a:t>
            </a:r>
          </a:p>
          <a:p>
            <a:pPr lvl="1"/>
            <a:r>
              <a:rPr lang="nl-NL" dirty="0"/>
              <a:t>Buiten de VDAB-stroom</a:t>
            </a:r>
          </a:p>
          <a:p>
            <a:pPr lvl="1"/>
            <a:endParaRPr lang="nl-NL" dirty="0"/>
          </a:p>
          <a:p>
            <a:r>
              <a:rPr lang="nl-NL" dirty="0"/>
              <a:t>Connectie naar </a:t>
            </a:r>
            <a:r>
              <a:rPr lang="nl-NL" dirty="0" err="1"/>
              <a:t>Actiris</a:t>
            </a:r>
            <a:endParaRPr lang="nl-NL" dirty="0"/>
          </a:p>
          <a:p>
            <a:pPr lvl="1"/>
            <a:r>
              <a:rPr lang="nl-NL" dirty="0"/>
              <a:t>Bij </a:t>
            </a:r>
            <a:r>
              <a:rPr lang="nl-NL" dirty="0" err="1"/>
              <a:t>Actiris</a:t>
            </a:r>
            <a:r>
              <a:rPr lang="nl-NL" dirty="0"/>
              <a:t> kunnen we momenteel enkel ophalen wie werkzoekend is (niet het traject naar werk)</a:t>
            </a:r>
          </a:p>
          <a:p>
            <a:pPr lvl="1"/>
            <a:r>
              <a:rPr lang="nl-NL" dirty="0"/>
              <a:t>Uit combinatie werkzoekend en automatisch passende opleiding leidt DAVINCI af dat iemand in traject zit</a:t>
            </a:r>
          </a:p>
          <a:p>
            <a:pPr lvl="1"/>
            <a:r>
              <a:rPr lang="nl-NL" dirty="0"/>
              <a:t>Overgrote meerderheid wel automatisch passend</a:t>
            </a:r>
          </a:p>
          <a:p>
            <a:pPr lvl="1"/>
            <a:r>
              <a:rPr lang="nl-NL" dirty="0"/>
              <a:t>Voor de niet-automatisch passende opleiding -&gt; huidige werking behouden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4207DBB-4FEC-40B7-B298-B312EB85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Arbeidsstatuut </a:t>
            </a:r>
            <a:r>
              <a:rPr lang="nl-NL" dirty="0" err="1"/>
              <a:t>Actiris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7690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68E1326-F5B2-4AFE-9AB3-B2D6F7ABED4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39740" y="1370624"/>
            <a:ext cx="7778605" cy="5111385"/>
          </a:xfrm>
        </p:spPr>
        <p:txBody>
          <a:bodyPr/>
          <a:lstStyle/>
          <a:p>
            <a:r>
              <a:rPr lang="nl-NL" dirty="0"/>
              <a:t>Ontwikkeling klaar in DAVINCI</a:t>
            </a:r>
          </a:p>
          <a:p>
            <a:pPr lvl="1"/>
            <a:r>
              <a:rPr lang="nl-NL" dirty="0"/>
              <a:t>Op dit moment lopen de end-</a:t>
            </a:r>
            <a:r>
              <a:rPr lang="nl-NL" dirty="0" err="1"/>
              <a:t>to</a:t>
            </a:r>
            <a:r>
              <a:rPr lang="nl-NL" dirty="0"/>
              <a:t>-end testen</a:t>
            </a:r>
          </a:p>
          <a:p>
            <a:pPr lvl="1"/>
            <a:r>
              <a:rPr lang="nl-NL" dirty="0"/>
              <a:t>Enkele weken vertraging omwille van connectieproblemen in de ketting</a:t>
            </a:r>
          </a:p>
          <a:p>
            <a:pPr lvl="1"/>
            <a:endParaRPr lang="nl-NL" dirty="0"/>
          </a:p>
          <a:p>
            <a:r>
              <a:rPr lang="nl-NL" dirty="0"/>
              <a:t>In afwachting van de release</a:t>
            </a:r>
          </a:p>
          <a:p>
            <a:pPr lvl="1"/>
            <a:r>
              <a:rPr lang="nl-NL" dirty="0"/>
              <a:t>Arbeidsstatuut op plaatsing</a:t>
            </a:r>
          </a:p>
          <a:p>
            <a:pPr lvl="2"/>
            <a:r>
              <a:rPr lang="nl-NL" dirty="0"/>
              <a:t>DAVINCI kan </a:t>
            </a:r>
            <a:r>
              <a:rPr lang="nl-NL" dirty="0" err="1"/>
              <a:t>retro-actief</a:t>
            </a:r>
            <a:r>
              <a:rPr lang="nl-NL" dirty="0"/>
              <a:t> controleren</a:t>
            </a:r>
          </a:p>
          <a:p>
            <a:pPr lvl="2"/>
            <a:r>
              <a:rPr lang="nl-NL" dirty="0"/>
              <a:t>Geen </a:t>
            </a:r>
            <a:r>
              <a:rPr lang="nl-NL" dirty="0" err="1"/>
              <a:t>stavingsstukken</a:t>
            </a:r>
            <a:r>
              <a:rPr lang="nl-NL" dirty="0"/>
              <a:t> meer nodig (automatisch passend)</a:t>
            </a:r>
          </a:p>
          <a:p>
            <a:pPr lvl="1"/>
            <a:r>
              <a:rPr lang="nl-NL" dirty="0"/>
              <a:t>Vrijstelling van inschrijvingsgeld</a:t>
            </a:r>
          </a:p>
          <a:p>
            <a:pPr lvl="2"/>
            <a:r>
              <a:rPr lang="nl-NL" dirty="0"/>
              <a:t>Nog te bevragen zodat de derde-betalerregeling Brussel correct kan verrekend worden</a:t>
            </a:r>
          </a:p>
          <a:p>
            <a:endParaRPr lang="nl-NL" dirty="0"/>
          </a:p>
          <a:p>
            <a:r>
              <a:rPr lang="nl-NL" dirty="0"/>
              <a:t>Centra actief in Brussel zullen bij de release nog extra duiding krijgen.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4207DBB-4FEC-40B7-B298-B312EB85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Arbeidsstatuut </a:t>
            </a:r>
            <a:r>
              <a:rPr lang="nl-NL" dirty="0" err="1"/>
              <a:t>Actiris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209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3161445"/>
            <a:ext cx="5342082" cy="1579711"/>
          </a:xfrm>
        </p:spPr>
        <p:txBody>
          <a:bodyPr/>
          <a:lstStyle/>
          <a:p>
            <a:r>
              <a:rPr lang="nl-BE" sz="4000" b="0" dirty="0">
                <a:latin typeface="+mj-lt"/>
              </a:rPr>
              <a:t>Monitoring en controle</a:t>
            </a:r>
          </a:p>
        </p:txBody>
      </p:sp>
    </p:spTree>
    <p:extLst>
      <p:ext uri="{BB962C8B-B14F-4D97-AF65-F5344CB8AC3E}">
        <p14:creationId xmlns:p14="http://schemas.microsoft.com/office/powerpoint/2010/main" val="3191962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68E1326-F5B2-4AFE-9AB3-B2D6F7ABED4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49759" y="1138612"/>
            <a:ext cx="7778605" cy="5617030"/>
          </a:xfrm>
        </p:spPr>
        <p:txBody>
          <a:bodyPr/>
          <a:lstStyle/>
          <a:p>
            <a:r>
              <a:rPr lang="nl-NL" dirty="0"/>
              <a:t>Principes rond monitoring en controle van de laatste jaren blijven behouden:</a:t>
            </a:r>
          </a:p>
          <a:p>
            <a:pPr lvl="1"/>
            <a:r>
              <a:rPr lang="nl-NL" dirty="0"/>
              <a:t>Doel = een correcte omkadering</a:t>
            </a:r>
          </a:p>
          <a:p>
            <a:pPr lvl="1"/>
            <a:r>
              <a:rPr lang="nl-NL" dirty="0"/>
              <a:t>Monitoren op basis van een risico’s</a:t>
            </a:r>
          </a:p>
          <a:p>
            <a:pPr lvl="2"/>
            <a:r>
              <a:rPr lang="nl-NL" dirty="0"/>
              <a:t>Hoe groter het risico, hoe groter onze aandacht</a:t>
            </a:r>
          </a:p>
          <a:p>
            <a:pPr lvl="1"/>
            <a:r>
              <a:rPr lang="nl-NL" dirty="0"/>
              <a:t>De gegevens in DAVINCI vormen de vertrekbasis</a:t>
            </a:r>
          </a:p>
          <a:p>
            <a:pPr lvl="2"/>
            <a:r>
              <a:rPr lang="nl-NL" dirty="0"/>
              <a:t>Belang van correcte data</a:t>
            </a:r>
          </a:p>
          <a:p>
            <a:pPr lvl="2"/>
            <a:r>
              <a:rPr lang="nl-NL" dirty="0"/>
              <a:t>Centra verantwoordelijk voor een correcte, volledige en tijdige registratie</a:t>
            </a:r>
          </a:p>
          <a:p>
            <a:pPr lvl="1"/>
            <a:r>
              <a:rPr lang="nl-NL" dirty="0"/>
              <a:t>Instellingsbeheerteam</a:t>
            </a:r>
          </a:p>
          <a:p>
            <a:pPr lvl="2"/>
            <a:r>
              <a:rPr lang="nl-NL" dirty="0"/>
              <a:t>Is het aanspreekpunt voor vragen</a:t>
            </a:r>
          </a:p>
          <a:p>
            <a:pPr lvl="2"/>
            <a:r>
              <a:rPr lang="nl-NL" dirty="0"/>
              <a:t>Volgt registratie nauwgezet mee op</a:t>
            </a:r>
          </a:p>
          <a:p>
            <a:pPr lvl="2"/>
            <a:r>
              <a:rPr lang="nl-NL" dirty="0"/>
              <a:t>Na fotomoment: schrappen wat nog fout staat</a:t>
            </a:r>
          </a:p>
          <a:p>
            <a:pPr lvl="2"/>
            <a:endParaRPr lang="nl-NL" dirty="0"/>
          </a:p>
          <a:p>
            <a:r>
              <a:rPr lang="nl-NL" dirty="0"/>
              <a:t>Klemtoon dit schooljaar: verscherpen van de focus</a:t>
            </a:r>
          </a:p>
          <a:p>
            <a:pPr lvl="1"/>
            <a:r>
              <a:rPr lang="nl-NL" dirty="0"/>
              <a:t>Controleprogramma op sectorniveau</a:t>
            </a:r>
          </a:p>
          <a:p>
            <a:pPr lvl="1"/>
            <a:r>
              <a:rPr lang="nl-NL" dirty="0"/>
              <a:t>Controleprogramma op centrumniveau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4207DBB-4FEC-40B7-B298-B312EB85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Monitoring en controle</a:t>
            </a:r>
          </a:p>
        </p:txBody>
      </p:sp>
    </p:spTree>
    <p:extLst>
      <p:ext uri="{BB962C8B-B14F-4D97-AF65-F5344CB8AC3E}">
        <p14:creationId xmlns:p14="http://schemas.microsoft.com/office/powerpoint/2010/main" val="256457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68E1326-F5B2-4AFE-9AB3-B2D6F7ABED4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39740" y="1719618"/>
            <a:ext cx="7778605" cy="5033879"/>
          </a:xfrm>
        </p:spPr>
        <p:txBody>
          <a:bodyPr/>
          <a:lstStyle/>
          <a:p>
            <a:r>
              <a:rPr lang="nl-NL" dirty="0"/>
              <a:t>Focus door: </a:t>
            </a:r>
          </a:p>
          <a:p>
            <a:pPr lvl="1"/>
            <a:r>
              <a:rPr lang="nl-NL" dirty="0"/>
              <a:t>indicatoren inhoudelijk te clusteren</a:t>
            </a:r>
          </a:p>
          <a:p>
            <a:pPr lvl="2"/>
            <a:r>
              <a:rPr lang="nl-NL" dirty="0" err="1"/>
              <a:t>Bvb</a:t>
            </a:r>
            <a:r>
              <a:rPr lang="nl-NL" dirty="0"/>
              <a:t>: cluster studiebewijzen, cluster inschrijvingen, cluster onderwijsbevoegdheden,… </a:t>
            </a:r>
          </a:p>
          <a:p>
            <a:pPr lvl="1"/>
            <a:r>
              <a:rPr lang="nl-NL" dirty="0"/>
              <a:t>clusters serieel te bekijken</a:t>
            </a:r>
          </a:p>
          <a:p>
            <a:pPr lvl="2"/>
            <a:r>
              <a:rPr lang="nl-NL" dirty="0"/>
              <a:t>Met andere woorden zoveel mogelijk clusters apart behandelen</a:t>
            </a:r>
          </a:p>
          <a:p>
            <a:pPr marL="576000" lvl="2" indent="0">
              <a:buNone/>
            </a:pPr>
            <a:endParaRPr lang="nl-NL" dirty="0"/>
          </a:p>
          <a:p>
            <a:r>
              <a:rPr lang="nl-NL" dirty="0"/>
              <a:t>Doel</a:t>
            </a:r>
          </a:p>
          <a:p>
            <a:pPr lvl="1"/>
            <a:r>
              <a:rPr lang="nl-NL" dirty="0"/>
              <a:t>door alle centra op specifieke risico’s met elkaar te gaan vergelijken </a:t>
            </a:r>
          </a:p>
          <a:p>
            <a:pPr lvl="2"/>
            <a:r>
              <a:rPr lang="nl-NL" dirty="0"/>
              <a:t>Beter beeld op de lacunes</a:t>
            </a:r>
          </a:p>
          <a:p>
            <a:pPr lvl="3"/>
            <a:r>
              <a:rPr lang="nl-NL" dirty="0"/>
              <a:t>Zowel naar welke risico’s beter en welke minder goed worden gemitigeerd</a:t>
            </a:r>
          </a:p>
          <a:p>
            <a:pPr lvl="3"/>
            <a:r>
              <a:rPr lang="nl-NL" dirty="0"/>
              <a:t>Als naar welke centra er beter of minder in slagen deze risico’s te mitigeren</a:t>
            </a:r>
          </a:p>
          <a:p>
            <a:pPr lvl="2"/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4207DBB-4FEC-40B7-B298-B312EB85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Controleprogramma op sectorniveau</a:t>
            </a:r>
          </a:p>
        </p:txBody>
      </p:sp>
    </p:spTree>
    <p:extLst>
      <p:ext uri="{BB962C8B-B14F-4D97-AF65-F5344CB8AC3E}">
        <p14:creationId xmlns:p14="http://schemas.microsoft.com/office/powerpoint/2010/main" val="3584034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68E1326-F5B2-4AFE-9AB3-B2D6F7ABED4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39740" y="1714500"/>
            <a:ext cx="7778605" cy="4767509"/>
          </a:xfrm>
        </p:spPr>
        <p:txBody>
          <a:bodyPr/>
          <a:lstStyle/>
          <a:p>
            <a:r>
              <a:rPr lang="nl-NL" dirty="0"/>
              <a:t>Focus door: </a:t>
            </a:r>
          </a:p>
          <a:p>
            <a:pPr lvl="1"/>
            <a:r>
              <a:rPr lang="nl-NL" dirty="0"/>
              <a:t>per cluster dieper in te zoomen op een aantal centra</a:t>
            </a:r>
          </a:p>
          <a:p>
            <a:pPr lvl="2"/>
            <a:r>
              <a:rPr lang="nl-NL" dirty="0"/>
              <a:t>Op basis van de input uit het controleprogramma op sectorniveau</a:t>
            </a:r>
          </a:p>
          <a:p>
            <a:pPr lvl="2"/>
            <a:r>
              <a:rPr lang="nl-NL" dirty="0"/>
              <a:t>Centra die minder scoren (oorzaken?, aanbevelingen)</a:t>
            </a:r>
          </a:p>
          <a:p>
            <a:pPr lvl="2"/>
            <a:r>
              <a:rPr lang="nl-NL" dirty="0"/>
              <a:t>maar ook centra die goed scoren (goede praktijken verzamelen)</a:t>
            </a:r>
          </a:p>
          <a:p>
            <a:pPr lvl="2"/>
            <a:r>
              <a:rPr lang="nl-NL" dirty="0"/>
              <a:t>Eventueel inclusief een centrumbezoek</a:t>
            </a:r>
          </a:p>
          <a:p>
            <a:pPr lvl="2"/>
            <a:endParaRPr lang="nl-NL" dirty="0"/>
          </a:p>
          <a:p>
            <a:r>
              <a:rPr lang="nl-NL" dirty="0"/>
              <a:t>Doel</a:t>
            </a:r>
          </a:p>
          <a:p>
            <a:pPr lvl="1"/>
            <a:r>
              <a:rPr lang="nl-NL" dirty="0"/>
              <a:t>Per centrum gericht de nodige en de juiste aanbevelingen kunnen formuleren met het oog op het overkoepelende doel van correcte data voor een correcte omkadering.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4207DBB-4FEC-40B7-B298-B312EB85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Controleprogramma op centrumniveau</a:t>
            </a:r>
          </a:p>
        </p:txBody>
      </p:sp>
    </p:spTree>
    <p:extLst>
      <p:ext uri="{BB962C8B-B14F-4D97-AF65-F5344CB8AC3E}">
        <p14:creationId xmlns:p14="http://schemas.microsoft.com/office/powerpoint/2010/main" val="2555081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892A8DE-D143-4935-AFC1-1FD0A1E889B9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Implementatie</a:t>
            </a:r>
          </a:p>
          <a:p>
            <a:pPr lvl="1"/>
            <a:r>
              <a:rPr lang="nl-BE" dirty="0"/>
              <a:t>Start in september</a:t>
            </a:r>
          </a:p>
          <a:p>
            <a:pPr lvl="1"/>
            <a:r>
              <a:rPr lang="nl-BE" dirty="0"/>
              <a:t>cluster studiebewijzen</a:t>
            </a:r>
          </a:p>
          <a:p>
            <a:pPr lvl="1"/>
            <a:r>
              <a:rPr lang="nl-BE" dirty="0"/>
              <a:t>Centra waarop we inzoomen voor deze cluster worden door hun </a:t>
            </a:r>
            <a:r>
              <a:rPr lang="nl-BE" dirty="0" err="1"/>
              <a:t>IBT’er</a:t>
            </a:r>
            <a:r>
              <a:rPr lang="nl-BE" dirty="0"/>
              <a:t> gecontacteerd.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0623E7-5AEA-41DB-A92C-F910945A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Monitoring en controle</a:t>
            </a:r>
          </a:p>
        </p:txBody>
      </p:sp>
    </p:spTree>
    <p:extLst>
      <p:ext uri="{BB962C8B-B14F-4D97-AF65-F5344CB8AC3E}">
        <p14:creationId xmlns:p14="http://schemas.microsoft.com/office/powerpoint/2010/main" val="655510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EABB5-0F0B-4528-90BF-69B6AEDB9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591" y="3284274"/>
            <a:ext cx="5342082" cy="1579711"/>
          </a:xfrm>
        </p:spPr>
        <p:txBody>
          <a:bodyPr/>
          <a:lstStyle/>
          <a:p>
            <a:r>
              <a:rPr lang="nl-BE" dirty="0"/>
              <a:t>Dank voor uw aandacht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8C1AA9-8172-4B7F-A974-722A069C9EE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302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quarter" idx="15"/>
          </p:nvPr>
        </p:nvSpPr>
        <p:spPr/>
        <p:txBody>
          <a:bodyPr vert="horz" lIns="0" tIns="0" rIns="0" bIns="45720" rtlCol="0" anchor="t">
            <a:noAutofit/>
          </a:bodyPr>
          <a:lstStyle/>
          <a:p>
            <a:pPr fontAlgn="base"/>
            <a:r>
              <a:rPr lang="en-US" dirty="0" err="1"/>
              <a:t>Wijzigingen</a:t>
            </a:r>
            <a:r>
              <a:rPr lang="en-US" dirty="0"/>
              <a:t> in de </a:t>
            </a:r>
            <a:r>
              <a:rPr lang="en-US" dirty="0" err="1"/>
              <a:t>registraties</a:t>
            </a:r>
            <a:endParaRPr lang="en-US" dirty="0"/>
          </a:p>
          <a:p>
            <a:pPr lvl="1" fontAlgn="base"/>
            <a:r>
              <a:rPr lang="en-US" dirty="0" err="1"/>
              <a:t>Ingericht</a:t>
            </a:r>
            <a:r>
              <a:rPr lang="en-US" dirty="0"/>
              <a:t> </a:t>
            </a:r>
            <a:r>
              <a:rPr lang="en-US" dirty="0" err="1"/>
              <a:t>opleidingsaanbod</a:t>
            </a:r>
            <a:endParaRPr lang="en-US" dirty="0"/>
          </a:p>
          <a:p>
            <a:pPr lvl="1" fontAlgn="base"/>
            <a:r>
              <a:rPr lang="en-US" dirty="0"/>
              <a:t>EVC-assessments</a:t>
            </a:r>
          </a:p>
          <a:p>
            <a:pPr lvl="1" fontAlgn="base"/>
            <a:r>
              <a:rPr lang="en-US" dirty="0"/>
              <a:t>Online lessen</a:t>
            </a:r>
          </a:p>
          <a:p>
            <a:pPr lvl="1" fontAlgn="base"/>
            <a:r>
              <a:rPr lang="en-US" dirty="0" err="1"/>
              <a:t>Registratie</a:t>
            </a:r>
            <a:r>
              <a:rPr lang="en-US" dirty="0"/>
              <a:t> </a:t>
            </a:r>
            <a:r>
              <a:rPr lang="en-US" dirty="0" err="1"/>
              <a:t>overdrachten</a:t>
            </a:r>
            <a:endParaRPr lang="en-US" dirty="0"/>
          </a:p>
          <a:p>
            <a:pPr lvl="1" fontAlgn="base"/>
            <a:r>
              <a:rPr lang="en-US" dirty="0" err="1"/>
              <a:t>Actiris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Monitoring en </a:t>
            </a:r>
            <a:r>
              <a:rPr lang="en-US" dirty="0" err="1"/>
              <a:t>controle</a:t>
            </a:r>
            <a:endParaRPr lang="en-US" dirty="0"/>
          </a:p>
          <a:p>
            <a:pPr lvl="1" fontAlgn="base"/>
            <a:r>
              <a:rPr lang="en-US" dirty="0" err="1"/>
              <a:t>Controleprogramma</a:t>
            </a:r>
            <a:r>
              <a:rPr lang="en-US" dirty="0"/>
              <a:t> op </a:t>
            </a:r>
            <a:r>
              <a:rPr lang="en-US" dirty="0" err="1"/>
              <a:t>sectorniveau</a:t>
            </a:r>
            <a:endParaRPr lang="en-US" dirty="0"/>
          </a:p>
          <a:p>
            <a:pPr lvl="1" fontAlgn="base"/>
            <a:r>
              <a:rPr lang="en-US" dirty="0" err="1"/>
              <a:t>Controleprogramma</a:t>
            </a:r>
            <a:r>
              <a:rPr lang="en-US" dirty="0"/>
              <a:t> op </a:t>
            </a:r>
            <a:r>
              <a:rPr lang="en-US" dirty="0" err="1"/>
              <a:t>centrumniveau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BE" sz="3900" dirty="0">
                <a:latin typeface="+mn-lt"/>
              </a:rPr>
            </a:br>
            <a:r>
              <a:rPr lang="nl-BE" sz="3900" dirty="0">
                <a:latin typeface="+mn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83019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3161445"/>
            <a:ext cx="5342082" cy="1579711"/>
          </a:xfrm>
        </p:spPr>
        <p:txBody>
          <a:bodyPr/>
          <a:lstStyle/>
          <a:p>
            <a:r>
              <a:rPr lang="nl-BE" sz="4000" b="0" dirty="0">
                <a:latin typeface="+mj-lt"/>
              </a:rPr>
              <a:t>Wijzigingen in de registraties</a:t>
            </a:r>
          </a:p>
        </p:txBody>
      </p:sp>
    </p:spTree>
    <p:extLst>
      <p:ext uri="{BB962C8B-B14F-4D97-AF65-F5344CB8AC3E}">
        <p14:creationId xmlns:p14="http://schemas.microsoft.com/office/powerpoint/2010/main" val="146698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8C1AE13-84D9-4484-8049-505184271E6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61633" y="1698170"/>
            <a:ext cx="7778605" cy="4783839"/>
          </a:xfrm>
        </p:spPr>
        <p:txBody>
          <a:bodyPr/>
          <a:lstStyle/>
          <a:p>
            <a:r>
              <a:rPr lang="nl-BE" dirty="0"/>
              <a:t>Registratie van opleidingstrajecten wordt steeds belangrijker:</a:t>
            </a:r>
          </a:p>
          <a:p>
            <a:pPr lvl="1"/>
            <a:r>
              <a:rPr lang="nl-BE" dirty="0"/>
              <a:t>Register van beroepskwalificerende trajecten</a:t>
            </a:r>
          </a:p>
          <a:p>
            <a:pPr lvl="1"/>
            <a:r>
              <a:rPr lang="nl-BE" dirty="0"/>
              <a:t>Onderwijskiezer/Onderwijsaanbod</a:t>
            </a:r>
          </a:p>
          <a:p>
            <a:pPr lvl="1"/>
            <a:r>
              <a:rPr lang="nl-BE" dirty="0" err="1"/>
              <a:t>Edusprong</a:t>
            </a:r>
            <a:endParaRPr lang="nl-BE" dirty="0"/>
          </a:p>
          <a:p>
            <a:pPr lvl="1"/>
            <a:endParaRPr lang="nl-BE" dirty="0"/>
          </a:p>
          <a:p>
            <a:r>
              <a:rPr lang="nl-BE" dirty="0"/>
              <a:t>De financiering focust vooral op niveau module (ingerichte modulevariant - IMV) </a:t>
            </a:r>
          </a:p>
          <a:p>
            <a:endParaRPr lang="nl-BE" dirty="0"/>
          </a:p>
          <a:p>
            <a:r>
              <a:rPr lang="nl-BE" dirty="0"/>
              <a:t>Maar groeiend belang van de opleiding (ingerichte opleidingsvariant - IOV)</a:t>
            </a:r>
          </a:p>
          <a:p>
            <a:endParaRPr lang="nl-BE" dirty="0"/>
          </a:p>
          <a:p>
            <a:r>
              <a:rPr lang="nl-BE" dirty="0"/>
              <a:t>Beheer in de centrumsoftware wordt noodzakelijk</a:t>
            </a:r>
          </a:p>
          <a:p>
            <a:pPr lvl="1"/>
            <a:r>
              <a:rPr lang="nl-BE" dirty="0"/>
              <a:t>Begin/Einddatum van een traject beheren</a:t>
            </a:r>
          </a:p>
          <a:p>
            <a:pPr lvl="1"/>
            <a:r>
              <a:rPr lang="nl-BE" dirty="0"/>
              <a:t>Vanaf schooljaar 22-23 ook duale trajecten mee geven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0E672C-6AEA-4C27-8F89-448F9CFAC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Ingericht opleidingsaanbod</a:t>
            </a:r>
          </a:p>
        </p:txBody>
      </p:sp>
    </p:spTree>
    <p:extLst>
      <p:ext uri="{BB962C8B-B14F-4D97-AF65-F5344CB8AC3E}">
        <p14:creationId xmlns:p14="http://schemas.microsoft.com/office/powerpoint/2010/main" val="67278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8C1AE13-84D9-4484-8049-505184271E6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Voorbeeld beheer van een IOV die een schooljaar niet wordt georganiseerd: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Op deze manier wordt het voor afnemers van de data duidelijk dat in schooljaar 21-22 de opleidingsvariant stukadoor standaard niet wordt georganiseerd in Brugge</a:t>
            </a:r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0E672C-6AEA-4C27-8F89-448F9CFAC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Ingericht opleidingsaanbod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A440DE64-5A9B-4A35-A73B-65A6D0456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963384"/>
              </p:ext>
            </p:extLst>
          </p:nvPr>
        </p:nvGraphicFramePr>
        <p:xfrm>
          <a:off x="1332116" y="2774197"/>
          <a:ext cx="6850251" cy="1611825"/>
        </p:xfrm>
        <a:graphic>
          <a:graphicData uri="http://schemas.openxmlformats.org/drawingml/2006/table">
            <a:tbl>
              <a:tblPr/>
              <a:tblGrid>
                <a:gridCol w="1996775">
                  <a:extLst>
                    <a:ext uri="{9D8B030D-6E8A-4147-A177-3AD203B41FA5}">
                      <a16:colId xmlns:a16="http://schemas.microsoft.com/office/drawing/2014/main" val="3215494674"/>
                    </a:ext>
                  </a:extLst>
                </a:gridCol>
                <a:gridCol w="1705275">
                  <a:extLst>
                    <a:ext uri="{9D8B030D-6E8A-4147-A177-3AD203B41FA5}">
                      <a16:colId xmlns:a16="http://schemas.microsoft.com/office/drawing/2014/main" val="2760201188"/>
                    </a:ext>
                  </a:extLst>
                </a:gridCol>
                <a:gridCol w="1836450">
                  <a:extLst>
                    <a:ext uri="{9D8B030D-6E8A-4147-A177-3AD203B41FA5}">
                      <a16:colId xmlns:a16="http://schemas.microsoft.com/office/drawing/2014/main" val="88523681"/>
                    </a:ext>
                  </a:extLst>
                </a:gridCol>
                <a:gridCol w="1311751">
                  <a:extLst>
                    <a:ext uri="{9D8B030D-6E8A-4147-A177-3AD203B41FA5}">
                      <a16:colId xmlns:a16="http://schemas.microsoft.com/office/drawing/2014/main" val="709887227"/>
                    </a:ext>
                  </a:extLst>
                </a:gridCol>
              </a:tblGrid>
              <a:tr h="537275">
                <a:tc>
                  <a:txBody>
                    <a:bodyPr/>
                    <a:lstStyle/>
                    <a:p>
                      <a:pPr algn="l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Opleidingsvariant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Vestigingsplaats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Aanvangsdatum 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Einddatum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870678"/>
                  </a:ext>
                </a:extLst>
              </a:tr>
              <a:tr h="537275">
                <a:tc>
                  <a:txBody>
                    <a:bodyPr/>
                    <a:lstStyle/>
                    <a:p>
                      <a:pPr algn="l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Stukadoor standaard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Brugge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1/09/2019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31/08/2021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503258"/>
                  </a:ext>
                </a:extLst>
              </a:tr>
              <a:tr h="537275">
                <a:tc>
                  <a:txBody>
                    <a:bodyPr/>
                    <a:lstStyle/>
                    <a:p>
                      <a:pPr algn="l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Stukadoor standaard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Brugge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1/09/2022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BE" sz="1100" b="0" i="0" u="non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(leeg) </a:t>
                      </a:r>
                      <a:endParaRPr lang="nl-BE" b="0" i="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934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0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4CCE6CB-D74A-4A49-BAD4-1E8690905CD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Aanpassingen in DAVINCI: nu beschikbaar</a:t>
            </a:r>
          </a:p>
          <a:p>
            <a:pPr lvl="1"/>
            <a:endParaRPr lang="nl-BE" dirty="0"/>
          </a:p>
          <a:p>
            <a:pPr lvl="1"/>
            <a:r>
              <a:rPr lang="nl-BE" dirty="0"/>
              <a:t>Veld om aan te geven of een opleiding duaal is</a:t>
            </a:r>
          </a:p>
          <a:p>
            <a:pPr lvl="2"/>
            <a:r>
              <a:rPr lang="nl-BE" dirty="0"/>
              <a:t>In aanloop naar schooljaar 22-23</a:t>
            </a:r>
          </a:p>
          <a:p>
            <a:pPr lvl="2"/>
            <a:r>
              <a:rPr lang="nl-BE" dirty="0"/>
              <a:t>Voldoende tijd om voor te bereiden</a:t>
            </a:r>
          </a:p>
          <a:p>
            <a:pPr lvl="1"/>
            <a:endParaRPr lang="nl-BE" dirty="0"/>
          </a:p>
          <a:p>
            <a:pPr lvl="1"/>
            <a:r>
              <a:rPr lang="nl-BE" dirty="0"/>
              <a:t>Raadpleeg IOV</a:t>
            </a:r>
          </a:p>
          <a:p>
            <a:pPr lvl="2"/>
            <a:r>
              <a:rPr lang="nl-BE" dirty="0"/>
              <a:t>Maakt mogelijk om de eigen registraties op te halen</a:t>
            </a:r>
          </a:p>
          <a:p>
            <a:pPr lvl="2"/>
            <a:r>
              <a:rPr lang="nl-BE" dirty="0"/>
              <a:t>Makkelijker voor centrumsoftware in foutopsporing/-afhandeling</a:t>
            </a:r>
          </a:p>
          <a:p>
            <a:pPr marL="576000" lvl="2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3EA23D4-EEBB-4BED-99BF-9374B5EC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Ingericht opleidingsaanbod</a:t>
            </a:r>
          </a:p>
        </p:txBody>
      </p:sp>
    </p:spTree>
    <p:extLst>
      <p:ext uri="{BB962C8B-B14F-4D97-AF65-F5344CB8AC3E}">
        <p14:creationId xmlns:p14="http://schemas.microsoft.com/office/powerpoint/2010/main" val="138780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D738457-9B91-41EE-AE30-69B88606B3D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Afgelopen 2 jaar:</a:t>
            </a:r>
          </a:p>
          <a:p>
            <a:pPr lvl="1"/>
            <a:r>
              <a:rPr lang="nl-BE" dirty="0"/>
              <a:t>één modulevariant voor een EVC-assessment over alle opleidingen heen</a:t>
            </a:r>
          </a:p>
          <a:p>
            <a:pPr lvl="1"/>
            <a:r>
              <a:rPr lang="nl-BE" dirty="0"/>
              <a:t>bij de plaatsing te koppelen aan correcte opleidingsvariant</a:t>
            </a:r>
          </a:p>
          <a:p>
            <a:pPr lvl="1"/>
            <a:endParaRPr lang="nl-BE" dirty="0"/>
          </a:p>
          <a:p>
            <a:r>
              <a:rPr lang="nl-BE" dirty="0"/>
              <a:t>Sinds tweede semester 2021 : Register</a:t>
            </a:r>
          </a:p>
          <a:p>
            <a:pPr lvl="1"/>
            <a:r>
              <a:rPr lang="nl-BE" dirty="0"/>
              <a:t>As is: verwarrende koppelingen in Register door deze modellering</a:t>
            </a:r>
          </a:p>
          <a:p>
            <a:pPr lvl="1"/>
            <a:r>
              <a:rPr lang="nl-BE" dirty="0"/>
              <a:t>Vanaf dit schooljaar: een module voor EVC-assessment per opleiding</a:t>
            </a:r>
          </a:p>
          <a:p>
            <a:pPr lvl="1"/>
            <a:r>
              <a:rPr lang="nl-BE" dirty="0"/>
              <a:t>Informatie staat correcter</a:t>
            </a:r>
          </a:p>
          <a:p>
            <a:pPr lvl="2"/>
            <a:r>
              <a:rPr lang="nl-BE" dirty="0"/>
              <a:t>Op website Register</a:t>
            </a:r>
          </a:p>
          <a:p>
            <a:pPr lvl="2"/>
            <a:r>
              <a:rPr lang="nl-BE" dirty="0"/>
              <a:t>Positief voor centrum</a:t>
            </a:r>
          </a:p>
          <a:p>
            <a:pPr lvl="2"/>
            <a:r>
              <a:rPr lang="nl-BE" dirty="0"/>
              <a:t>Positief voor cursist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A605AB4-28D3-4713-BDA6-48541ED3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EVC-assessments</a:t>
            </a:r>
          </a:p>
        </p:txBody>
      </p:sp>
    </p:spTree>
    <p:extLst>
      <p:ext uri="{BB962C8B-B14F-4D97-AF65-F5344CB8AC3E}">
        <p14:creationId xmlns:p14="http://schemas.microsoft.com/office/powerpoint/2010/main" val="332174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1595105-F520-4689-940A-A589E034BDF3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/>
              <a:t>Nood (vooral vanuit inburgering) aan zicht op het aanbod dat</a:t>
            </a:r>
          </a:p>
          <a:p>
            <a:pPr lvl="1"/>
            <a:r>
              <a:rPr lang="nl-BE"/>
              <a:t>Klassikaal wordt gegeven</a:t>
            </a:r>
          </a:p>
          <a:p>
            <a:pPr lvl="1"/>
            <a:r>
              <a:rPr lang="nl-BE"/>
              <a:t>Online wordt georganiseerd</a:t>
            </a:r>
          </a:p>
          <a:p>
            <a:pPr lvl="1"/>
            <a:endParaRPr lang="nl-BE"/>
          </a:p>
          <a:p>
            <a:r>
              <a:rPr lang="nl-BE"/>
              <a:t>Vereiste oplossing</a:t>
            </a:r>
          </a:p>
          <a:p>
            <a:pPr lvl="1"/>
            <a:r>
              <a:rPr lang="nl-BE"/>
              <a:t>Weinig impact</a:t>
            </a:r>
          </a:p>
          <a:p>
            <a:pPr lvl="1"/>
            <a:r>
              <a:rPr lang="nl-BE"/>
              <a:t>Weinig planlast</a:t>
            </a:r>
          </a:p>
          <a:p>
            <a:pPr lvl="1"/>
            <a:r>
              <a:rPr lang="nl-BE" err="1"/>
              <a:t>Future-proof</a:t>
            </a:r>
            <a:endParaRPr lang="nl-BE"/>
          </a:p>
          <a:p>
            <a:endParaRPr lang="nl-BE"/>
          </a:p>
          <a:p>
            <a:r>
              <a:rPr lang="nl-BE"/>
              <a:t>Indicator “afstandsonderwijs” op de les</a:t>
            </a:r>
          </a:p>
          <a:p>
            <a:pPr lvl="1"/>
            <a:r>
              <a:rPr lang="nl-BE"/>
              <a:t>Geeft aan dat les online plaatsvindt</a:t>
            </a:r>
          </a:p>
          <a:p>
            <a:pPr lvl="1"/>
            <a:r>
              <a:rPr lang="nl-BE"/>
              <a:t>Is wel een les: dus geldt als contactonderwijs</a:t>
            </a:r>
          </a:p>
          <a:p>
            <a:pPr lvl="1"/>
            <a:r>
              <a:rPr lang="nl-BE"/>
              <a:t>Hybride situatie thuis/online: geef een locatie mee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7DE8D0B-EE8A-4503-9C24-1981EA98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Online lessen</a:t>
            </a:r>
          </a:p>
        </p:txBody>
      </p:sp>
    </p:spTree>
    <p:extLst>
      <p:ext uri="{BB962C8B-B14F-4D97-AF65-F5344CB8AC3E}">
        <p14:creationId xmlns:p14="http://schemas.microsoft.com/office/powerpoint/2010/main" val="95980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E6F9C2D-5F46-4996-832B-42DC30A7FEA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39740" y="1392237"/>
            <a:ext cx="7778605" cy="4980299"/>
          </a:xfrm>
        </p:spPr>
        <p:txBody>
          <a:bodyPr/>
          <a:lstStyle/>
          <a:p>
            <a:r>
              <a:rPr lang="nl-BE" dirty="0"/>
              <a:t>Verhouding met lestijden afstand op IMV-niveau?</a:t>
            </a:r>
          </a:p>
          <a:p>
            <a:pPr lvl="1"/>
            <a:r>
              <a:rPr lang="nl-BE" dirty="0"/>
              <a:t>Lestijden afstand = individuele inzet van de cursist</a:t>
            </a:r>
          </a:p>
          <a:p>
            <a:pPr lvl="1"/>
            <a:r>
              <a:rPr lang="nl-BE" dirty="0"/>
              <a:t>Niet klassikaal</a:t>
            </a:r>
          </a:p>
          <a:p>
            <a:pPr lvl="1"/>
            <a:r>
              <a:rPr lang="nl-BE" dirty="0"/>
              <a:t>Geen contactonderwijs</a:t>
            </a:r>
          </a:p>
          <a:p>
            <a:endParaRPr lang="nl-BE" dirty="0"/>
          </a:p>
          <a:p>
            <a:r>
              <a:rPr lang="nl-BE" dirty="0"/>
              <a:t>Online lessen</a:t>
            </a:r>
          </a:p>
          <a:p>
            <a:pPr lvl="1"/>
            <a:r>
              <a:rPr lang="nl-BE" dirty="0"/>
              <a:t>Contactonderwijs</a:t>
            </a:r>
          </a:p>
          <a:p>
            <a:pPr lvl="1"/>
            <a:r>
              <a:rPr lang="nl-BE" dirty="0"/>
              <a:t>Vallen niet onder lestijden afstand</a:t>
            </a:r>
          </a:p>
          <a:p>
            <a:pPr lvl="1"/>
            <a:endParaRPr lang="nl-BE" dirty="0"/>
          </a:p>
          <a:p>
            <a:r>
              <a:rPr lang="nl-BE" dirty="0"/>
              <a:t>Voorbeeld</a:t>
            </a:r>
          </a:p>
          <a:p>
            <a:pPr lvl="1"/>
            <a:r>
              <a:rPr lang="nl-BE" dirty="0"/>
              <a:t>Een module van 80 lestijden waarvan 20 lestijden afstand en 60 lestijden contact (maar online)</a:t>
            </a:r>
          </a:p>
          <a:p>
            <a:pPr lvl="1"/>
            <a:r>
              <a:rPr lang="nl-BE" dirty="0"/>
              <a:t>Registreer enkel voor de 60 lestijden lessen met de indicator aangevinkt. De overige 20 lestijden vallen dan onder de lestijden afstand op IMV-niveau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5489CC7-4A7D-48B0-8EE8-1BE12584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740" y="276237"/>
            <a:ext cx="7788624" cy="1116000"/>
          </a:xfrm>
        </p:spPr>
        <p:txBody>
          <a:bodyPr/>
          <a:lstStyle/>
          <a:p>
            <a:r>
              <a:rPr lang="nl-BE"/>
              <a:t>Online lessen</a:t>
            </a:r>
          </a:p>
        </p:txBody>
      </p:sp>
    </p:spTree>
    <p:extLst>
      <p:ext uri="{BB962C8B-B14F-4D97-AF65-F5344CB8AC3E}">
        <p14:creationId xmlns:p14="http://schemas.microsoft.com/office/powerpoint/2010/main" val="2516315345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14" ma:contentTypeDescription="Een nieuw document maken." ma:contentTypeScope="" ma:versionID="a3ba8bfe0bd46128640e20cbc8a26214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69e3da5b69be0efe3c186a5f06bc30ae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34B496-52D2-4C16-8912-A14635EECCF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cc2fef3-f869-4b13-a5b1-3c10c5e770d1"/>
    <ds:schemaRef ds:uri="97dc0474-1adf-4b69-9851-0a2316fcfea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5D411FA-AD50-4DF2-9EF6-7692325AD68E}">
  <ds:schemaRefs>
    <ds:schemaRef ds:uri="0cc2fef3-f869-4b13-a5b1-3c10c5e770d1"/>
    <ds:schemaRef ds:uri="97dc0474-1adf-4b69-9851-0a2316fcfe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B0D4151-7096-4E5E-8177-48307A5C8A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846</Words>
  <Application>Microsoft Office PowerPoint</Application>
  <PresentationFormat>Diavoorstelling (4:3)</PresentationFormat>
  <Paragraphs>203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FlandersArtSans-Medium</vt:lpstr>
      <vt:lpstr>Calibri</vt:lpstr>
      <vt:lpstr>FlandersArtSerif-Regular</vt:lpstr>
      <vt:lpstr>FlandersArtSans-Regular</vt:lpstr>
      <vt:lpstr>Arial</vt:lpstr>
      <vt:lpstr>Aangepast ontwerp</vt:lpstr>
      <vt:lpstr>Registratierichtlijnen</vt:lpstr>
      <vt:lpstr> Agenda</vt:lpstr>
      <vt:lpstr>Wijzigingen in de registraties</vt:lpstr>
      <vt:lpstr>Ingericht opleidingsaanbod</vt:lpstr>
      <vt:lpstr>Ingericht opleidingsaanbod</vt:lpstr>
      <vt:lpstr>Ingericht opleidingsaanbod</vt:lpstr>
      <vt:lpstr>EVC-assessments</vt:lpstr>
      <vt:lpstr>Online lessen</vt:lpstr>
      <vt:lpstr>Online lessen</vt:lpstr>
      <vt:lpstr>Registratie overdrachten</vt:lpstr>
      <vt:lpstr>Arbeidsstatuut Actiris</vt:lpstr>
      <vt:lpstr>Arbeidsstatuut Actiris</vt:lpstr>
      <vt:lpstr>Monitoring en controle</vt:lpstr>
      <vt:lpstr>Monitoring en controle</vt:lpstr>
      <vt:lpstr>Controleprogramma op sectorniveau</vt:lpstr>
      <vt:lpstr>Controleprogramma op centrumniveau</vt:lpstr>
      <vt:lpstr>Monitoring en controle</vt:lpstr>
      <vt:lpstr>Dank voor uw aandacht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AHOVOS</dc:title>
  <dc:creator>ann.bronselaer@ond.vlaanderen.be</dc:creator>
  <cp:lastModifiedBy>Laermans Evelyn</cp:lastModifiedBy>
  <cp:revision>2</cp:revision>
  <dcterms:created xsi:type="dcterms:W3CDTF">2014-06-26T11:20:41Z</dcterms:created>
  <dcterms:modified xsi:type="dcterms:W3CDTF">2021-08-23T13:55:41Z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