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545" r:id="rId4"/>
    <p:sldMasterId id="2147484602" r:id="rId5"/>
    <p:sldMasterId id="2147484617" r:id="rId6"/>
    <p:sldMasterId id="2147484632" r:id="rId7"/>
    <p:sldMasterId id="2147484656" r:id="rId8"/>
  </p:sldMasterIdLst>
  <p:notesMasterIdLst>
    <p:notesMasterId r:id="rId111"/>
  </p:notesMasterIdLst>
  <p:handoutMasterIdLst>
    <p:handoutMasterId r:id="rId112"/>
  </p:handoutMasterIdLst>
  <p:sldIdLst>
    <p:sldId id="587" r:id="rId9"/>
    <p:sldId id="754" r:id="rId10"/>
    <p:sldId id="753" r:id="rId11"/>
    <p:sldId id="783" r:id="rId12"/>
    <p:sldId id="850" r:id="rId13"/>
    <p:sldId id="851" r:id="rId14"/>
    <p:sldId id="856" r:id="rId15"/>
    <p:sldId id="852" r:id="rId16"/>
    <p:sldId id="853" r:id="rId17"/>
    <p:sldId id="854" r:id="rId18"/>
    <p:sldId id="855" r:id="rId19"/>
    <p:sldId id="756" r:id="rId20"/>
    <p:sldId id="860" r:id="rId21"/>
    <p:sldId id="699" r:id="rId22"/>
    <p:sldId id="857" r:id="rId23"/>
    <p:sldId id="858" r:id="rId24"/>
    <p:sldId id="859" r:id="rId25"/>
    <p:sldId id="861" r:id="rId26"/>
    <p:sldId id="862" r:id="rId27"/>
    <p:sldId id="863" r:id="rId28"/>
    <p:sldId id="864" r:id="rId29"/>
    <p:sldId id="865" r:id="rId30"/>
    <p:sldId id="866" r:id="rId31"/>
    <p:sldId id="867" r:id="rId32"/>
    <p:sldId id="788" r:id="rId33"/>
    <p:sldId id="789" r:id="rId34"/>
    <p:sldId id="868" r:id="rId35"/>
    <p:sldId id="869" r:id="rId36"/>
    <p:sldId id="870" r:id="rId37"/>
    <p:sldId id="825" r:id="rId38"/>
    <p:sldId id="871" r:id="rId39"/>
    <p:sldId id="785" r:id="rId40"/>
    <p:sldId id="849" r:id="rId41"/>
    <p:sldId id="873" r:id="rId42"/>
    <p:sldId id="884" r:id="rId43"/>
    <p:sldId id="5482" r:id="rId44"/>
    <p:sldId id="5480" r:id="rId45"/>
    <p:sldId id="886" r:id="rId46"/>
    <p:sldId id="891" r:id="rId47"/>
    <p:sldId id="899" r:id="rId48"/>
    <p:sldId id="5481" r:id="rId49"/>
    <p:sldId id="895" r:id="rId50"/>
    <p:sldId id="887" r:id="rId51"/>
    <p:sldId id="872" r:id="rId52"/>
    <p:sldId id="875" r:id="rId53"/>
    <p:sldId id="5485" r:id="rId54"/>
    <p:sldId id="5486" r:id="rId55"/>
    <p:sldId id="5487" r:id="rId56"/>
    <p:sldId id="5483" r:id="rId57"/>
    <p:sldId id="5484" r:id="rId58"/>
    <p:sldId id="786" r:id="rId59"/>
    <p:sldId id="800" r:id="rId60"/>
    <p:sldId id="799" r:id="rId61"/>
    <p:sldId id="900" r:id="rId62"/>
    <p:sldId id="5474" r:id="rId63"/>
    <p:sldId id="801" r:id="rId64"/>
    <p:sldId id="802" r:id="rId65"/>
    <p:sldId id="5426" r:id="rId66"/>
    <p:sldId id="5473" r:id="rId67"/>
    <p:sldId id="804" r:id="rId68"/>
    <p:sldId id="805" r:id="rId69"/>
    <p:sldId id="5475" r:id="rId70"/>
    <p:sldId id="806" r:id="rId71"/>
    <p:sldId id="791" r:id="rId72"/>
    <p:sldId id="817" r:id="rId73"/>
    <p:sldId id="818" r:id="rId74"/>
    <p:sldId id="819" r:id="rId75"/>
    <p:sldId id="820" r:id="rId76"/>
    <p:sldId id="821" r:id="rId77"/>
    <p:sldId id="822" r:id="rId78"/>
    <p:sldId id="823" r:id="rId79"/>
    <p:sldId id="794" r:id="rId80"/>
    <p:sldId id="844" r:id="rId81"/>
    <p:sldId id="826" r:id="rId82"/>
    <p:sldId id="827" r:id="rId83"/>
    <p:sldId id="828" r:id="rId84"/>
    <p:sldId id="829" r:id="rId85"/>
    <p:sldId id="842" r:id="rId86"/>
    <p:sldId id="831" r:id="rId87"/>
    <p:sldId id="834" r:id="rId88"/>
    <p:sldId id="832" r:id="rId89"/>
    <p:sldId id="836" r:id="rId90"/>
    <p:sldId id="845" r:id="rId91"/>
    <p:sldId id="838" r:id="rId92"/>
    <p:sldId id="839" r:id="rId93"/>
    <p:sldId id="846" r:id="rId94"/>
    <p:sldId id="840" r:id="rId95"/>
    <p:sldId id="841" r:id="rId96"/>
    <p:sldId id="795" r:id="rId97"/>
    <p:sldId id="876" r:id="rId98"/>
    <p:sldId id="877" r:id="rId99"/>
    <p:sldId id="5479" r:id="rId100"/>
    <p:sldId id="878" r:id="rId101"/>
    <p:sldId id="879" r:id="rId102"/>
    <p:sldId id="880" r:id="rId103"/>
    <p:sldId id="881" r:id="rId104"/>
    <p:sldId id="797" r:id="rId105"/>
    <p:sldId id="778" r:id="rId106"/>
    <p:sldId id="760" r:id="rId107"/>
    <p:sldId id="761" r:id="rId108"/>
    <p:sldId id="561" r:id="rId109"/>
    <p:sldId id="796" r:id="rId110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113"/>
      <p:bold r:id="rId114"/>
      <p:italic r:id="rId115"/>
      <p:boldItalic r:id="rId116"/>
    </p:embeddedFont>
    <p:embeddedFont>
      <p:font typeface="FlandersArtSans-Bold" panose="00000800000000000000" pitchFamily="2" charset="0"/>
      <p:bold r:id="rId117"/>
    </p:embeddedFont>
    <p:embeddedFont>
      <p:font typeface="FlandersArtSans-Medium" panose="00000600000000000000" pitchFamily="2" charset="0"/>
      <p:regular r:id="rId118"/>
    </p:embeddedFont>
    <p:embeddedFont>
      <p:font typeface="FlandersArtSans-Regular" panose="00000500000000000000" pitchFamily="2" charset="0"/>
      <p:regular r:id="rId119"/>
    </p:embeddedFont>
    <p:embeddedFont>
      <p:font typeface="FlandersArtSerif-Regular" panose="00000500000000000000" pitchFamily="2" charset="0"/>
      <p:regular r:id="rId120"/>
    </p:embeddedFont>
    <p:embeddedFont>
      <p:font typeface="Helvetica" panose="020B0604020202020204" pitchFamily="34" charset="0"/>
      <p:regular r:id="rId121"/>
      <p:bold r:id="rId122"/>
      <p:italic r:id="rId123"/>
      <p:boldItalic r:id="rId124"/>
    </p:embeddedFont>
    <p:embeddedFont>
      <p:font typeface="Tw Cen MT" panose="020B0602020104020603" pitchFamily="34" charset="0"/>
      <p:regular r:id="rId125"/>
      <p:bold r:id="rId126"/>
      <p:italic r:id="rId127"/>
      <p:boldItalic r:id="rId128"/>
    </p:embeddedFont>
    <p:embeddedFont>
      <p:font typeface="Tw Cen MT" panose="020B0602020104020603" pitchFamily="34" charset="0"/>
      <p:regular r:id="rId125"/>
      <p:bold r:id="rId126"/>
      <p:italic r:id="rId127"/>
      <p:boldItalic r:id="rId128"/>
    </p:embeddedFont>
    <p:embeddedFont>
      <p:font typeface="Tw Cen MT Condensed" panose="020B0606020104020203" pitchFamily="34" charset="0"/>
      <p:regular r:id="rId129"/>
      <p:bold r:id="rId130"/>
    </p:embeddedFont>
    <p:embeddedFont>
      <p:font typeface="Wingdings 3" panose="05040102010807070707" pitchFamily="18" charset="2"/>
      <p:regular r:id="rId131"/>
    </p:embeddedFont>
  </p:embeddedFontLst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Verbeke Luk" initials="VL" lastIdx="1" clrIdx="6">
    <p:extLst>
      <p:ext uri="{19B8F6BF-5375-455C-9EA6-DF929625EA0E}">
        <p15:presenceInfo xmlns:p15="http://schemas.microsoft.com/office/powerpoint/2012/main" userId="S::luk.verbeke@ond.vlaanderen.be::742fd895-39b6-4514-87cf-ad5e30d0a4c9" providerId="AD"/>
      </p:ext>
    </p:extLst>
  </p:cmAuthor>
  <p:cmAuthor id="1" name="Bossaert Goele" initials="BG" lastIdx="1" clrIdx="0">
    <p:extLst>
      <p:ext uri="{19B8F6BF-5375-455C-9EA6-DF929625EA0E}">
        <p15:presenceInfo xmlns:p15="http://schemas.microsoft.com/office/powerpoint/2012/main" userId="S::goele.bossaert@ond.vlaanderen.be::8273efc1-d8a3-46e2-b969-4ec15017d12e" providerId="AD"/>
      </p:ext>
    </p:extLst>
  </p:cmAuthor>
  <p:cmAuthor id="2" name="Laermans Evelyn" initials="LE" lastIdx="34" clrIdx="1">
    <p:extLst>
      <p:ext uri="{19B8F6BF-5375-455C-9EA6-DF929625EA0E}">
        <p15:presenceInfo xmlns:p15="http://schemas.microsoft.com/office/powerpoint/2012/main" userId="S::evelyn.laermans@ond.vlaanderen.be::a2c5199d-f9d3-4818-a648-d151ccec2bd8" providerId="AD"/>
      </p:ext>
    </p:extLst>
  </p:cmAuthor>
  <p:cmAuthor id="3" name="Boel Jeroen" initials="BJ" lastIdx="8" clrIdx="2">
    <p:extLst>
      <p:ext uri="{19B8F6BF-5375-455C-9EA6-DF929625EA0E}">
        <p15:presenceInfo xmlns:p15="http://schemas.microsoft.com/office/powerpoint/2012/main" userId="S::jeroen.boel@ond.vlaanderen.be::9ed7d02c-6775-4f2a-a300-9136bac3fe01" providerId="AD"/>
      </p:ext>
    </p:extLst>
  </p:cmAuthor>
  <p:cmAuthor id="4" name="Jacquemyn, Goele" initials="JG" lastIdx="4" clrIdx="3">
    <p:extLst>
      <p:ext uri="{19B8F6BF-5375-455C-9EA6-DF929625EA0E}">
        <p15:presenceInfo xmlns:p15="http://schemas.microsoft.com/office/powerpoint/2012/main" userId="Jacquemyn, Goele" providerId="None"/>
      </p:ext>
    </p:extLst>
  </p:cmAuthor>
  <p:cmAuthor id="5" name="De Decker Sarah" initials="DS" lastIdx="1" clrIdx="4">
    <p:extLst>
      <p:ext uri="{19B8F6BF-5375-455C-9EA6-DF929625EA0E}">
        <p15:presenceInfo xmlns:p15="http://schemas.microsoft.com/office/powerpoint/2012/main" userId="S::sarah.dedecker@ond.vlaanderen.be::0e4a429e-f323-4c14-9e9f-b9be74764867" providerId="AD"/>
      </p:ext>
    </p:extLst>
  </p:cmAuthor>
  <p:cmAuthor id="6" name="Vanruysseveldt Vicky" initials="VV" lastIdx="1" clrIdx="5">
    <p:extLst>
      <p:ext uri="{19B8F6BF-5375-455C-9EA6-DF929625EA0E}">
        <p15:presenceInfo xmlns:p15="http://schemas.microsoft.com/office/powerpoint/2012/main" userId="S::vicky.vanruysseveldt@ond.vlaanderen.be::727c3cda-ffad-4869-b7c3-b4e0fb154b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3F5"/>
    <a:srgbClr val="E7F1FA"/>
    <a:srgbClr val="FD1E07"/>
    <a:srgbClr val="2B92BE"/>
    <a:srgbClr val="0066FF"/>
    <a:srgbClr val="FF5050"/>
    <a:srgbClr val="650B01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D8A6E2-809F-B4FF-3619-765DECA1ACC3}" v="3" dt="2022-08-25T06:30:15.943"/>
    <p1510:client id="{6F7C44DE-1477-44C6-85CE-28F1DE2DA796}" v="15" dt="2022-08-25T12:33:17.866"/>
    <p1510:client id="{900EBB4C-A467-5E01-5632-B1C263394927}" v="1" dt="2022-08-25T07:15:10.458"/>
    <p1510:client id="{D5361FDE-1092-4FFF-8B0F-E58743DCC019}" v="145" dt="2022-08-25T06:30:02.927"/>
    <p1510:client id="{DEFC96DC-9406-421A-9822-9B2A2D7FB4A7}" v="22" dt="2022-08-25T07:16:26.536"/>
    <p1510:client id="{E85A2D93-5B69-45A7-87F8-96107A12BBC0}" v="4522" dt="2022-08-24T15:31:29.3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Stijl, licht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E3FDE45-AF77-4B5C-9715-49D594BDF05E}" styleName="Stijl, licht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ijl, licht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ijl, licht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ijl, licht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660B408-B3CF-4A94-85FC-2B1E0A45F4A2}" styleName="Stijl, donker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62"/>
      </p:cViewPr>
      <p:guideLst>
        <p:guide orient="horz" pos="2160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117" Type="http://schemas.openxmlformats.org/officeDocument/2006/relationships/font" Target="fonts/font5.fntdata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84" Type="http://schemas.openxmlformats.org/officeDocument/2006/relationships/slide" Target="slides/slide76.xml"/><Relationship Id="rId89" Type="http://schemas.openxmlformats.org/officeDocument/2006/relationships/slide" Target="slides/slide81.xml"/><Relationship Id="rId112" Type="http://schemas.openxmlformats.org/officeDocument/2006/relationships/handoutMaster" Target="handoutMasters/handoutMaster1.xml"/><Relationship Id="rId133" Type="http://schemas.openxmlformats.org/officeDocument/2006/relationships/presProps" Target="presProps.xml"/><Relationship Id="rId16" Type="http://schemas.openxmlformats.org/officeDocument/2006/relationships/slide" Target="slides/slide8.xml"/><Relationship Id="rId107" Type="http://schemas.openxmlformats.org/officeDocument/2006/relationships/slide" Target="slides/slide99.xml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74" Type="http://schemas.openxmlformats.org/officeDocument/2006/relationships/slide" Target="slides/slide66.xml"/><Relationship Id="rId79" Type="http://schemas.openxmlformats.org/officeDocument/2006/relationships/slide" Target="slides/slide71.xml"/><Relationship Id="rId102" Type="http://schemas.openxmlformats.org/officeDocument/2006/relationships/slide" Target="slides/slide94.xml"/><Relationship Id="rId123" Type="http://schemas.openxmlformats.org/officeDocument/2006/relationships/font" Target="fonts/font11.fntdata"/><Relationship Id="rId128" Type="http://schemas.openxmlformats.org/officeDocument/2006/relationships/font" Target="fonts/font16.fntdata"/><Relationship Id="rId5" Type="http://schemas.openxmlformats.org/officeDocument/2006/relationships/slideMaster" Target="slideMasters/slideMaster2.xml"/><Relationship Id="rId90" Type="http://schemas.openxmlformats.org/officeDocument/2006/relationships/slide" Target="slides/slide82.xml"/><Relationship Id="rId95" Type="http://schemas.openxmlformats.org/officeDocument/2006/relationships/slide" Target="slides/slide87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openxmlformats.org/officeDocument/2006/relationships/slide" Target="slides/slide69.xml"/><Relationship Id="rId100" Type="http://schemas.openxmlformats.org/officeDocument/2006/relationships/slide" Target="slides/slide92.xml"/><Relationship Id="rId105" Type="http://schemas.openxmlformats.org/officeDocument/2006/relationships/slide" Target="slides/slide97.xml"/><Relationship Id="rId113" Type="http://schemas.openxmlformats.org/officeDocument/2006/relationships/font" Target="fonts/font1.fntdata"/><Relationship Id="rId118" Type="http://schemas.openxmlformats.org/officeDocument/2006/relationships/font" Target="fonts/font6.fntdata"/><Relationship Id="rId126" Type="http://schemas.openxmlformats.org/officeDocument/2006/relationships/font" Target="fonts/font14.fntdata"/><Relationship Id="rId134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80" Type="http://schemas.openxmlformats.org/officeDocument/2006/relationships/slide" Target="slides/slide72.xml"/><Relationship Id="rId85" Type="http://schemas.openxmlformats.org/officeDocument/2006/relationships/slide" Target="slides/slide77.xml"/><Relationship Id="rId93" Type="http://schemas.openxmlformats.org/officeDocument/2006/relationships/slide" Target="slides/slide85.xml"/><Relationship Id="rId98" Type="http://schemas.openxmlformats.org/officeDocument/2006/relationships/slide" Target="slides/slide90.xml"/><Relationship Id="rId121" Type="http://schemas.openxmlformats.org/officeDocument/2006/relationships/font" Target="fonts/font9.fntdata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103" Type="http://schemas.openxmlformats.org/officeDocument/2006/relationships/slide" Target="slides/slide95.xml"/><Relationship Id="rId108" Type="http://schemas.openxmlformats.org/officeDocument/2006/relationships/slide" Target="slides/slide100.xml"/><Relationship Id="rId116" Type="http://schemas.openxmlformats.org/officeDocument/2006/relationships/font" Target="fonts/font4.fntdata"/><Relationship Id="rId124" Type="http://schemas.openxmlformats.org/officeDocument/2006/relationships/font" Target="fonts/font12.fntdata"/><Relationship Id="rId129" Type="http://schemas.openxmlformats.org/officeDocument/2006/relationships/font" Target="fonts/font17.fntdata"/><Relationship Id="rId137" Type="http://schemas.microsoft.com/office/2015/10/relationships/revisionInfo" Target="revisionInfo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83" Type="http://schemas.openxmlformats.org/officeDocument/2006/relationships/slide" Target="slides/slide75.xml"/><Relationship Id="rId88" Type="http://schemas.openxmlformats.org/officeDocument/2006/relationships/slide" Target="slides/slide80.xml"/><Relationship Id="rId91" Type="http://schemas.openxmlformats.org/officeDocument/2006/relationships/slide" Target="slides/slide83.xml"/><Relationship Id="rId96" Type="http://schemas.openxmlformats.org/officeDocument/2006/relationships/slide" Target="slides/slide88.xml"/><Relationship Id="rId111" Type="http://schemas.openxmlformats.org/officeDocument/2006/relationships/notesMaster" Target="notesMasters/notesMaster1.xml"/><Relationship Id="rId132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6" Type="http://schemas.openxmlformats.org/officeDocument/2006/relationships/slide" Target="slides/slide98.xml"/><Relationship Id="rId114" Type="http://schemas.openxmlformats.org/officeDocument/2006/relationships/font" Target="fonts/font2.fntdata"/><Relationship Id="rId119" Type="http://schemas.openxmlformats.org/officeDocument/2006/relationships/font" Target="fonts/font7.fntdata"/><Relationship Id="rId127" Type="http://schemas.openxmlformats.org/officeDocument/2006/relationships/font" Target="fonts/font15.fntdata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81" Type="http://schemas.openxmlformats.org/officeDocument/2006/relationships/slide" Target="slides/slide73.xml"/><Relationship Id="rId86" Type="http://schemas.openxmlformats.org/officeDocument/2006/relationships/slide" Target="slides/slide78.xml"/><Relationship Id="rId94" Type="http://schemas.openxmlformats.org/officeDocument/2006/relationships/slide" Target="slides/slide86.xml"/><Relationship Id="rId99" Type="http://schemas.openxmlformats.org/officeDocument/2006/relationships/slide" Target="slides/slide91.xml"/><Relationship Id="rId101" Type="http://schemas.openxmlformats.org/officeDocument/2006/relationships/slide" Target="slides/slide93.xml"/><Relationship Id="rId122" Type="http://schemas.openxmlformats.org/officeDocument/2006/relationships/font" Target="fonts/font10.fntdata"/><Relationship Id="rId130" Type="http://schemas.openxmlformats.org/officeDocument/2006/relationships/font" Target="fonts/font18.fntdata"/><Relationship Id="rId13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109" Type="http://schemas.openxmlformats.org/officeDocument/2006/relationships/slide" Target="slides/slide10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slide" Target="slides/slide68.xml"/><Relationship Id="rId97" Type="http://schemas.openxmlformats.org/officeDocument/2006/relationships/slide" Target="slides/slide89.xml"/><Relationship Id="rId104" Type="http://schemas.openxmlformats.org/officeDocument/2006/relationships/slide" Target="slides/slide96.xml"/><Relationship Id="rId120" Type="http://schemas.openxmlformats.org/officeDocument/2006/relationships/font" Target="fonts/font8.fntdata"/><Relationship Id="rId125" Type="http://schemas.openxmlformats.org/officeDocument/2006/relationships/font" Target="fonts/font13.fntdata"/><Relationship Id="rId7" Type="http://schemas.openxmlformats.org/officeDocument/2006/relationships/slideMaster" Target="slideMasters/slideMaster4.xml"/><Relationship Id="rId71" Type="http://schemas.openxmlformats.org/officeDocument/2006/relationships/slide" Target="slides/slide63.xml"/><Relationship Id="rId92" Type="http://schemas.openxmlformats.org/officeDocument/2006/relationships/slide" Target="slides/slide84.xml"/><Relationship Id="rId2" Type="http://schemas.openxmlformats.org/officeDocument/2006/relationships/customXml" Target="../customXml/item2.xml"/><Relationship Id="rId29" Type="http://schemas.openxmlformats.org/officeDocument/2006/relationships/slide" Target="slides/slide21.xml"/><Relationship Id="rId24" Type="http://schemas.openxmlformats.org/officeDocument/2006/relationships/slide" Target="slides/slide16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66" Type="http://schemas.openxmlformats.org/officeDocument/2006/relationships/slide" Target="slides/slide58.xml"/><Relationship Id="rId87" Type="http://schemas.openxmlformats.org/officeDocument/2006/relationships/slide" Target="slides/slide79.xml"/><Relationship Id="rId110" Type="http://schemas.openxmlformats.org/officeDocument/2006/relationships/slide" Target="slides/slide102.xml"/><Relationship Id="rId115" Type="http://schemas.openxmlformats.org/officeDocument/2006/relationships/font" Target="fonts/font3.fntdata"/><Relationship Id="rId131" Type="http://schemas.openxmlformats.org/officeDocument/2006/relationships/font" Target="fonts/font19.fntdata"/><Relationship Id="rId136" Type="http://schemas.openxmlformats.org/officeDocument/2006/relationships/tableStyles" Target="tableStyles.xml"/><Relationship Id="rId61" Type="http://schemas.openxmlformats.org/officeDocument/2006/relationships/slide" Target="slides/slide53.xml"/><Relationship Id="rId82" Type="http://schemas.openxmlformats.org/officeDocument/2006/relationships/slide" Target="slides/slide74.xml"/><Relationship Id="rId19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6275" cy="49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863" y="1"/>
            <a:ext cx="2946275" cy="49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0E4CBC4-9DEE-49DE-AC3D-56A35BE24C44}" type="datetimeFigureOut">
              <a:rPr lang="nl-NL"/>
              <a:pPr>
                <a:defRPr/>
              </a:pPr>
              <a:t>26-8-2022</a:t>
            </a:fld>
            <a:endParaRPr lang="nl-NL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273"/>
            <a:ext cx="2946275" cy="49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863" y="9428273"/>
            <a:ext cx="2946275" cy="49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40E408B-1C4B-4C90-818B-660494555E46}" type="slidenum">
              <a:rPr lang="nl-NL" altLang="nl-BE"/>
              <a:pPr>
                <a:defRPr/>
              </a:pPr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3314943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275" cy="496671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863" y="1"/>
            <a:ext cx="2946275" cy="496671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7537488-6690-4F2A-B182-58C691374178}" type="datetimeFigureOut">
              <a:rPr lang="nl-BE"/>
              <a:pPr>
                <a:defRPr/>
              </a:pPr>
              <a:t>26/08/2022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pPr lvl="0"/>
            <a:endParaRPr lang="nl-BE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383" y="4715832"/>
            <a:ext cx="5436909" cy="4466649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BE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428273"/>
            <a:ext cx="2946275" cy="49667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863" y="9428273"/>
            <a:ext cx="2946275" cy="496671"/>
          </a:xfrm>
          <a:prstGeom prst="rect">
            <a:avLst/>
          </a:prstGeom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99ABEBF-441C-4E1D-8542-6B2A9FBC8D15}" type="slidenum">
              <a:rPr lang="nl-BE" altLang="nl-BE"/>
              <a:pPr>
                <a:defRPr/>
              </a:pPr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5107272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BE" altLang="nl-BE"/>
          </a:p>
        </p:txBody>
      </p:sp>
      <p:sp>
        <p:nvSpPr>
          <p:cNvPr id="2253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873" indent="-285721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882" indent="-228577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035" indent="-228577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189" indent="-228577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342" indent="-22857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494" indent="-22857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647" indent="-22857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5801" indent="-22857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02939F7-BC46-47B5-95FA-C7873415D45F}" type="slidenum">
              <a:rPr lang="nl-BE" altLang="nl-BE" smtClean="0"/>
              <a:pPr/>
              <a:t>1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23133355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altLang="nl-BE"/>
          </a:p>
          <a:p>
            <a:pPr eaLnBrk="1" hangingPunct="1">
              <a:spcBef>
                <a:spcPct val="0"/>
              </a:spcBef>
            </a:pPr>
            <a:endParaRPr lang="nl-BE" altLang="nl-BE"/>
          </a:p>
        </p:txBody>
      </p:sp>
      <p:sp>
        <p:nvSpPr>
          <p:cNvPr id="36868" name="Tijdelijke aanduiding voor dianummer 3"/>
          <p:cNvSpPr txBox="1">
            <a:spLocks noGrp="1"/>
          </p:cNvSpPr>
          <p:nvPr/>
        </p:nvSpPr>
        <p:spPr bwMode="auto">
          <a:xfrm>
            <a:off x="3849863" y="9428273"/>
            <a:ext cx="2946275" cy="49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305" eaLnBrk="1" hangingPunct="1">
              <a:spcBef>
                <a:spcPct val="0"/>
              </a:spcBef>
              <a:defRPr/>
            </a:pPr>
            <a:fld id="{9E368917-FC8C-42B3-A169-C401CC9755C7}" type="slidenum">
              <a:rPr lang="nl-BE" altLang="nl-BE">
                <a:solidFill>
                  <a:prstClr val="black"/>
                </a:solidFill>
                <a:latin typeface="Arial" panose="020B0604020202020204" pitchFamily="34" charset="0"/>
              </a:rPr>
              <a:pPr algn="r" defTabSz="914305" eaLnBrk="1" hangingPunct="1">
                <a:spcBef>
                  <a:spcPct val="0"/>
                </a:spcBef>
                <a:defRPr/>
              </a:pPr>
              <a:t>15</a:t>
            </a:fld>
            <a:endParaRPr lang="nl-BE" altLang="nl-BE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948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altLang="nl-BE"/>
          </a:p>
          <a:p>
            <a:pPr eaLnBrk="1" hangingPunct="1">
              <a:spcBef>
                <a:spcPct val="0"/>
              </a:spcBef>
            </a:pPr>
            <a:endParaRPr lang="nl-BE" altLang="nl-BE"/>
          </a:p>
        </p:txBody>
      </p:sp>
      <p:sp>
        <p:nvSpPr>
          <p:cNvPr id="36868" name="Tijdelijke aanduiding voor dianummer 3"/>
          <p:cNvSpPr txBox="1">
            <a:spLocks noGrp="1"/>
          </p:cNvSpPr>
          <p:nvPr/>
        </p:nvSpPr>
        <p:spPr bwMode="auto">
          <a:xfrm>
            <a:off x="3849863" y="9428273"/>
            <a:ext cx="2946275" cy="49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305" eaLnBrk="1" hangingPunct="1">
              <a:spcBef>
                <a:spcPct val="0"/>
              </a:spcBef>
              <a:defRPr/>
            </a:pPr>
            <a:fld id="{9E368917-FC8C-42B3-A169-C401CC9755C7}" type="slidenum">
              <a:rPr lang="nl-BE" altLang="nl-BE">
                <a:solidFill>
                  <a:prstClr val="black"/>
                </a:solidFill>
                <a:latin typeface="Arial" panose="020B0604020202020204" pitchFamily="34" charset="0"/>
              </a:rPr>
              <a:pPr algn="r" defTabSz="914305" eaLnBrk="1" hangingPunct="1">
                <a:spcBef>
                  <a:spcPct val="0"/>
                </a:spcBef>
                <a:defRPr/>
              </a:pPr>
              <a:t>16</a:t>
            </a:fld>
            <a:endParaRPr lang="nl-BE" altLang="nl-BE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991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altLang="nl-BE"/>
          </a:p>
          <a:p>
            <a:pPr eaLnBrk="1" hangingPunct="1">
              <a:spcBef>
                <a:spcPct val="0"/>
              </a:spcBef>
            </a:pPr>
            <a:endParaRPr lang="nl-BE" altLang="nl-BE"/>
          </a:p>
        </p:txBody>
      </p:sp>
      <p:sp>
        <p:nvSpPr>
          <p:cNvPr id="36868" name="Tijdelijke aanduiding voor dianummer 3"/>
          <p:cNvSpPr txBox="1">
            <a:spLocks noGrp="1"/>
          </p:cNvSpPr>
          <p:nvPr/>
        </p:nvSpPr>
        <p:spPr bwMode="auto">
          <a:xfrm>
            <a:off x="3849863" y="9428273"/>
            <a:ext cx="2946275" cy="49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305" eaLnBrk="1" hangingPunct="1">
              <a:spcBef>
                <a:spcPct val="0"/>
              </a:spcBef>
              <a:defRPr/>
            </a:pPr>
            <a:fld id="{9E368917-FC8C-42B3-A169-C401CC9755C7}" type="slidenum">
              <a:rPr lang="nl-BE" altLang="nl-BE">
                <a:solidFill>
                  <a:prstClr val="black"/>
                </a:solidFill>
                <a:latin typeface="Arial" panose="020B0604020202020204" pitchFamily="34" charset="0"/>
              </a:rPr>
              <a:pPr algn="r" defTabSz="914305" eaLnBrk="1" hangingPunct="1">
                <a:spcBef>
                  <a:spcPct val="0"/>
                </a:spcBef>
                <a:defRPr/>
              </a:pPr>
              <a:t>17</a:t>
            </a:fld>
            <a:endParaRPr lang="nl-BE" altLang="nl-BE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589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altLang="nl-BE"/>
          </a:p>
          <a:p>
            <a:pPr eaLnBrk="1" hangingPunct="1">
              <a:spcBef>
                <a:spcPct val="0"/>
              </a:spcBef>
            </a:pPr>
            <a:endParaRPr lang="nl-BE" altLang="nl-BE"/>
          </a:p>
        </p:txBody>
      </p:sp>
      <p:sp>
        <p:nvSpPr>
          <p:cNvPr id="36868" name="Tijdelijke aanduiding voor dianummer 3"/>
          <p:cNvSpPr txBox="1">
            <a:spLocks noGrp="1"/>
          </p:cNvSpPr>
          <p:nvPr/>
        </p:nvSpPr>
        <p:spPr bwMode="auto">
          <a:xfrm>
            <a:off x="3849863" y="9428273"/>
            <a:ext cx="2946275" cy="49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305" eaLnBrk="1" hangingPunct="1">
              <a:spcBef>
                <a:spcPct val="0"/>
              </a:spcBef>
              <a:defRPr/>
            </a:pPr>
            <a:fld id="{9E368917-FC8C-42B3-A169-C401CC9755C7}" type="slidenum">
              <a:rPr lang="nl-BE" altLang="nl-BE">
                <a:solidFill>
                  <a:prstClr val="black"/>
                </a:solidFill>
                <a:latin typeface="Arial" panose="020B0604020202020204" pitchFamily="34" charset="0"/>
              </a:rPr>
              <a:pPr algn="r" defTabSz="914305" eaLnBrk="1" hangingPunct="1">
                <a:spcBef>
                  <a:spcPct val="0"/>
                </a:spcBef>
                <a:defRPr/>
              </a:pPr>
              <a:t>18</a:t>
            </a:fld>
            <a:endParaRPr lang="nl-BE" altLang="nl-BE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4088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altLang="nl-BE"/>
          </a:p>
          <a:p>
            <a:pPr eaLnBrk="1" hangingPunct="1">
              <a:spcBef>
                <a:spcPct val="0"/>
              </a:spcBef>
            </a:pPr>
            <a:endParaRPr lang="nl-BE" altLang="nl-BE"/>
          </a:p>
        </p:txBody>
      </p:sp>
      <p:sp>
        <p:nvSpPr>
          <p:cNvPr id="36868" name="Tijdelijke aanduiding voor dianummer 3"/>
          <p:cNvSpPr txBox="1">
            <a:spLocks noGrp="1"/>
          </p:cNvSpPr>
          <p:nvPr/>
        </p:nvSpPr>
        <p:spPr bwMode="auto">
          <a:xfrm>
            <a:off x="3849863" y="9428273"/>
            <a:ext cx="2946275" cy="49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305" eaLnBrk="1" hangingPunct="1">
              <a:spcBef>
                <a:spcPct val="0"/>
              </a:spcBef>
              <a:defRPr/>
            </a:pPr>
            <a:fld id="{9E368917-FC8C-42B3-A169-C401CC9755C7}" type="slidenum">
              <a:rPr lang="nl-BE" altLang="nl-BE">
                <a:solidFill>
                  <a:prstClr val="black"/>
                </a:solidFill>
                <a:latin typeface="Arial" panose="020B0604020202020204" pitchFamily="34" charset="0"/>
              </a:rPr>
              <a:pPr algn="r" defTabSz="914305" eaLnBrk="1" hangingPunct="1">
                <a:spcBef>
                  <a:spcPct val="0"/>
                </a:spcBef>
                <a:defRPr/>
              </a:pPr>
              <a:t>19</a:t>
            </a:fld>
            <a:endParaRPr lang="nl-BE" altLang="nl-BE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4965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altLang="nl-BE"/>
          </a:p>
          <a:p>
            <a:pPr eaLnBrk="1" hangingPunct="1">
              <a:spcBef>
                <a:spcPct val="0"/>
              </a:spcBef>
            </a:pPr>
            <a:endParaRPr lang="nl-BE" altLang="nl-BE"/>
          </a:p>
        </p:txBody>
      </p:sp>
      <p:sp>
        <p:nvSpPr>
          <p:cNvPr id="36868" name="Tijdelijke aanduiding voor dianummer 3"/>
          <p:cNvSpPr txBox="1">
            <a:spLocks noGrp="1"/>
          </p:cNvSpPr>
          <p:nvPr/>
        </p:nvSpPr>
        <p:spPr bwMode="auto">
          <a:xfrm>
            <a:off x="3849863" y="9428273"/>
            <a:ext cx="2946275" cy="49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305" eaLnBrk="1" hangingPunct="1">
              <a:spcBef>
                <a:spcPct val="0"/>
              </a:spcBef>
              <a:defRPr/>
            </a:pPr>
            <a:fld id="{9E368917-FC8C-42B3-A169-C401CC9755C7}" type="slidenum">
              <a:rPr lang="nl-BE" altLang="nl-BE">
                <a:solidFill>
                  <a:prstClr val="black"/>
                </a:solidFill>
                <a:latin typeface="Arial" panose="020B0604020202020204" pitchFamily="34" charset="0"/>
              </a:rPr>
              <a:pPr algn="r" defTabSz="914305" eaLnBrk="1" hangingPunct="1">
                <a:spcBef>
                  <a:spcPct val="0"/>
                </a:spcBef>
                <a:defRPr/>
              </a:pPr>
              <a:t>20</a:t>
            </a:fld>
            <a:endParaRPr lang="nl-BE" altLang="nl-BE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9872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altLang="nl-BE"/>
          </a:p>
          <a:p>
            <a:pPr eaLnBrk="1" hangingPunct="1">
              <a:spcBef>
                <a:spcPct val="0"/>
              </a:spcBef>
            </a:pPr>
            <a:endParaRPr lang="nl-BE" altLang="nl-BE"/>
          </a:p>
        </p:txBody>
      </p:sp>
      <p:sp>
        <p:nvSpPr>
          <p:cNvPr id="36868" name="Tijdelijke aanduiding voor dianummer 3"/>
          <p:cNvSpPr txBox="1">
            <a:spLocks noGrp="1"/>
          </p:cNvSpPr>
          <p:nvPr/>
        </p:nvSpPr>
        <p:spPr bwMode="auto">
          <a:xfrm>
            <a:off x="3849863" y="9428273"/>
            <a:ext cx="2946275" cy="49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305" eaLnBrk="1" hangingPunct="1">
              <a:spcBef>
                <a:spcPct val="0"/>
              </a:spcBef>
              <a:defRPr/>
            </a:pPr>
            <a:fld id="{9E368917-FC8C-42B3-A169-C401CC9755C7}" type="slidenum">
              <a:rPr lang="nl-BE" altLang="nl-BE">
                <a:solidFill>
                  <a:prstClr val="black"/>
                </a:solidFill>
                <a:latin typeface="Arial" panose="020B0604020202020204" pitchFamily="34" charset="0"/>
              </a:rPr>
              <a:pPr algn="r" defTabSz="914305" eaLnBrk="1" hangingPunct="1">
                <a:spcBef>
                  <a:spcPct val="0"/>
                </a:spcBef>
                <a:defRPr/>
              </a:pPr>
              <a:t>21</a:t>
            </a:fld>
            <a:endParaRPr lang="nl-BE" altLang="nl-BE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9641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altLang="nl-BE"/>
          </a:p>
          <a:p>
            <a:pPr eaLnBrk="1" hangingPunct="1">
              <a:spcBef>
                <a:spcPct val="0"/>
              </a:spcBef>
            </a:pPr>
            <a:endParaRPr lang="nl-BE" altLang="nl-BE"/>
          </a:p>
        </p:txBody>
      </p:sp>
      <p:sp>
        <p:nvSpPr>
          <p:cNvPr id="36868" name="Tijdelijke aanduiding voor dianummer 3"/>
          <p:cNvSpPr txBox="1">
            <a:spLocks noGrp="1"/>
          </p:cNvSpPr>
          <p:nvPr/>
        </p:nvSpPr>
        <p:spPr bwMode="auto">
          <a:xfrm>
            <a:off x="3849863" y="9428273"/>
            <a:ext cx="2946275" cy="49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305" eaLnBrk="1" hangingPunct="1">
              <a:spcBef>
                <a:spcPct val="0"/>
              </a:spcBef>
              <a:defRPr/>
            </a:pPr>
            <a:fld id="{9E368917-FC8C-42B3-A169-C401CC9755C7}" type="slidenum">
              <a:rPr lang="nl-BE" altLang="nl-BE">
                <a:solidFill>
                  <a:prstClr val="black"/>
                </a:solidFill>
                <a:latin typeface="Arial" panose="020B0604020202020204" pitchFamily="34" charset="0"/>
              </a:rPr>
              <a:pPr algn="r" defTabSz="914305" eaLnBrk="1" hangingPunct="1">
                <a:spcBef>
                  <a:spcPct val="0"/>
                </a:spcBef>
                <a:defRPr/>
              </a:pPr>
              <a:t>22</a:t>
            </a:fld>
            <a:endParaRPr lang="nl-BE" altLang="nl-BE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6879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altLang="nl-BE"/>
          </a:p>
          <a:p>
            <a:pPr eaLnBrk="1" hangingPunct="1">
              <a:spcBef>
                <a:spcPct val="0"/>
              </a:spcBef>
            </a:pPr>
            <a:endParaRPr lang="nl-BE" altLang="nl-BE"/>
          </a:p>
        </p:txBody>
      </p:sp>
      <p:sp>
        <p:nvSpPr>
          <p:cNvPr id="36868" name="Tijdelijke aanduiding voor dianummer 3"/>
          <p:cNvSpPr txBox="1">
            <a:spLocks noGrp="1"/>
          </p:cNvSpPr>
          <p:nvPr/>
        </p:nvSpPr>
        <p:spPr bwMode="auto">
          <a:xfrm>
            <a:off x="3849863" y="9428273"/>
            <a:ext cx="2946275" cy="49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305" eaLnBrk="1" hangingPunct="1">
              <a:spcBef>
                <a:spcPct val="0"/>
              </a:spcBef>
              <a:defRPr/>
            </a:pPr>
            <a:fld id="{9E368917-FC8C-42B3-A169-C401CC9755C7}" type="slidenum">
              <a:rPr lang="nl-BE" altLang="nl-BE">
                <a:solidFill>
                  <a:prstClr val="black"/>
                </a:solidFill>
                <a:latin typeface="Arial" panose="020B0604020202020204" pitchFamily="34" charset="0"/>
              </a:rPr>
              <a:pPr algn="r" defTabSz="914305" eaLnBrk="1" hangingPunct="1">
                <a:spcBef>
                  <a:spcPct val="0"/>
                </a:spcBef>
                <a:defRPr/>
              </a:pPr>
              <a:t>23</a:t>
            </a:fld>
            <a:endParaRPr lang="nl-BE" altLang="nl-BE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809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altLang="nl-BE"/>
          </a:p>
          <a:p>
            <a:pPr eaLnBrk="1" hangingPunct="1">
              <a:spcBef>
                <a:spcPct val="0"/>
              </a:spcBef>
            </a:pPr>
            <a:endParaRPr lang="nl-BE" altLang="nl-BE"/>
          </a:p>
        </p:txBody>
      </p:sp>
      <p:sp>
        <p:nvSpPr>
          <p:cNvPr id="36868" name="Tijdelijke aanduiding voor dianummer 3"/>
          <p:cNvSpPr txBox="1">
            <a:spLocks noGrp="1"/>
          </p:cNvSpPr>
          <p:nvPr/>
        </p:nvSpPr>
        <p:spPr bwMode="auto">
          <a:xfrm>
            <a:off x="3849863" y="9428273"/>
            <a:ext cx="2946275" cy="49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305" eaLnBrk="1" hangingPunct="1">
              <a:spcBef>
                <a:spcPct val="0"/>
              </a:spcBef>
              <a:defRPr/>
            </a:pPr>
            <a:fld id="{9E368917-FC8C-42B3-A169-C401CC9755C7}" type="slidenum">
              <a:rPr lang="nl-BE" altLang="nl-BE">
                <a:solidFill>
                  <a:prstClr val="black"/>
                </a:solidFill>
                <a:latin typeface="Arial" panose="020B0604020202020204" pitchFamily="34" charset="0"/>
              </a:rPr>
              <a:pPr algn="r" defTabSz="914305" eaLnBrk="1" hangingPunct="1">
                <a:spcBef>
                  <a:spcPct val="0"/>
                </a:spcBef>
                <a:defRPr/>
              </a:pPr>
              <a:t>24</a:t>
            </a:fld>
            <a:endParaRPr lang="nl-BE" altLang="nl-BE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466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altLang="nl-BE"/>
          </a:p>
          <a:p>
            <a:pPr eaLnBrk="1" hangingPunct="1">
              <a:spcBef>
                <a:spcPct val="0"/>
              </a:spcBef>
            </a:pPr>
            <a:endParaRPr lang="nl-BE" altLang="nl-BE"/>
          </a:p>
        </p:txBody>
      </p:sp>
      <p:sp>
        <p:nvSpPr>
          <p:cNvPr id="36868" name="Tijdelijke aanduiding voor dianummer 3"/>
          <p:cNvSpPr txBox="1">
            <a:spLocks noGrp="1"/>
          </p:cNvSpPr>
          <p:nvPr/>
        </p:nvSpPr>
        <p:spPr bwMode="auto">
          <a:xfrm>
            <a:off x="3849863" y="9428273"/>
            <a:ext cx="2946275" cy="49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305" eaLnBrk="1" hangingPunct="1">
              <a:spcBef>
                <a:spcPct val="0"/>
              </a:spcBef>
              <a:defRPr/>
            </a:pPr>
            <a:fld id="{9E368917-FC8C-42B3-A169-C401CC9755C7}" type="slidenum">
              <a:rPr lang="nl-BE" altLang="nl-BE">
                <a:solidFill>
                  <a:prstClr val="black"/>
                </a:solidFill>
                <a:latin typeface="Arial" panose="020B0604020202020204" pitchFamily="34" charset="0"/>
              </a:rPr>
              <a:pPr algn="r" defTabSz="914305" eaLnBrk="1" hangingPunct="1">
                <a:spcBef>
                  <a:spcPct val="0"/>
                </a:spcBef>
                <a:defRPr/>
              </a:pPr>
              <a:t>6</a:t>
            </a:fld>
            <a:endParaRPr lang="nl-BE" altLang="nl-BE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69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altLang="nl-BE"/>
          </a:p>
          <a:p>
            <a:pPr eaLnBrk="1" hangingPunct="1">
              <a:spcBef>
                <a:spcPct val="0"/>
              </a:spcBef>
            </a:pPr>
            <a:endParaRPr lang="nl-BE" altLang="nl-BE"/>
          </a:p>
        </p:txBody>
      </p:sp>
      <p:sp>
        <p:nvSpPr>
          <p:cNvPr id="36868" name="Tijdelijke aanduiding voor dianummer 3"/>
          <p:cNvSpPr txBox="1">
            <a:spLocks noGrp="1"/>
          </p:cNvSpPr>
          <p:nvPr/>
        </p:nvSpPr>
        <p:spPr bwMode="auto">
          <a:xfrm>
            <a:off x="3849863" y="9428273"/>
            <a:ext cx="2946275" cy="49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305" eaLnBrk="1" hangingPunct="1">
              <a:spcBef>
                <a:spcPct val="0"/>
              </a:spcBef>
              <a:defRPr/>
            </a:pPr>
            <a:fld id="{9E368917-FC8C-42B3-A169-C401CC9755C7}" type="slidenum">
              <a:rPr lang="nl-BE" altLang="nl-BE">
                <a:solidFill>
                  <a:prstClr val="black"/>
                </a:solidFill>
                <a:latin typeface="Arial" panose="020B0604020202020204" pitchFamily="34" charset="0"/>
              </a:rPr>
              <a:pPr algn="r" defTabSz="914305" eaLnBrk="1" hangingPunct="1">
                <a:spcBef>
                  <a:spcPct val="0"/>
                </a:spcBef>
                <a:defRPr/>
              </a:pPr>
              <a:t>25</a:t>
            </a:fld>
            <a:endParaRPr lang="nl-BE" altLang="nl-BE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1807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altLang="nl-BE"/>
          </a:p>
          <a:p>
            <a:pPr eaLnBrk="1" hangingPunct="1">
              <a:spcBef>
                <a:spcPct val="0"/>
              </a:spcBef>
            </a:pPr>
            <a:endParaRPr lang="nl-BE" altLang="nl-BE"/>
          </a:p>
        </p:txBody>
      </p:sp>
      <p:sp>
        <p:nvSpPr>
          <p:cNvPr id="36868" name="Tijdelijke aanduiding voor dianummer 3"/>
          <p:cNvSpPr txBox="1">
            <a:spLocks noGrp="1"/>
          </p:cNvSpPr>
          <p:nvPr/>
        </p:nvSpPr>
        <p:spPr bwMode="auto">
          <a:xfrm>
            <a:off x="3849863" y="9428273"/>
            <a:ext cx="2946275" cy="49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305" eaLnBrk="1" hangingPunct="1">
              <a:spcBef>
                <a:spcPct val="0"/>
              </a:spcBef>
              <a:defRPr/>
            </a:pPr>
            <a:fld id="{9E368917-FC8C-42B3-A169-C401CC9755C7}" type="slidenum">
              <a:rPr lang="nl-BE" altLang="nl-BE">
                <a:solidFill>
                  <a:prstClr val="black"/>
                </a:solidFill>
                <a:latin typeface="Arial" panose="020B0604020202020204" pitchFamily="34" charset="0"/>
              </a:rPr>
              <a:pPr algn="r" defTabSz="914305" eaLnBrk="1" hangingPunct="1">
                <a:spcBef>
                  <a:spcPct val="0"/>
                </a:spcBef>
                <a:defRPr/>
              </a:pPr>
              <a:t>26</a:t>
            </a:fld>
            <a:endParaRPr lang="nl-BE" altLang="nl-BE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2424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altLang="nl-BE"/>
          </a:p>
          <a:p>
            <a:pPr eaLnBrk="1" hangingPunct="1">
              <a:spcBef>
                <a:spcPct val="0"/>
              </a:spcBef>
            </a:pPr>
            <a:endParaRPr lang="nl-BE" altLang="nl-BE"/>
          </a:p>
        </p:txBody>
      </p:sp>
      <p:sp>
        <p:nvSpPr>
          <p:cNvPr id="36868" name="Tijdelijke aanduiding voor dianummer 3"/>
          <p:cNvSpPr txBox="1">
            <a:spLocks noGrp="1"/>
          </p:cNvSpPr>
          <p:nvPr/>
        </p:nvSpPr>
        <p:spPr bwMode="auto">
          <a:xfrm>
            <a:off x="3849863" y="9428273"/>
            <a:ext cx="2946275" cy="49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305" eaLnBrk="1" hangingPunct="1">
              <a:spcBef>
                <a:spcPct val="0"/>
              </a:spcBef>
              <a:defRPr/>
            </a:pPr>
            <a:fld id="{9E368917-FC8C-42B3-A169-C401CC9755C7}" type="slidenum">
              <a:rPr lang="nl-BE" altLang="nl-BE">
                <a:solidFill>
                  <a:prstClr val="black"/>
                </a:solidFill>
                <a:latin typeface="Arial" panose="020B0604020202020204" pitchFamily="34" charset="0"/>
              </a:rPr>
              <a:pPr algn="r" defTabSz="914305" eaLnBrk="1" hangingPunct="1">
                <a:spcBef>
                  <a:spcPct val="0"/>
                </a:spcBef>
                <a:defRPr/>
              </a:pPr>
              <a:t>27</a:t>
            </a:fld>
            <a:endParaRPr lang="nl-BE" altLang="nl-BE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8635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altLang="nl-BE"/>
          </a:p>
          <a:p>
            <a:pPr eaLnBrk="1" hangingPunct="1">
              <a:spcBef>
                <a:spcPct val="0"/>
              </a:spcBef>
            </a:pPr>
            <a:endParaRPr lang="nl-BE" altLang="nl-BE"/>
          </a:p>
        </p:txBody>
      </p:sp>
      <p:sp>
        <p:nvSpPr>
          <p:cNvPr id="36868" name="Tijdelijke aanduiding voor dianummer 3"/>
          <p:cNvSpPr txBox="1">
            <a:spLocks noGrp="1"/>
          </p:cNvSpPr>
          <p:nvPr/>
        </p:nvSpPr>
        <p:spPr bwMode="auto">
          <a:xfrm>
            <a:off x="3849863" y="9428273"/>
            <a:ext cx="2946275" cy="49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305" eaLnBrk="1" hangingPunct="1">
              <a:spcBef>
                <a:spcPct val="0"/>
              </a:spcBef>
              <a:defRPr/>
            </a:pPr>
            <a:fld id="{9E368917-FC8C-42B3-A169-C401CC9755C7}" type="slidenum">
              <a:rPr lang="nl-BE" altLang="nl-BE">
                <a:solidFill>
                  <a:prstClr val="black"/>
                </a:solidFill>
                <a:latin typeface="Arial" panose="020B0604020202020204" pitchFamily="34" charset="0"/>
              </a:rPr>
              <a:pPr algn="r" defTabSz="914305" eaLnBrk="1" hangingPunct="1">
                <a:spcBef>
                  <a:spcPct val="0"/>
                </a:spcBef>
                <a:defRPr/>
              </a:pPr>
              <a:t>28</a:t>
            </a:fld>
            <a:endParaRPr lang="nl-BE" altLang="nl-BE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1325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altLang="nl-BE"/>
          </a:p>
          <a:p>
            <a:pPr eaLnBrk="1" hangingPunct="1">
              <a:spcBef>
                <a:spcPct val="0"/>
              </a:spcBef>
            </a:pPr>
            <a:endParaRPr lang="nl-BE" altLang="nl-BE"/>
          </a:p>
        </p:txBody>
      </p:sp>
      <p:sp>
        <p:nvSpPr>
          <p:cNvPr id="36868" name="Tijdelijke aanduiding voor dianummer 3"/>
          <p:cNvSpPr txBox="1">
            <a:spLocks noGrp="1"/>
          </p:cNvSpPr>
          <p:nvPr/>
        </p:nvSpPr>
        <p:spPr bwMode="auto">
          <a:xfrm>
            <a:off x="3849863" y="9428273"/>
            <a:ext cx="2946275" cy="49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305" eaLnBrk="1" hangingPunct="1">
              <a:spcBef>
                <a:spcPct val="0"/>
              </a:spcBef>
              <a:defRPr/>
            </a:pPr>
            <a:fld id="{9E368917-FC8C-42B3-A169-C401CC9755C7}" type="slidenum">
              <a:rPr lang="nl-BE" altLang="nl-BE">
                <a:solidFill>
                  <a:prstClr val="black"/>
                </a:solidFill>
                <a:latin typeface="Arial" panose="020B0604020202020204" pitchFamily="34" charset="0"/>
              </a:rPr>
              <a:pPr algn="r" defTabSz="914305" eaLnBrk="1" hangingPunct="1">
                <a:spcBef>
                  <a:spcPct val="0"/>
                </a:spcBef>
                <a:defRPr/>
              </a:pPr>
              <a:t>29</a:t>
            </a:fld>
            <a:endParaRPr lang="nl-BE" altLang="nl-BE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5876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altLang="nl-BE"/>
          </a:p>
          <a:p>
            <a:pPr eaLnBrk="1" hangingPunct="1">
              <a:spcBef>
                <a:spcPct val="0"/>
              </a:spcBef>
            </a:pPr>
            <a:endParaRPr lang="nl-BE" altLang="nl-BE"/>
          </a:p>
        </p:txBody>
      </p:sp>
      <p:sp>
        <p:nvSpPr>
          <p:cNvPr id="36868" name="Tijdelijke aanduiding voor dianummer 3"/>
          <p:cNvSpPr txBox="1">
            <a:spLocks noGrp="1"/>
          </p:cNvSpPr>
          <p:nvPr/>
        </p:nvSpPr>
        <p:spPr bwMode="auto">
          <a:xfrm>
            <a:off x="3849863" y="9428273"/>
            <a:ext cx="2946275" cy="49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305" eaLnBrk="1" hangingPunct="1">
              <a:spcBef>
                <a:spcPct val="0"/>
              </a:spcBef>
              <a:defRPr/>
            </a:pPr>
            <a:fld id="{9E368917-FC8C-42B3-A169-C401CC9755C7}" type="slidenum">
              <a:rPr lang="nl-BE" altLang="nl-BE">
                <a:solidFill>
                  <a:prstClr val="black"/>
                </a:solidFill>
                <a:latin typeface="Arial" panose="020B0604020202020204" pitchFamily="34" charset="0"/>
              </a:rPr>
              <a:pPr algn="r" defTabSz="914305" eaLnBrk="1" hangingPunct="1">
                <a:spcBef>
                  <a:spcPct val="0"/>
                </a:spcBef>
                <a:defRPr/>
              </a:pPr>
              <a:t>30</a:t>
            </a:fld>
            <a:endParaRPr lang="nl-BE" altLang="nl-BE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8612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altLang="nl-BE"/>
          </a:p>
          <a:p>
            <a:pPr eaLnBrk="1" hangingPunct="1">
              <a:spcBef>
                <a:spcPct val="0"/>
              </a:spcBef>
            </a:pPr>
            <a:endParaRPr lang="nl-BE" altLang="nl-BE"/>
          </a:p>
        </p:txBody>
      </p:sp>
      <p:sp>
        <p:nvSpPr>
          <p:cNvPr id="36868" name="Tijdelijke aanduiding voor dianummer 3"/>
          <p:cNvSpPr txBox="1">
            <a:spLocks noGrp="1"/>
          </p:cNvSpPr>
          <p:nvPr/>
        </p:nvSpPr>
        <p:spPr bwMode="auto">
          <a:xfrm>
            <a:off x="3849863" y="9428273"/>
            <a:ext cx="2946275" cy="49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305" eaLnBrk="1" hangingPunct="1">
              <a:spcBef>
                <a:spcPct val="0"/>
              </a:spcBef>
              <a:defRPr/>
            </a:pPr>
            <a:fld id="{9E368917-FC8C-42B3-A169-C401CC9755C7}" type="slidenum">
              <a:rPr lang="nl-BE" altLang="nl-BE">
                <a:solidFill>
                  <a:prstClr val="black"/>
                </a:solidFill>
                <a:latin typeface="Arial" panose="020B0604020202020204" pitchFamily="34" charset="0"/>
              </a:rPr>
              <a:pPr algn="r" defTabSz="914305" eaLnBrk="1" hangingPunct="1">
                <a:spcBef>
                  <a:spcPct val="0"/>
                </a:spcBef>
                <a:defRPr/>
              </a:pPr>
              <a:t>31</a:t>
            </a:fld>
            <a:endParaRPr lang="nl-BE" altLang="nl-BE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2189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32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8615586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0" i="0">
              <a:solidFill>
                <a:srgbClr val="606060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33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28322559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34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3519570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altLang="nl-BE"/>
          </a:p>
          <a:p>
            <a:pPr eaLnBrk="1" hangingPunct="1">
              <a:spcBef>
                <a:spcPct val="0"/>
              </a:spcBef>
            </a:pPr>
            <a:endParaRPr lang="nl-BE" altLang="nl-BE"/>
          </a:p>
        </p:txBody>
      </p:sp>
      <p:sp>
        <p:nvSpPr>
          <p:cNvPr id="36868" name="Tijdelijke aanduiding voor dianummer 3"/>
          <p:cNvSpPr txBox="1">
            <a:spLocks noGrp="1"/>
          </p:cNvSpPr>
          <p:nvPr/>
        </p:nvSpPr>
        <p:spPr bwMode="auto">
          <a:xfrm>
            <a:off x="3849863" y="9428273"/>
            <a:ext cx="2946275" cy="49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305" eaLnBrk="1" hangingPunct="1">
              <a:spcBef>
                <a:spcPct val="0"/>
              </a:spcBef>
              <a:defRPr/>
            </a:pPr>
            <a:fld id="{9E368917-FC8C-42B3-A169-C401CC9755C7}" type="slidenum">
              <a:rPr lang="nl-BE" altLang="nl-BE">
                <a:solidFill>
                  <a:prstClr val="black"/>
                </a:solidFill>
                <a:latin typeface="Arial" panose="020B0604020202020204" pitchFamily="34" charset="0"/>
              </a:rPr>
              <a:pPr algn="r" defTabSz="914305" eaLnBrk="1" hangingPunct="1">
                <a:spcBef>
                  <a:spcPct val="0"/>
                </a:spcBef>
                <a:defRPr/>
              </a:pPr>
              <a:t>7</a:t>
            </a:fld>
            <a:endParaRPr lang="nl-BE" altLang="nl-BE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6504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>
              <a:solidFill>
                <a:srgbClr val="333333"/>
              </a:solidFill>
              <a:latin typeface="latoregular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35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42589956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305">
              <a:defRPr/>
            </a:pPr>
            <a:endParaRPr lang="nl-NL">
              <a:effectLst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36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41832792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>
              <a:solidFill>
                <a:srgbClr val="333333"/>
              </a:solidFill>
              <a:latin typeface="latoregular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37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38165148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 eaLnBrk="0" fontAlgn="base" hangingPunct="0">
              <a:spcBef>
                <a:spcPct val="30000"/>
              </a:spcBef>
              <a:spcAft>
                <a:spcPct val="0"/>
              </a:spcAft>
            </a:pPr>
            <a:endParaRPr lang="nl-NL">
              <a:solidFill>
                <a:srgbClr val="333333"/>
              </a:solidFill>
              <a:latin typeface="latoregular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38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40360292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 eaLnBrk="0" fontAlgn="base" hangingPunct="0">
              <a:spcBef>
                <a:spcPct val="30000"/>
              </a:spcBef>
              <a:spcAft>
                <a:spcPct val="0"/>
              </a:spcAft>
            </a:pPr>
            <a:endParaRPr lang="nl-NL">
              <a:solidFill>
                <a:srgbClr val="333333"/>
              </a:solidFill>
              <a:latin typeface="latoregular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39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35384617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305">
              <a:defRPr/>
            </a:pPr>
            <a:endParaRPr lang="nl-NL">
              <a:solidFill>
                <a:srgbClr val="333333"/>
              </a:solidFill>
              <a:latin typeface="latoregular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40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5706529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305">
              <a:defRPr/>
            </a:pPr>
            <a:endParaRPr lang="nl-NL">
              <a:solidFill>
                <a:srgbClr val="333333"/>
              </a:solidFill>
              <a:latin typeface="latoregular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41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37367957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>
              <a:latin typeface="Arial" panose="020B0604020202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42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9278335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>
              <a:solidFill>
                <a:srgbClr val="333333"/>
              </a:solidFill>
              <a:latin typeface="latoregular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43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28220362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5">
              <a:defRPr/>
            </a:pPr>
            <a:endParaRPr lang="nl-NL" b="0" i="0">
              <a:solidFill>
                <a:srgbClr val="606060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44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2046818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altLang="nl-BE"/>
          </a:p>
          <a:p>
            <a:pPr eaLnBrk="1" hangingPunct="1">
              <a:spcBef>
                <a:spcPct val="0"/>
              </a:spcBef>
            </a:pPr>
            <a:endParaRPr lang="nl-BE" altLang="nl-BE"/>
          </a:p>
        </p:txBody>
      </p:sp>
      <p:sp>
        <p:nvSpPr>
          <p:cNvPr id="36868" name="Tijdelijke aanduiding voor dianummer 3"/>
          <p:cNvSpPr txBox="1">
            <a:spLocks noGrp="1"/>
          </p:cNvSpPr>
          <p:nvPr/>
        </p:nvSpPr>
        <p:spPr bwMode="auto">
          <a:xfrm>
            <a:off x="3849863" y="9428273"/>
            <a:ext cx="2946275" cy="49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305" eaLnBrk="1" hangingPunct="1">
              <a:spcBef>
                <a:spcPct val="0"/>
              </a:spcBef>
              <a:defRPr/>
            </a:pPr>
            <a:fld id="{9E368917-FC8C-42B3-A169-C401CC9755C7}" type="slidenum">
              <a:rPr lang="nl-BE" altLang="nl-BE">
                <a:solidFill>
                  <a:prstClr val="black"/>
                </a:solidFill>
                <a:latin typeface="Arial" panose="020B0604020202020204" pitchFamily="34" charset="0"/>
              </a:rPr>
              <a:pPr algn="r" defTabSz="914305" eaLnBrk="1" hangingPunct="1">
                <a:spcBef>
                  <a:spcPct val="0"/>
                </a:spcBef>
                <a:defRPr/>
              </a:pPr>
              <a:t>8</a:t>
            </a:fld>
            <a:endParaRPr lang="nl-BE" altLang="nl-BE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56273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305">
              <a:defRPr/>
            </a:pPr>
            <a:endParaRPr lang="nl-NL" b="0" i="0">
              <a:solidFill>
                <a:srgbClr val="606060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45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7177346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52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33262934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53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374567607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54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314285421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55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17508636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56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424167864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57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28087877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58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3185101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59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36962982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635">
              <a:lnSpc>
                <a:spcPct val="112000"/>
              </a:lnSpc>
            </a:pP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60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86190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altLang="nl-BE"/>
          </a:p>
          <a:p>
            <a:pPr eaLnBrk="1" hangingPunct="1">
              <a:spcBef>
                <a:spcPct val="0"/>
              </a:spcBef>
            </a:pPr>
            <a:endParaRPr lang="nl-BE" altLang="nl-BE"/>
          </a:p>
        </p:txBody>
      </p:sp>
      <p:sp>
        <p:nvSpPr>
          <p:cNvPr id="36868" name="Tijdelijke aanduiding voor dianummer 3"/>
          <p:cNvSpPr txBox="1">
            <a:spLocks noGrp="1"/>
          </p:cNvSpPr>
          <p:nvPr/>
        </p:nvSpPr>
        <p:spPr bwMode="auto">
          <a:xfrm>
            <a:off x="3849863" y="9428273"/>
            <a:ext cx="2946275" cy="49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305" eaLnBrk="1" hangingPunct="1">
              <a:spcBef>
                <a:spcPct val="0"/>
              </a:spcBef>
              <a:defRPr/>
            </a:pPr>
            <a:fld id="{9E368917-FC8C-42B3-A169-C401CC9755C7}" type="slidenum">
              <a:rPr lang="nl-BE" altLang="nl-BE">
                <a:solidFill>
                  <a:prstClr val="black"/>
                </a:solidFill>
                <a:latin typeface="Arial" panose="020B0604020202020204" pitchFamily="34" charset="0"/>
              </a:rPr>
              <a:pPr algn="r" defTabSz="914305" eaLnBrk="1" hangingPunct="1">
                <a:spcBef>
                  <a:spcPct val="0"/>
                </a:spcBef>
                <a:defRPr/>
              </a:pPr>
              <a:t>9</a:t>
            </a:fld>
            <a:endParaRPr lang="nl-BE" altLang="nl-BE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28478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635">
              <a:lnSpc>
                <a:spcPct val="112000"/>
              </a:lnSpc>
            </a:pP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61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299053007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sz="3600" b="1">
              <a:solidFill>
                <a:srgbClr val="333333"/>
              </a:solidFill>
              <a:latin typeface="latoregular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62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25783318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63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419861542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64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353327987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65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1875482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66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366916905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67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9621143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3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68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93635088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69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311227264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70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2020510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altLang="nl-BE"/>
          </a:p>
          <a:p>
            <a:pPr eaLnBrk="1" hangingPunct="1">
              <a:spcBef>
                <a:spcPct val="0"/>
              </a:spcBef>
            </a:pPr>
            <a:endParaRPr lang="nl-BE" altLang="nl-BE"/>
          </a:p>
        </p:txBody>
      </p:sp>
      <p:sp>
        <p:nvSpPr>
          <p:cNvPr id="36868" name="Tijdelijke aanduiding voor dianummer 3"/>
          <p:cNvSpPr txBox="1">
            <a:spLocks noGrp="1"/>
          </p:cNvSpPr>
          <p:nvPr/>
        </p:nvSpPr>
        <p:spPr bwMode="auto">
          <a:xfrm>
            <a:off x="3849863" y="9428273"/>
            <a:ext cx="2946275" cy="49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305" eaLnBrk="1" hangingPunct="1">
              <a:spcBef>
                <a:spcPct val="0"/>
              </a:spcBef>
              <a:defRPr/>
            </a:pPr>
            <a:fld id="{9E368917-FC8C-42B3-A169-C401CC9755C7}" type="slidenum">
              <a:rPr lang="nl-BE" altLang="nl-BE">
                <a:solidFill>
                  <a:prstClr val="black"/>
                </a:solidFill>
                <a:latin typeface="Arial" panose="020B0604020202020204" pitchFamily="34" charset="0"/>
              </a:rPr>
              <a:pPr algn="r" defTabSz="914305" eaLnBrk="1" hangingPunct="1">
                <a:spcBef>
                  <a:spcPct val="0"/>
                </a:spcBef>
                <a:defRPr/>
              </a:pPr>
              <a:t>10</a:t>
            </a:fld>
            <a:endParaRPr lang="nl-BE" altLang="nl-BE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99911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71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80670367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73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68877801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74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53580608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75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98034844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5">
              <a:defRPr/>
            </a:pP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76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306278732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77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1281595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5">
              <a:defRPr/>
            </a:pP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78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390248388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80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219282000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32" indent="-171432" defTabSz="914305">
              <a:buFontTx/>
              <a:buChar char="-"/>
              <a:defRPr/>
            </a:pPr>
            <a:endParaRPr lang="nl-NL">
              <a:ea typeface="+mn-lt"/>
              <a:cs typeface="+mn-lt"/>
            </a:endParaRPr>
          </a:p>
          <a:p>
            <a:pPr defTabSz="914305">
              <a:defRPr/>
            </a:pPr>
            <a:endParaRPr lang="nl-NL">
              <a:ea typeface="+mn-lt"/>
              <a:cs typeface="+mn-lt"/>
            </a:endParaRPr>
          </a:p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81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87883298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5">
              <a:defRPr/>
            </a:pPr>
            <a:endParaRPr lang="nl-BE">
              <a:ea typeface="+mn-lt"/>
              <a:cs typeface="+mn-lt"/>
            </a:endParaRPr>
          </a:p>
          <a:p>
            <a:pPr defTabSz="914305">
              <a:defRPr/>
            </a:pPr>
            <a:endParaRPr lang="nl-BE" sz="1100">
              <a:ea typeface="+mn-lt"/>
              <a:cs typeface="+mn-lt"/>
            </a:endParaRPr>
          </a:p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82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847542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altLang="nl-BE"/>
          </a:p>
          <a:p>
            <a:pPr eaLnBrk="1" hangingPunct="1">
              <a:spcBef>
                <a:spcPct val="0"/>
              </a:spcBef>
            </a:pPr>
            <a:endParaRPr lang="nl-BE" altLang="nl-BE"/>
          </a:p>
        </p:txBody>
      </p:sp>
      <p:sp>
        <p:nvSpPr>
          <p:cNvPr id="36868" name="Tijdelijke aanduiding voor dianummer 3"/>
          <p:cNvSpPr txBox="1">
            <a:spLocks noGrp="1"/>
          </p:cNvSpPr>
          <p:nvPr/>
        </p:nvSpPr>
        <p:spPr bwMode="auto">
          <a:xfrm>
            <a:off x="3849863" y="9428273"/>
            <a:ext cx="2946275" cy="49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305" eaLnBrk="1" hangingPunct="1">
              <a:spcBef>
                <a:spcPct val="0"/>
              </a:spcBef>
              <a:defRPr/>
            </a:pPr>
            <a:fld id="{9E368917-FC8C-42B3-A169-C401CC9755C7}" type="slidenum">
              <a:rPr lang="nl-BE" altLang="nl-BE">
                <a:solidFill>
                  <a:prstClr val="black"/>
                </a:solidFill>
                <a:latin typeface="Arial" panose="020B0604020202020204" pitchFamily="34" charset="0"/>
              </a:rPr>
              <a:pPr algn="r" defTabSz="914305" eaLnBrk="1" hangingPunct="1">
                <a:spcBef>
                  <a:spcPct val="0"/>
                </a:spcBef>
                <a:defRPr/>
              </a:pPr>
              <a:t>11</a:t>
            </a:fld>
            <a:endParaRPr lang="nl-BE" altLang="nl-BE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03783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84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23742138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85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278300465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87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74666239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88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78341469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BE" altLang="nl-BE"/>
          </a:p>
        </p:txBody>
      </p:sp>
      <p:sp>
        <p:nvSpPr>
          <p:cNvPr id="717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873" indent="-285721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882" indent="-228577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035" indent="-228577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189" indent="-228577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342" indent="-22857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494" indent="-22857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647" indent="-22857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5801" indent="-22857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A996028-222E-4ACC-85EE-744AE2560136}" type="slidenum">
              <a:rPr lang="nl-BE" altLang="nl-BE" smtClean="0"/>
              <a:pPr/>
              <a:t>98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73159797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altLang="nl-BE"/>
          </a:p>
          <a:p>
            <a:pPr eaLnBrk="1" hangingPunct="1">
              <a:spcBef>
                <a:spcPct val="0"/>
              </a:spcBef>
            </a:pPr>
            <a:endParaRPr lang="nl-BE" altLang="nl-BE"/>
          </a:p>
        </p:txBody>
      </p:sp>
      <p:sp>
        <p:nvSpPr>
          <p:cNvPr id="98308" name="Tijdelijke aanduiding voor dianummer 3"/>
          <p:cNvSpPr txBox="1">
            <a:spLocks noGrp="1"/>
          </p:cNvSpPr>
          <p:nvPr/>
        </p:nvSpPr>
        <p:spPr bwMode="auto">
          <a:xfrm>
            <a:off x="3970339" y="8829676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FCDFDC9-B0B4-48AA-87E5-95E7A14CBC93}" type="slidenum">
              <a:rPr lang="nl-BE" altLang="nl-B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99</a:t>
            </a:fld>
            <a:endParaRPr lang="nl-BE" altLang="nl-B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02100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altLang="nl-BE"/>
          </a:p>
          <a:p>
            <a:pPr eaLnBrk="1" hangingPunct="1">
              <a:spcBef>
                <a:spcPct val="0"/>
              </a:spcBef>
            </a:pPr>
            <a:endParaRPr lang="nl-BE" altLang="nl-BE"/>
          </a:p>
        </p:txBody>
      </p:sp>
      <p:sp>
        <p:nvSpPr>
          <p:cNvPr id="98308" name="Tijdelijke aanduiding voor dianummer 3"/>
          <p:cNvSpPr txBox="1">
            <a:spLocks noGrp="1"/>
          </p:cNvSpPr>
          <p:nvPr/>
        </p:nvSpPr>
        <p:spPr bwMode="auto">
          <a:xfrm>
            <a:off x="3970339" y="8829676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FCDFDC9-B0B4-48AA-87E5-95E7A14CBC93}" type="slidenum">
              <a:rPr lang="nl-BE" altLang="nl-B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100</a:t>
            </a:fld>
            <a:endParaRPr lang="nl-BE" altLang="nl-B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3005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altLang="nl-BE"/>
          </a:p>
          <a:p>
            <a:pPr eaLnBrk="1" hangingPunct="1">
              <a:spcBef>
                <a:spcPct val="0"/>
              </a:spcBef>
            </a:pPr>
            <a:endParaRPr lang="nl-BE" altLang="nl-BE"/>
          </a:p>
        </p:txBody>
      </p:sp>
      <p:sp>
        <p:nvSpPr>
          <p:cNvPr id="52228" name="Tijdelijke aanduiding voor dianummer 3"/>
          <p:cNvSpPr txBox="1">
            <a:spLocks noGrp="1"/>
          </p:cNvSpPr>
          <p:nvPr/>
        </p:nvSpPr>
        <p:spPr bwMode="auto">
          <a:xfrm>
            <a:off x="3970339" y="8829676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4A1A24E-1A44-4C58-AF7A-D41A89F815EF}" type="slidenum">
              <a:rPr lang="nl-BE" altLang="nl-B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101</a:t>
            </a:fld>
            <a:endParaRPr lang="nl-BE" altLang="nl-B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279390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BE" altLang="nl-BE"/>
          </a:p>
        </p:txBody>
      </p:sp>
      <p:sp>
        <p:nvSpPr>
          <p:cNvPr id="717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873" indent="-285721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882" indent="-228577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035" indent="-228577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189" indent="-228577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342" indent="-22857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494" indent="-22857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647" indent="-22857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5801" indent="-22857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A996028-222E-4ACC-85EE-744AE2560136}" type="slidenum">
              <a:rPr lang="nl-BE" altLang="nl-BE" smtClean="0"/>
              <a:pPr/>
              <a:t>102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4175095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altLang="nl-BE"/>
          </a:p>
          <a:p>
            <a:pPr eaLnBrk="1" hangingPunct="1">
              <a:spcBef>
                <a:spcPct val="0"/>
              </a:spcBef>
            </a:pPr>
            <a:endParaRPr lang="nl-BE" altLang="nl-BE"/>
          </a:p>
        </p:txBody>
      </p:sp>
      <p:sp>
        <p:nvSpPr>
          <p:cNvPr id="36868" name="Tijdelijke aanduiding voor dianummer 3"/>
          <p:cNvSpPr txBox="1">
            <a:spLocks noGrp="1"/>
          </p:cNvSpPr>
          <p:nvPr/>
        </p:nvSpPr>
        <p:spPr bwMode="auto">
          <a:xfrm>
            <a:off x="3849863" y="9428273"/>
            <a:ext cx="2946275" cy="49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305" eaLnBrk="1" hangingPunct="1">
              <a:spcBef>
                <a:spcPct val="0"/>
              </a:spcBef>
              <a:defRPr/>
            </a:pPr>
            <a:fld id="{9E368917-FC8C-42B3-A169-C401CC9755C7}" type="slidenum">
              <a:rPr lang="nl-BE" altLang="nl-BE">
                <a:solidFill>
                  <a:prstClr val="black"/>
                </a:solidFill>
                <a:latin typeface="Arial" panose="020B0604020202020204" pitchFamily="34" charset="0"/>
              </a:rPr>
              <a:pPr algn="r" defTabSz="914305" eaLnBrk="1" hangingPunct="1">
                <a:spcBef>
                  <a:spcPct val="0"/>
                </a:spcBef>
                <a:defRPr/>
              </a:pPr>
              <a:t>13</a:t>
            </a:fld>
            <a:endParaRPr lang="nl-BE" altLang="nl-BE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76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altLang="nl-BE"/>
          </a:p>
          <a:p>
            <a:pPr eaLnBrk="1" hangingPunct="1">
              <a:spcBef>
                <a:spcPct val="0"/>
              </a:spcBef>
            </a:pPr>
            <a:endParaRPr lang="nl-BE" altLang="nl-BE"/>
          </a:p>
        </p:txBody>
      </p:sp>
      <p:sp>
        <p:nvSpPr>
          <p:cNvPr id="36868" name="Tijdelijke aanduiding voor dianummer 3"/>
          <p:cNvSpPr txBox="1">
            <a:spLocks noGrp="1"/>
          </p:cNvSpPr>
          <p:nvPr/>
        </p:nvSpPr>
        <p:spPr bwMode="auto">
          <a:xfrm>
            <a:off x="3849863" y="9428273"/>
            <a:ext cx="2946275" cy="49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305" eaLnBrk="1" hangingPunct="1">
              <a:spcBef>
                <a:spcPct val="0"/>
              </a:spcBef>
              <a:defRPr/>
            </a:pPr>
            <a:fld id="{9E368917-FC8C-42B3-A169-C401CC9755C7}" type="slidenum">
              <a:rPr lang="nl-BE" altLang="nl-BE">
                <a:solidFill>
                  <a:prstClr val="black"/>
                </a:solidFill>
                <a:latin typeface="Arial" panose="020B0604020202020204" pitchFamily="34" charset="0"/>
              </a:rPr>
              <a:pPr algn="r" defTabSz="914305" eaLnBrk="1" hangingPunct="1">
                <a:spcBef>
                  <a:spcPct val="0"/>
                </a:spcBef>
                <a:defRPr/>
              </a:pPr>
              <a:t>14</a:t>
            </a:fld>
            <a:endParaRPr lang="nl-BE" altLang="nl-BE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402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eren 15"/>
          <p:cNvGrpSpPr>
            <a:grpSpLocks/>
          </p:cNvGrpSpPr>
          <p:nvPr userDrawn="1"/>
        </p:nvGrpSpPr>
        <p:grpSpPr bwMode="auto">
          <a:xfrm>
            <a:off x="287338" y="287338"/>
            <a:ext cx="6034087" cy="6265862"/>
            <a:chOff x="288001" y="288000"/>
            <a:chExt cx="6033505" cy="6265475"/>
          </a:xfrm>
        </p:grpSpPr>
        <p:sp>
          <p:nvSpPr>
            <p:cNvPr id="7" name="Rechthoek 6"/>
            <p:cNvSpPr>
              <a:spLocks/>
            </p:cNvSpPr>
            <p:nvPr userDrawn="1"/>
          </p:nvSpPr>
          <p:spPr>
            <a:xfrm>
              <a:off x="288001" y="288000"/>
              <a:ext cx="424774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b="0">
                <a:solidFill>
                  <a:prstClr val="white"/>
                </a:solidFill>
              </a:endParaRPr>
            </a:p>
          </p:txBody>
        </p:sp>
        <p:sp>
          <p:nvSpPr>
            <p:cNvPr id="8" name="Rechthoekige driehoek 7"/>
            <p:cNvSpPr/>
            <p:nvPr userDrawn="1"/>
          </p:nvSpPr>
          <p:spPr>
            <a:xfrm>
              <a:off x="4535741" y="288000"/>
              <a:ext cx="1785765" cy="6263888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b="0">
                <a:solidFill>
                  <a:prstClr val="white"/>
                </a:solidFill>
              </a:endParaRPr>
            </a:p>
          </p:txBody>
        </p:sp>
      </p:grpSp>
      <p:pic>
        <p:nvPicPr>
          <p:cNvPr id="9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576263"/>
            <a:ext cx="18288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Afbeelding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5" y="665163"/>
            <a:ext cx="216058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288000" y="288000"/>
            <a:ext cx="8568000" cy="626400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2000" y="2556000"/>
            <a:ext cx="3816000" cy="1943998"/>
          </a:xfrm>
        </p:spPr>
        <p:txBody>
          <a:bodyPr>
            <a:noAutofit/>
          </a:bodyPr>
          <a:lstStyle>
            <a:lvl1pPr algn="l">
              <a:lnSpc>
                <a:spcPts val="5200"/>
              </a:lnSpc>
              <a:defRPr sz="5200" b="0" i="0">
                <a:latin typeface="+mj-lt"/>
                <a:cs typeface="Calibri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3577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14" name="Tijdelijke aanduiding voor tekst 2"/>
          <p:cNvSpPr>
            <a:spLocks noGrp="1"/>
          </p:cNvSpPr>
          <p:nvPr>
            <p:ph idx="12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bIns="0" rtlCol="0">
            <a:noAutofit/>
          </a:bodyPr>
          <a:lstStyle>
            <a:lvl1pPr marL="0" indent="0">
              <a:buFontTx/>
              <a:buNone/>
              <a:defRPr sz="1700">
                <a:latin typeface="Calibri"/>
                <a:cs typeface="Calibri"/>
              </a:defRPr>
            </a:lvl1pPr>
            <a:lvl5pPr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2927780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5957888"/>
            <a:ext cx="19081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/>
          <p:cNvSpPr/>
          <p:nvPr userDrawn="1"/>
        </p:nvSpPr>
        <p:spPr>
          <a:xfrm>
            <a:off x="0" y="0"/>
            <a:ext cx="282575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b="0">
              <a:solidFill>
                <a:prstClr val="white"/>
              </a:solidFill>
            </a:endParaRPr>
          </a:p>
        </p:txBody>
      </p:sp>
      <p:pic>
        <p:nvPicPr>
          <p:cNvPr id="7" name="Afbeelding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525" y="6057900"/>
            <a:ext cx="2159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/>
          <a:lstStyle>
            <a:lvl1pPr>
              <a:defRPr b="0" i="0">
                <a:latin typeface="+mj-lt"/>
                <a:cs typeface="Calibri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08000"/>
            <a:ext cx="3708000" cy="3780000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latin typeface="FlandersArtSans-Regular" panose="00000500000000000000" pitchFamily="2" charset="0"/>
                <a:cs typeface="Calibri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  <a:cs typeface="Calibri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5040000" y="1908000"/>
            <a:ext cx="3672000" cy="3780000"/>
          </a:xfrm>
        </p:spPr>
        <p:txBody>
          <a:bodyPr bIns="0"/>
          <a:lstStyle>
            <a:lvl1pPr>
              <a:defRPr sz="2000">
                <a:latin typeface="FlandersArtSans-Regular" panose="00000500000000000000" pitchFamily="2" charset="0"/>
                <a:cs typeface="Calibri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  <a:cs typeface="Calibri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4"/>
          </p:nvPr>
        </p:nvSpPr>
        <p:spPr>
          <a:xfrm>
            <a:off x="6875463" y="6335713"/>
            <a:ext cx="2141537" cy="365125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900" b="1" smtClean="0">
                <a:latin typeface="FlandersArtSans-Regular" panose="00000500000000000000" pitchFamily="2" charset="0"/>
              </a:defRPr>
            </a:lvl1pPr>
          </a:lstStyle>
          <a:p>
            <a:pPr>
              <a:defRPr/>
            </a:pPr>
            <a:fld id="{7749CDD0-7D77-4D23-9A27-F361E39BA472}" type="datetime1">
              <a:rPr lang="nl-BE"/>
              <a:pPr>
                <a:defRPr/>
              </a:pPr>
              <a:t>26/08/2022</a:t>
            </a:fld>
            <a:r>
              <a:rPr lang="nl-BE" dirty="0"/>
              <a:t> │</a:t>
            </a:r>
            <a:fld id="{6C31DE85-21C5-48B1-B596-033E1B639C62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70717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10"/>
          <p:cNvGrpSpPr>
            <a:grpSpLocks/>
          </p:cNvGrpSpPr>
          <p:nvPr userDrawn="1"/>
        </p:nvGrpSpPr>
        <p:grpSpPr bwMode="auto">
          <a:xfrm>
            <a:off x="0" y="0"/>
            <a:ext cx="6227763" cy="6858000"/>
            <a:chOff x="288001" y="288000"/>
            <a:chExt cx="6033505" cy="6265475"/>
          </a:xfrm>
        </p:grpSpPr>
        <p:sp>
          <p:nvSpPr>
            <p:cNvPr id="7" name="Rechthoek 6"/>
            <p:cNvSpPr>
              <a:spLocks/>
            </p:cNvSpPr>
            <p:nvPr userDrawn="1"/>
          </p:nvSpPr>
          <p:spPr>
            <a:xfrm flipV="1">
              <a:off x="288001" y="288000"/>
              <a:ext cx="4247907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b="0">
                <a:solidFill>
                  <a:prstClr val="white"/>
                </a:solidFill>
              </a:endParaRPr>
            </a:p>
          </p:txBody>
        </p:sp>
        <p:sp>
          <p:nvSpPr>
            <p:cNvPr id="9" name="Rechthoekige driehoek 8"/>
            <p:cNvSpPr/>
            <p:nvPr userDrawn="1"/>
          </p:nvSpPr>
          <p:spPr>
            <a:xfrm flipV="1">
              <a:off x="4535908" y="288000"/>
              <a:ext cx="1785598" cy="6264025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b="0">
                <a:solidFill>
                  <a:prstClr val="white"/>
                </a:solidFill>
              </a:endParaRPr>
            </a:p>
          </p:txBody>
        </p:sp>
      </p:grpSp>
      <p:pic>
        <p:nvPicPr>
          <p:cNvPr id="10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5878513"/>
            <a:ext cx="18510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863" y="5959475"/>
            <a:ext cx="21605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9144000" cy="6858001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332000" y="756846"/>
            <a:ext cx="3456131" cy="1800000"/>
          </a:xfrm>
        </p:spPr>
        <p:txBody>
          <a:bodyPr anchor="b">
            <a:noAutofit/>
          </a:bodyPr>
          <a:lstStyle>
            <a:lvl1pPr algn="l">
              <a:lnSpc>
                <a:spcPts val="3800"/>
              </a:lnSpc>
              <a:defRPr sz="3700" b="0" i="0">
                <a:latin typeface="FlandersArtSans-Regular" panose="00000500000000000000" pitchFamily="2" charset="0"/>
                <a:cs typeface="Calibri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332000" y="2987448"/>
            <a:ext cx="3112678" cy="2770098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latin typeface="Calibri"/>
                <a:cs typeface="Calibri"/>
              </a:defRPr>
            </a:lvl1pPr>
            <a:lvl2pPr>
              <a:defRPr sz="18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24006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539750"/>
            <a:ext cx="19081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/>
          <p:cNvSpPr/>
          <p:nvPr userDrawn="1"/>
        </p:nvSpPr>
        <p:spPr>
          <a:xfrm>
            <a:off x="0" y="0"/>
            <a:ext cx="282575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b="0">
              <a:solidFill>
                <a:prstClr val="white"/>
              </a:solidFill>
            </a:endParaRPr>
          </a:p>
        </p:txBody>
      </p:sp>
      <p:pic>
        <p:nvPicPr>
          <p:cNvPr id="7" name="Afbeelding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50" y="639763"/>
            <a:ext cx="21605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jdelijke aanduiding voor afbeelding 11"/>
          <p:cNvSpPr>
            <a:spLocks noGrp="1"/>
          </p:cNvSpPr>
          <p:nvPr>
            <p:ph type="pic" sz="quarter" idx="12"/>
          </p:nvPr>
        </p:nvSpPr>
        <p:spPr>
          <a:xfrm>
            <a:off x="287999" y="0"/>
            <a:ext cx="8856000" cy="6858000"/>
          </a:xfrm>
        </p:spPr>
        <p:txBody>
          <a:bodyPr rtlCol="0">
            <a:noAutofit/>
          </a:bodyPr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23200"/>
            <a:ext cx="3108049" cy="2073600"/>
          </a:xfrm>
        </p:spPr>
        <p:txBody>
          <a:bodyPr anchor="b">
            <a:noAutofit/>
          </a:bodyPr>
          <a:lstStyle>
            <a:lvl1pPr indent="0" algn="l">
              <a:lnSpc>
                <a:spcPts val="54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3"/>
          </p:nvPr>
        </p:nvSpPr>
        <p:spPr>
          <a:xfrm>
            <a:off x="6875463" y="6335713"/>
            <a:ext cx="2141537" cy="365125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900" b="1" smtClean="0">
                <a:latin typeface="FlandersArtSans-Regular" panose="00000500000000000000" pitchFamily="2" charset="0"/>
              </a:defRPr>
            </a:lvl1pPr>
          </a:lstStyle>
          <a:p>
            <a:pPr>
              <a:defRPr/>
            </a:pPr>
            <a:fld id="{7749CDD0-7D77-4D23-9A27-F361E39BA472}" type="datetime1">
              <a:rPr lang="nl-BE"/>
              <a:pPr>
                <a:defRPr/>
              </a:pPr>
              <a:t>26/08/2022</a:t>
            </a:fld>
            <a:r>
              <a:rPr lang="nl-BE"/>
              <a:t> │</a:t>
            </a:r>
            <a:fld id="{30D1AD0D-343B-479A-A0EE-EE3B4A74B895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2595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288000" y="288000"/>
            <a:ext cx="8568000" cy="6264000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grpSp>
        <p:nvGrpSpPr>
          <p:cNvPr id="16" name="Groeperen 15"/>
          <p:cNvGrpSpPr/>
          <p:nvPr userDrawn="1"/>
        </p:nvGrpSpPr>
        <p:grpSpPr>
          <a:xfrm>
            <a:off x="288001" y="288000"/>
            <a:ext cx="6033505" cy="6265475"/>
            <a:chOff x="288001" y="288000"/>
            <a:chExt cx="6033505" cy="6265475"/>
          </a:xfrm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nl-NL" b="0">
                <a:solidFill>
                  <a:prstClr val="white"/>
                </a:solidFill>
              </a:endParaRPr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nl-NL" b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2000" y="2556000"/>
            <a:ext cx="3816000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0" i="0">
                <a:latin typeface="+mj-lt"/>
                <a:cs typeface="Calibri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3577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14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latin typeface="Calibri"/>
                <a:cs typeface="Calibri"/>
              </a:defRPr>
            </a:lvl1pPr>
            <a:lvl5pPr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4"/>
            <a:endParaRPr lang="nl-BE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76000"/>
            <a:ext cx="1829753" cy="72000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108" y="664652"/>
            <a:ext cx="2159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124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/>
          <p:nvPr userDrawn="1"/>
        </p:nvGrpSpPr>
        <p:grpSpPr>
          <a:xfrm>
            <a:off x="1484640" y="288000"/>
            <a:ext cx="7371359" cy="6265475"/>
            <a:chOff x="1484640" y="288000"/>
            <a:chExt cx="7371359" cy="6265475"/>
          </a:xfrm>
          <a:solidFill>
            <a:srgbClr val="543F5E"/>
          </a:solidFill>
        </p:grpSpPr>
        <p:sp>
          <p:nvSpPr>
            <p:cNvPr id="8" name="Rechthoek 7"/>
            <p:cNvSpPr>
              <a:spLocks/>
            </p:cNvSpPr>
            <p:nvPr userDrawn="1"/>
          </p:nvSpPr>
          <p:spPr>
            <a:xfrm>
              <a:off x="3277896" y="288000"/>
              <a:ext cx="5578103" cy="62654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nl-NL" b="0">
                <a:ln>
                  <a:solidFill>
                    <a:srgbClr val="543F5E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H="1">
              <a:off x="1484640" y="288000"/>
              <a:ext cx="1800000" cy="6264000"/>
            </a:xfrm>
            <a:prstGeom prst="rt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nl-NL" b="0">
                <a:ln>
                  <a:solidFill>
                    <a:srgbClr val="543F5E"/>
                  </a:solidFill>
                </a:ln>
                <a:solidFill>
                  <a:prstClr val="white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96052" y="2104574"/>
            <a:ext cx="3816000" cy="2484000"/>
          </a:xfrm>
        </p:spPr>
        <p:txBody>
          <a:bodyPr anchor="t" anchorCtr="0">
            <a:noAutofit/>
          </a:bodyPr>
          <a:lstStyle>
            <a:lvl1pPr algn="l">
              <a:lnSpc>
                <a:spcPts val="5400"/>
              </a:lnSpc>
              <a:defRPr sz="5400" b="0" baseline="0">
                <a:solidFill>
                  <a:schemeClr val="bg1"/>
                </a:solidFill>
                <a:latin typeface="+mj-lt"/>
                <a:cs typeface="Calibri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000832" y="463162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spcBef>
                <a:spcPts val="0"/>
              </a:spcBef>
              <a:buNone/>
              <a:defRPr sz="158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76000"/>
            <a:ext cx="1908839" cy="720000"/>
          </a:xfrm>
          <a:prstGeom prst="rect">
            <a:avLst/>
          </a:prstGeom>
        </p:spPr>
      </p:pic>
      <p:sp>
        <p:nvSpPr>
          <p:cNvPr id="12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3636022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r">
              <a:buFontTx/>
              <a:buNone/>
              <a:defRPr sz="1700">
                <a:solidFill>
                  <a:schemeClr val="bg1"/>
                </a:solidFill>
                <a:latin typeface="Calibri"/>
                <a:cs typeface="Calibri"/>
              </a:defRPr>
            </a:lvl1pPr>
            <a:lvl5pPr algn="r">
              <a:defRPr>
                <a:solidFill>
                  <a:schemeClr val="bg1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4"/>
            <a:endParaRPr lang="nl-BE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655" y="670999"/>
            <a:ext cx="215999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408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9144000" cy="6858001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grpSp>
        <p:nvGrpSpPr>
          <p:cNvPr id="11" name="Groep 10"/>
          <p:cNvGrpSpPr/>
          <p:nvPr userDrawn="1"/>
        </p:nvGrpSpPr>
        <p:grpSpPr>
          <a:xfrm>
            <a:off x="-1" y="0"/>
            <a:ext cx="6228000" cy="6858000"/>
            <a:chOff x="288001" y="288000"/>
            <a:chExt cx="6033505" cy="6265475"/>
          </a:xfrm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nl-NL" b="0">
                <a:solidFill>
                  <a:prstClr val="white"/>
                </a:solidFill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nl-NL" b="0">
                <a:solidFill>
                  <a:prstClr val="white"/>
                </a:solidFill>
              </a:endParaRPr>
            </a:p>
          </p:txBody>
        </p:sp>
      </p:grp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332000" y="756846"/>
            <a:ext cx="3456131" cy="1800000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700" b="0" i="0">
                <a:latin typeface="FlandersArtSans-Regular" panose="00000500000000000000" pitchFamily="2" charset="0"/>
                <a:cs typeface="Calibri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332000" y="2987448"/>
            <a:ext cx="3112678" cy="2770098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latin typeface="FlandersArtSans-Regular" panose="00000500000000000000" pitchFamily="2" charset="0"/>
                <a:cs typeface="Calibri"/>
              </a:defRPr>
            </a:lvl1pPr>
            <a:lvl2pPr>
              <a:defRPr sz="18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491" y="5878800"/>
            <a:ext cx="1850235" cy="72000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380" y="5959574"/>
            <a:ext cx="2159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182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2" hasCustomPrompt="1"/>
          </p:nvPr>
        </p:nvSpPr>
        <p:spPr>
          <a:xfrm>
            <a:off x="287999" y="0"/>
            <a:ext cx="8856000" cy="6858000"/>
          </a:xfrm>
        </p:spPr>
        <p:txBody>
          <a:bodyPr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fr-FR" err="1"/>
              <a:t>Sleep</a:t>
            </a:r>
            <a:r>
              <a:rPr lang="fr-FR"/>
              <a:t> de </a:t>
            </a:r>
            <a:r>
              <a:rPr lang="fr-FR" err="1"/>
              <a:t>afbeelding</a:t>
            </a:r>
            <a:r>
              <a:rPr lang="fr-FR"/>
              <a:t> </a:t>
            </a:r>
            <a:r>
              <a:rPr lang="fr-FR" err="1"/>
              <a:t>naar</a:t>
            </a:r>
            <a:r>
              <a:rPr lang="fr-FR"/>
              <a:t> de </a:t>
            </a:r>
            <a:r>
              <a:rPr lang="fr-FR" err="1"/>
              <a:t>tijdelijke</a:t>
            </a:r>
            <a:r>
              <a:rPr lang="fr-FR"/>
              <a:t> </a:t>
            </a:r>
            <a:r>
              <a:rPr lang="fr-FR" err="1"/>
              <a:t>aanduiding</a:t>
            </a:r>
            <a:r>
              <a:rPr lang="fr-FR"/>
              <a:t> of </a:t>
            </a:r>
            <a:r>
              <a:rPr lang="fr-FR" err="1"/>
              <a:t>klik</a:t>
            </a:r>
            <a:r>
              <a:rPr lang="fr-FR"/>
              <a:t> op </a:t>
            </a:r>
            <a:r>
              <a:rPr lang="fr-FR" err="1"/>
              <a:t>het</a:t>
            </a:r>
            <a:r>
              <a:rPr lang="fr-FR"/>
              <a:t> </a:t>
            </a:r>
            <a:r>
              <a:rPr lang="fr-FR" err="1"/>
              <a:t>pictogram</a:t>
            </a:r>
            <a:r>
              <a:rPr lang="fr-FR"/>
              <a:t> </a:t>
            </a:r>
            <a:br>
              <a:rPr lang="fr-FR"/>
            </a:br>
            <a:r>
              <a:rPr lang="fr-FR" err="1"/>
              <a:t>als</a:t>
            </a:r>
            <a:r>
              <a:rPr lang="fr-FR"/>
              <a:t> u </a:t>
            </a:r>
            <a:r>
              <a:rPr lang="fr-FR" err="1"/>
              <a:t>een</a:t>
            </a:r>
            <a:r>
              <a:rPr lang="fr-FR"/>
              <a:t> </a:t>
            </a:r>
            <a:r>
              <a:rPr lang="fr-FR" err="1"/>
              <a:t>afbeelding</a:t>
            </a:r>
            <a:r>
              <a:rPr lang="fr-FR"/>
              <a:t> </a:t>
            </a:r>
            <a:r>
              <a:rPr lang="fr-FR" err="1"/>
              <a:t>wilt</a:t>
            </a:r>
            <a:r>
              <a:rPr lang="fr-FR"/>
              <a:t> </a:t>
            </a:r>
            <a:r>
              <a:rPr lang="fr-FR" err="1"/>
              <a:t>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23200"/>
            <a:ext cx="3108049" cy="20736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9" name="Tijdelijke aanduiding voor 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00" y="540000"/>
            <a:ext cx="190883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jdelijke aanduiding voor dianummer 6"/>
          <p:cNvSpPr>
            <a:spLocks noGrp="1"/>
          </p:cNvSpPr>
          <p:nvPr>
            <p:ph type="sldNum" sz="quarter" idx="13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>
                <a:solidFill>
                  <a:srgbClr val="373636">
                    <a:tint val="75000"/>
                  </a:srgbClr>
                </a:solidFill>
              </a:rPr>
              <a:pPr/>
              <a:t>26/08/2022</a:t>
            </a:fld>
            <a:r>
              <a:rPr lang="nl-BE">
                <a:solidFill>
                  <a:srgbClr val="373636">
                    <a:tint val="75000"/>
                  </a:srgbClr>
                </a:solidFill>
              </a:rPr>
              <a:t> </a:t>
            </a:r>
            <a:r>
              <a:rPr lang="nl-BE" b="1">
                <a:solidFill>
                  <a:srgbClr val="373636">
                    <a:tint val="75000"/>
                  </a:srgbClr>
                </a:solidFill>
              </a:rPr>
              <a:t>│</a:t>
            </a:r>
            <a:fld id="{B263F6C6-2226-4286-8995-C42CB1E7C290}" type="slidenum">
              <a:rPr lang="nl-BE" smtClean="0">
                <a:solidFill>
                  <a:srgbClr val="373636">
                    <a:tint val="75000"/>
                  </a:srgbClr>
                </a:solidFill>
              </a:rPr>
              <a:pPr/>
              <a:t>‹nr.›</a:t>
            </a:fld>
            <a:endParaRPr lang="nl-BE">
              <a:solidFill>
                <a:srgbClr val="373636">
                  <a:tint val="75000"/>
                </a:srgbClr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251" y="640527"/>
            <a:ext cx="2159997" cy="719999"/>
          </a:xfrm>
          <a:prstGeom prst="rect">
            <a:avLst/>
          </a:prstGeom>
        </p:spPr>
      </p:pic>
      <p:sp>
        <p:nvSpPr>
          <p:cNvPr id="8" name="Rechthoek 7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b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5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288000" y="288000"/>
            <a:ext cx="8568000" cy="6257579"/>
          </a:xfrm>
          <a:ln>
            <a:noFill/>
          </a:ln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grpSp>
        <p:nvGrpSpPr>
          <p:cNvPr id="16" name="Groeperen 15"/>
          <p:cNvGrpSpPr/>
          <p:nvPr userDrawn="1"/>
        </p:nvGrpSpPr>
        <p:grpSpPr>
          <a:xfrm>
            <a:off x="293065" y="288000"/>
            <a:ext cx="6028442" cy="6265475"/>
            <a:chOff x="288001" y="288000"/>
            <a:chExt cx="6033505" cy="6265475"/>
          </a:xfrm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nl-NL" b="0">
                <a:solidFill>
                  <a:prstClr val="white"/>
                </a:solidFill>
              </a:endParaRPr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nl-NL" b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2000" y="2556000"/>
            <a:ext cx="3816000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0" i="0">
                <a:latin typeface="+mj-lt"/>
                <a:cs typeface="Calibri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3577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atin typeface="FlandersArtSans-Regular" panose="00000500000000000000" pitchFamily="2" charset="0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76000"/>
            <a:ext cx="1829753" cy="720000"/>
          </a:xfrm>
          <a:prstGeom prst="rect">
            <a:avLst/>
          </a:prstGeom>
        </p:spPr>
      </p:pic>
      <p:sp>
        <p:nvSpPr>
          <p:cNvPr id="14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latin typeface="Calibri"/>
                <a:cs typeface="Calibri"/>
              </a:defRPr>
            </a:lvl1pPr>
            <a:lvl5pPr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4"/>
            <a:endParaRPr lang="nl-BE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108" y="664652"/>
            <a:ext cx="2159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88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491" y="540000"/>
            <a:ext cx="1850235" cy="72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16000"/>
            <a:ext cx="7416000" cy="20880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0" i="0" baseline="0">
                <a:latin typeface="+mj-lt"/>
                <a:cs typeface="Calibri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40000"/>
            <a:ext cx="7416000" cy="1655762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atin typeface="FlandersArtSans-Regular" panose="00000500000000000000" pitchFamily="2" charset="0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9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6123" y="6361602"/>
            <a:ext cx="4435200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8" name="Rechthoek 7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b="0">
              <a:solidFill>
                <a:prstClr val="white"/>
              </a:solidFill>
            </a:endParaRPr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251" y="640527"/>
            <a:ext cx="2159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77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15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>
                <a:solidFill>
                  <a:srgbClr val="373636">
                    <a:tint val="75000"/>
                  </a:srgbClr>
                </a:solidFill>
              </a:rPr>
              <a:pPr/>
              <a:t>26/08/2022</a:t>
            </a:fld>
            <a:r>
              <a:rPr lang="nl-BE">
                <a:solidFill>
                  <a:srgbClr val="373636">
                    <a:tint val="75000"/>
                  </a:srgbClr>
                </a:solidFill>
              </a:rPr>
              <a:t> </a:t>
            </a:r>
            <a:r>
              <a:rPr lang="nl-BE" b="1">
                <a:solidFill>
                  <a:srgbClr val="373636">
                    <a:tint val="75000"/>
                  </a:srgbClr>
                </a:solidFill>
              </a:rPr>
              <a:t>│</a:t>
            </a:r>
            <a:fld id="{B263F6C6-2226-4286-8995-C42CB1E7C290}" type="slidenum">
              <a:rPr lang="nl-BE" smtClean="0">
                <a:solidFill>
                  <a:srgbClr val="373636">
                    <a:tint val="75000"/>
                  </a:srgbClr>
                </a:solidFill>
              </a:rPr>
              <a:pPr/>
              <a:t>‹nr.›</a:t>
            </a:fld>
            <a:endParaRPr lang="nl-BE">
              <a:solidFill>
                <a:srgbClr val="373636">
                  <a:tint val="75000"/>
                </a:srgbClr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958000"/>
            <a:ext cx="1908837" cy="7200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939" y="6058527"/>
            <a:ext cx="2159997" cy="719999"/>
          </a:xfrm>
          <a:prstGeom prst="rect">
            <a:avLst/>
          </a:prstGeom>
        </p:spPr>
      </p:pic>
      <p:sp>
        <p:nvSpPr>
          <p:cNvPr id="10" name="Rechthoek 9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b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872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eren 3"/>
          <p:cNvGrpSpPr/>
          <p:nvPr userDrawn="1"/>
        </p:nvGrpSpPr>
        <p:grpSpPr>
          <a:xfrm>
            <a:off x="1484640" y="288000"/>
            <a:ext cx="7371359" cy="6265475"/>
            <a:chOff x="1484640" y="288000"/>
            <a:chExt cx="7371359" cy="6265475"/>
          </a:xfrm>
          <a:solidFill>
            <a:srgbClr val="543F5E"/>
          </a:solidFill>
        </p:grpSpPr>
        <p:sp>
          <p:nvSpPr>
            <p:cNvPr id="6" name="Rechthoek 5"/>
            <p:cNvSpPr>
              <a:spLocks/>
            </p:cNvSpPr>
            <p:nvPr/>
          </p:nvSpPr>
          <p:spPr>
            <a:xfrm>
              <a:off x="3277896" y="288000"/>
              <a:ext cx="5578103" cy="62654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b="0">
                <a:ln>
                  <a:solidFill>
                    <a:srgbClr val="543F5E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7" name="Rechthoekige driehoek 6"/>
            <p:cNvSpPr/>
            <p:nvPr/>
          </p:nvSpPr>
          <p:spPr>
            <a:xfrm flipH="1">
              <a:off x="1484640" y="288000"/>
              <a:ext cx="1800000" cy="6264000"/>
            </a:xfrm>
            <a:prstGeom prst="rt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b="0">
                <a:ln>
                  <a:solidFill>
                    <a:srgbClr val="543F5E"/>
                  </a:solidFill>
                </a:ln>
                <a:solidFill>
                  <a:prstClr val="white"/>
                </a:solidFill>
              </a:endParaRPr>
            </a:p>
          </p:txBody>
        </p:sp>
      </p:grpSp>
      <p:pic>
        <p:nvPicPr>
          <p:cNvPr id="8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576263"/>
            <a:ext cx="19081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75" y="671513"/>
            <a:ext cx="216058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96052" y="2104574"/>
            <a:ext cx="3816000" cy="2484000"/>
          </a:xfrm>
        </p:spPr>
        <p:txBody>
          <a:bodyPr>
            <a:noAutofit/>
          </a:bodyPr>
          <a:lstStyle>
            <a:lvl1pPr algn="l">
              <a:lnSpc>
                <a:spcPts val="5400"/>
              </a:lnSpc>
              <a:defRPr sz="5400" b="0" baseline="0">
                <a:solidFill>
                  <a:schemeClr val="bg1"/>
                </a:solidFill>
                <a:latin typeface="+mj-lt"/>
                <a:cs typeface="Calibri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000832" y="463162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spcBef>
                <a:spcPts val="0"/>
              </a:spcBef>
              <a:buNone/>
              <a:defRPr sz="158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12" name="Tijdelijke aanduiding voor tekst 2"/>
          <p:cNvSpPr>
            <a:spLocks noGrp="1"/>
          </p:cNvSpPr>
          <p:nvPr>
            <p:ph idx="12"/>
          </p:nvPr>
        </p:nvSpPr>
        <p:spPr>
          <a:xfrm>
            <a:off x="3636022" y="6044105"/>
            <a:ext cx="4773240" cy="352800"/>
          </a:xfrm>
          <a:prstGeom prst="rect">
            <a:avLst/>
          </a:prstGeom>
        </p:spPr>
        <p:txBody>
          <a:bodyPr bIns="0" rtlCol="0">
            <a:noAutofit/>
          </a:bodyPr>
          <a:lstStyle>
            <a:lvl1pPr marL="0" indent="0" algn="r">
              <a:buFontTx/>
              <a:buNone/>
              <a:defRPr sz="1700">
                <a:solidFill>
                  <a:schemeClr val="bg1"/>
                </a:solidFill>
                <a:latin typeface="Calibri"/>
                <a:cs typeface="Calibri"/>
              </a:defRPr>
            </a:lvl1pPr>
            <a:lvl5pPr algn="r">
              <a:defRPr>
                <a:solidFill>
                  <a:schemeClr val="bg1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5318629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grpSp>
        <p:nvGrpSpPr>
          <p:cNvPr id="11" name="Groeperen 10"/>
          <p:cNvGrpSpPr/>
          <p:nvPr userDrawn="1"/>
        </p:nvGrpSpPr>
        <p:grpSpPr>
          <a:xfrm>
            <a:off x="288000" y="3402000"/>
            <a:ext cx="8856000" cy="3456000"/>
            <a:chOff x="288000" y="3402000"/>
            <a:chExt cx="8856000" cy="3456000"/>
          </a:xfrm>
        </p:grpSpPr>
        <p:sp>
          <p:nvSpPr>
            <p:cNvPr id="5" name="Rechthoek 4"/>
            <p:cNvSpPr/>
            <p:nvPr userDrawn="1"/>
          </p:nvSpPr>
          <p:spPr>
            <a:xfrm>
              <a:off x="288000" y="4266000"/>
              <a:ext cx="8856000" cy="25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nl-NL" b="0">
                <a:solidFill>
                  <a:prstClr val="white"/>
                </a:solidFill>
              </a:endParaRPr>
            </a:p>
          </p:txBody>
        </p:sp>
        <p:sp>
          <p:nvSpPr>
            <p:cNvPr id="7" name="Rechthoekige driehoek 6"/>
            <p:cNvSpPr/>
            <p:nvPr userDrawn="1"/>
          </p:nvSpPr>
          <p:spPr>
            <a:xfrm flipH="1">
              <a:off x="288000" y="3402000"/>
              <a:ext cx="8856000" cy="864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nl-NL" b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3686547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>
                <a:solidFill>
                  <a:srgbClr val="373636">
                    <a:tint val="75000"/>
                  </a:srgbClr>
                </a:solidFill>
              </a:rPr>
              <a:pPr/>
              <a:t>26/08/2022</a:t>
            </a:fld>
            <a:r>
              <a:rPr lang="nl-BE">
                <a:solidFill>
                  <a:srgbClr val="373636">
                    <a:tint val="75000"/>
                  </a:srgbClr>
                </a:solidFill>
              </a:rPr>
              <a:t> </a:t>
            </a:r>
            <a:r>
              <a:rPr lang="nl-BE" b="1">
                <a:solidFill>
                  <a:srgbClr val="373636">
                    <a:tint val="75000"/>
                  </a:srgbClr>
                </a:solidFill>
              </a:rPr>
              <a:t>│</a:t>
            </a:r>
            <a:fld id="{B263F6C6-2226-4286-8995-C42CB1E7C290}" type="slidenum">
              <a:rPr lang="nl-BE" smtClean="0">
                <a:solidFill>
                  <a:srgbClr val="373636">
                    <a:tint val="75000"/>
                  </a:srgbClr>
                </a:solidFill>
              </a:rPr>
              <a:pPr/>
              <a:t>‹nr.›</a:t>
            </a:fld>
            <a:endParaRPr lang="nl-BE">
              <a:solidFill>
                <a:srgbClr val="373636">
                  <a:tint val="75000"/>
                </a:srgbClr>
              </a:solidFill>
            </a:endParaRPr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958000"/>
            <a:ext cx="1908837" cy="720000"/>
          </a:xfrm>
          <a:prstGeom prst="rect">
            <a:avLst/>
          </a:prstGeom>
        </p:spPr>
      </p:pic>
      <p:sp>
        <p:nvSpPr>
          <p:cNvPr id="12" name="Rechthoek 11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b="0">
              <a:solidFill>
                <a:prstClr val="white"/>
              </a:solidFill>
            </a:endParaRP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939" y="6058527"/>
            <a:ext cx="2159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5579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>
                <a:solidFill>
                  <a:srgbClr val="373636">
                    <a:tint val="75000"/>
                  </a:srgbClr>
                </a:solidFill>
              </a:rPr>
              <a:pPr/>
              <a:t>26/08/2022</a:t>
            </a:fld>
            <a:r>
              <a:rPr lang="nl-BE">
                <a:solidFill>
                  <a:srgbClr val="373636">
                    <a:tint val="75000"/>
                  </a:srgbClr>
                </a:solidFill>
              </a:rPr>
              <a:t> </a:t>
            </a:r>
            <a:r>
              <a:rPr lang="nl-BE" b="1">
                <a:solidFill>
                  <a:srgbClr val="373636">
                    <a:tint val="75000"/>
                  </a:srgbClr>
                </a:solidFill>
              </a:rPr>
              <a:t>│</a:t>
            </a:r>
            <a:fld id="{B263F6C6-2226-4286-8995-C42CB1E7C290}" type="slidenum">
              <a:rPr lang="nl-BE" smtClean="0">
                <a:solidFill>
                  <a:srgbClr val="373636">
                    <a:tint val="75000"/>
                  </a:srgbClr>
                </a:solidFill>
              </a:rPr>
              <a:pPr/>
              <a:t>‹nr.›</a:t>
            </a:fld>
            <a:endParaRPr lang="nl-BE">
              <a:solidFill>
                <a:srgbClr val="373636">
                  <a:tint val="75000"/>
                </a:srgbClr>
              </a:solidFill>
            </a:endParaRPr>
          </a:p>
        </p:txBody>
      </p:sp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176691" y="4191642"/>
            <a:ext cx="3408509" cy="211290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100">
                <a:latin typeface="Calibri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958000"/>
            <a:ext cx="1908837" cy="720000"/>
          </a:xfrm>
          <a:prstGeom prst="rect">
            <a:avLst/>
          </a:prstGeom>
        </p:spPr>
      </p:pic>
      <p:sp>
        <p:nvSpPr>
          <p:cNvPr id="18" name="Rechthoek 17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b="0">
              <a:solidFill>
                <a:prstClr val="white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939" y="6058527"/>
            <a:ext cx="2159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030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0" i="0">
                <a:latin typeface="+mj-lt"/>
                <a:cs typeface="Calibri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08000"/>
            <a:ext cx="3708000" cy="3780000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latin typeface="FlandersArtSans-Regular" panose="00000500000000000000" pitchFamily="2" charset="0"/>
                <a:cs typeface="Calibri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  <a:cs typeface="Calibri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>
                <a:solidFill>
                  <a:srgbClr val="373636">
                    <a:tint val="75000"/>
                  </a:srgbClr>
                </a:solidFill>
              </a:rPr>
              <a:pPr/>
              <a:t>26/08/2022</a:t>
            </a:fld>
            <a:r>
              <a:rPr lang="nl-BE">
                <a:solidFill>
                  <a:srgbClr val="373636">
                    <a:tint val="75000"/>
                  </a:srgbClr>
                </a:solidFill>
              </a:rPr>
              <a:t> </a:t>
            </a:r>
            <a:r>
              <a:rPr lang="nl-BE" b="1">
                <a:solidFill>
                  <a:srgbClr val="373636">
                    <a:tint val="75000"/>
                  </a:srgbClr>
                </a:solidFill>
              </a:rPr>
              <a:t>│</a:t>
            </a:r>
            <a:fld id="{B263F6C6-2226-4286-8995-C42CB1E7C290}" type="slidenum">
              <a:rPr lang="nl-BE" smtClean="0">
                <a:solidFill>
                  <a:srgbClr val="373636">
                    <a:tint val="75000"/>
                  </a:srgbClr>
                </a:solidFill>
              </a:rPr>
              <a:pPr/>
              <a:t>‹nr.›</a:t>
            </a:fld>
            <a:endParaRPr lang="nl-BE">
              <a:solidFill>
                <a:srgbClr val="373636">
                  <a:tint val="75000"/>
                </a:srgbClr>
              </a:solidFill>
            </a:endParaRPr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5040000" y="1908000"/>
            <a:ext cx="3672000" cy="3780000"/>
          </a:xfrm>
        </p:spPr>
        <p:txBody>
          <a:bodyPr bIns="0"/>
          <a:lstStyle>
            <a:lvl1pPr>
              <a:defRPr sz="2000">
                <a:latin typeface="FlandersArtSans-Regular" panose="00000500000000000000" pitchFamily="2" charset="0"/>
                <a:cs typeface="Calibri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  <a:cs typeface="Calibri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958000"/>
            <a:ext cx="1908837" cy="720000"/>
          </a:xfrm>
          <a:prstGeom prst="rect">
            <a:avLst/>
          </a:prstGeom>
        </p:spPr>
      </p:pic>
      <p:sp>
        <p:nvSpPr>
          <p:cNvPr id="15" name="Rechthoek 14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b="0">
              <a:solidFill>
                <a:prstClr val="white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939" y="6058527"/>
            <a:ext cx="2159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9208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9144000" cy="6858001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grpSp>
        <p:nvGrpSpPr>
          <p:cNvPr id="11" name="Groep 10"/>
          <p:cNvGrpSpPr/>
          <p:nvPr userDrawn="1"/>
        </p:nvGrpSpPr>
        <p:grpSpPr>
          <a:xfrm>
            <a:off x="-1" y="0"/>
            <a:ext cx="6228000" cy="6858000"/>
            <a:chOff x="288001" y="288000"/>
            <a:chExt cx="6033505" cy="6265475"/>
          </a:xfrm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nl-NL" b="0">
                <a:solidFill>
                  <a:prstClr val="white"/>
                </a:solidFill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nl-NL" b="0">
                <a:solidFill>
                  <a:prstClr val="white"/>
                </a:solidFill>
              </a:endParaRPr>
            </a:p>
          </p:txBody>
        </p:sp>
      </p:grp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332000" y="756846"/>
            <a:ext cx="3456131" cy="1800000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700" b="0" i="0">
                <a:latin typeface="FlandersArtSans-Regular" panose="00000500000000000000" pitchFamily="2" charset="0"/>
                <a:cs typeface="Calibri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332000" y="2987448"/>
            <a:ext cx="3112678" cy="2770098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latin typeface="Calibri"/>
                <a:cs typeface="Calibri"/>
              </a:defRPr>
            </a:lvl1pPr>
            <a:lvl2pPr>
              <a:defRPr sz="18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491" y="5878800"/>
            <a:ext cx="1850235" cy="72000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380" y="5959574"/>
            <a:ext cx="2159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8242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2" hasCustomPrompt="1"/>
          </p:nvPr>
        </p:nvSpPr>
        <p:spPr>
          <a:xfrm>
            <a:off x="287999" y="0"/>
            <a:ext cx="8856000" cy="6858000"/>
          </a:xfrm>
        </p:spPr>
        <p:txBody>
          <a:bodyPr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fr-FR" err="1"/>
              <a:t>Sleep</a:t>
            </a:r>
            <a:r>
              <a:rPr lang="fr-FR"/>
              <a:t> de </a:t>
            </a:r>
            <a:r>
              <a:rPr lang="fr-FR" err="1"/>
              <a:t>afbeelding</a:t>
            </a:r>
            <a:r>
              <a:rPr lang="fr-FR"/>
              <a:t> </a:t>
            </a:r>
            <a:r>
              <a:rPr lang="fr-FR" err="1"/>
              <a:t>naar</a:t>
            </a:r>
            <a:r>
              <a:rPr lang="fr-FR"/>
              <a:t> de </a:t>
            </a:r>
            <a:r>
              <a:rPr lang="fr-FR" err="1"/>
              <a:t>tijdelijke</a:t>
            </a:r>
            <a:r>
              <a:rPr lang="fr-FR"/>
              <a:t> </a:t>
            </a:r>
            <a:r>
              <a:rPr lang="fr-FR" err="1"/>
              <a:t>aanduiding</a:t>
            </a:r>
            <a:r>
              <a:rPr lang="fr-FR"/>
              <a:t> of </a:t>
            </a:r>
            <a:r>
              <a:rPr lang="fr-FR" err="1"/>
              <a:t>klik</a:t>
            </a:r>
            <a:r>
              <a:rPr lang="fr-FR"/>
              <a:t> op </a:t>
            </a:r>
            <a:r>
              <a:rPr lang="fr-FR" err="1"/>
              <a:t>het</a:t>
            </a:r>
            <a:r>
              <a:rPr lang="fr-FR"/>
              <a:t> </a:t>
            </a:r>
            <a:r>
              <a:rPr lang="fr-FR" err="1"/>
              <a:t>pictogram</a:t>
            </a:r>
            <a:r>
              <a:rPr lang="fr-FR"/>
              <a:t> </a:t>
            </a:r>
            <a:br>
              <a:rPr lang="fr-FR"/>
            </a:br>
            <a:r>
              <a:rPr lang="fr-FR" err="1"/>
              <a:t>als</a:t>
            </a:r>
            <a:r>
              <a:rPr lang="fr-FR"/>
              <a:t> u </a:t>
            </a:r>
            <a:r>
              <a:rPr lang="fr-FR" err="1"/>
              <a:t>een</a:t>
            </a:r>
            <a:r>
              <a:rPr lang="fr-FR"/>
              <a:t> </a:t>
            </a:r>
            <a:r>
              <a:rPr lang="fr-FR" err="1"/>
              <a:t>afbeelding</a:t>
            </a:r>
            <a:r>
              <a:rPr lang="fr-FR"/>
              <a:t> </a:t>
            </a:r>
            <a:r>
              <a:rPr lang="fr-FR" err="1"/>
              <a:t>wilt</a:t>
            </a:r>
            <a:r>
              <a:rPr lang="fr-FR"/>
              <a:t> </a:t>
            </a:r>
            <a:r>
              <a:rPr lang="fr-FR" err="1"/>
              <a:t>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23200"/>
            <a:ext cx="3108049" cy="20736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9" name="Tijdelijke aanduiding voor 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00" y="540000"/>
            <a:ext cx="190883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jdelijke aanduiding voor dianummer 6"/>
          <p:cNvSpPr>
            <a:spLocks noGrp="1"/>
          </p:cNvSpPr>
          <p:nvPr>
            <p:ph type="sldNum" sz="quarter" idx="13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>
                <a:solidFill>
                  <a:srgbClr val="373636">
                    <a:tint val="75000"/>
                  </a:srgbClr>
                </a:solidFill>
              </a:rPr>
              <a:pPr/>
              <a:t>26/08/2022</a:t>
            </a:fld>
            <a:r>
              <a:rPr lang="nl-BE">
                <a:solidFill>
                  <a:srgbClr val="373636">
                    <a:tint val="75000"/>
                  </a:srgbClr>
                </a:solidFill>
              </a:rPr>
              <a:t> </a:t>
            </a:r>
            <a:r>
              <a:rPr lang="nl-BE" b="1">
                <a:solidFill>
                  <a:srgbClr val="373636">
                    <a:tint val="75000"/>
                  </a:srgbClr>
                </a:solidFill>
              </a:rPr>
              <a:t>│</a:t>
            </a:r>
            <a:fld id="{B263F6C6-2226-4286-8995-C42CB1E7C290}" type="slidenum">
              <a:rPr lang="nl-BE" smtClean="0">
                <a:solidFill>
                  <a:srgbClr val="373636">
                    <a:tint val="75000"/>
                  </a:srgbClr>
                </a:solidFill>
              </a:rPr>
              <a:pPr/>
              <a:t>‹nr.›</a:t>
            </a:fld>
            <a:endParaRPr lang="nl-BE">
              <a:solidFill>
                <a:srgbClr val="373636">
                  <a:tint val="75000"/>
                </a:srgbClr>
              </a:solidFill>
            </a:endParaRPr>
          </a:p>
        </p:txBody>
      </p:sp>
      <p:sp>
        <p:nvSpPr>
          <p:cNvPr id="8" name="Rechthoek 7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b="0">
              <a:solidFill>
                <a:prstClr val="white"/>
              </a:solidFill>
            </a:endParaRP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251" y="640527"/>
            <a:ext cx="2159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9293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288000" y="288000"/>
            <a:ext cx="8568000" cy="6264000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grpSp>
        <p:nvGrpSpPr>
          <p:cNvPr id="16" name="Groeperen 15"/>
          <p:cNvGrpSpPr/>
          <p:nvPr userDrawn="1"/>
        </p:nvGrpSpPr>
        <p:grpSpPr>
          <a:xfrm>
            <a:off x="288001" y="288000"/>
            <a:ext cx="6033505" cy="6265475"/>
            <a:chOff x="288001" y="288000"/>
            <a:chExt cx="6033505" cy="6265475"/>
          </a:xfrm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nl-NL" b="0">
                <a:solidFill>
                  <a:prstClr val="white"/>
                </a:solidFill>
              </a:endParaRPr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nl-NL" b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2000" y="2556000"/>
            <a:ext cx="3816000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0" i="0">
                <a:latin typeface="+mj-lt"/>
                <a:cs typeface="Calibri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3577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14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latin typeface="Calibri"/>
                <a:cs typeface="Calibri"/>
              </a:defRPr>
            </a:lvl1pPr>
            <a:lvl5pPr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4"/>
            <a:endParaRPr lang="nl-BE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76000"/>
            <a:ext cx="1829753" cy="72000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108" y="664652"/>
            <a:ext cx="2159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9828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eren 11"/>
          <p:cNvGrpSpPr/>
          <p:nvPr userDrawn="1"/>
        </p:nvGrpSpPr>
        <p:grpSpPr>
          <a:xfrm>
            <a:off x="288000" y="288000"/>
            <a:ext cx="8545365" cy="6265475"/>
            <a:chOff x="288000" y="288000"/>
            <a:chExt cx="8545365" cy="6265475"/>
          </a:xfrm>
          <a:solidFill>
            <a:srgbClr val="543F5E"/>
          </a:solidFill>
        </p:grpSpPr>
        <p:sp>
          <p:nvSpPr>
            <p:cNvPr id="10" name="Rechthoek 9"/>
            <p:cNvSpPr>
              <a:spLocks/>
            </p:cNvSpPr>
            <p:nvPr userDrawn="1"/>
          </p:nvSpPr>
          <p:spPr>
            <a:xfrm>
              <a:off x="288000" y="288000"/>
              <a:ext cx="6767999" cy="62654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nl-NL" b="0">
                <a:ln>
                  <a:solidFill>
                    <a:srgbClr val="543F5E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1" name="Rechthoekige driehoek 10"/>
            <p:cNvSpPr/>
            <p:nvPr userDrawn="1"/>
          </p:nvSpPr>
          <p:spPr>
            <a:xfrm>
              <a:off x="7047859" y="288000"/>
              <a:ext cx="1785506" cy="6264000"/>
            </a:xfrm>
            <a:prstGeom prst="rt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nl-NL" b="0">
                <a:ln>
                  <a:solidFill>
                    <a:srgbClr val="543F5E"/>
                  </a:solidFill>
                </a:ln>
                <a:solidFill>
                  <a:prstClr val="white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04000" y="2520000"/>
            <a:ext cx="5342082" cy="1579711"/>
          </a:xfrm>
        </p:spPr>
        <p:txBody>
          <a:bodyPr anchor="b" anchorCtr="0">
            <a:noAutofit/>
          </a:bodyPr>
          <a:lstStyle>
            <a:lvl1pPr algn="l">
              <a:lnSpc>
                <a:spcPts val="5400"/>
              </a:lnSpc>
              <a:defRPr sz="5400" b="0" i="0">
                <a:solidFill>
                  <a:schemeClr val="bg1"/>
                </a:solidFill>
                <a:latin typeface="+mj-lt"/>
                <a:cs typeface="Calibri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304000" y="4174702"/>
            <a:ext cx="5354606" cy="1053708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solidFill>
                  <a:schemeClr val="bg1"/>
                </a:solidFill>
                <a:latin typeface="FlandersArtSans-Regular" panose="00000500000000000000" pitchFamily="2" charset="0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13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solidFill>
                  <a:schemeClr val="bg1"/>
                </a:solidFill>
                <a:latin typeface="Calibri"/>
                <a:cs typeface="Calibri"/>
              </a:defRPr>
            </a:lvl1pPr>
            <a:lvl5pPr>
              <a:defRPr>
                <a:solidFill>
                  <a:schemeClr val="bg1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4"/>
            <a:endParaRPr lang="nl-BE"/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76000"/>
            <a:ext cx="1829753" cy="720000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108" y="676527"/>
            <a:ext cx="2159997" cy="71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816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/>
          <p:nvPr userDrawn="1"/>
        </p:nvGrpSpPr>
        <p:grpSpPr>
          <a:xfrm>
            <a:off x="1484640" y="288000"/>
            <a:ext cx="7371359" cy="6265475"/>
            <a:chOff x="1484640" y="288000"/>
            <a:chExt cx="7371359" cy="6265475"/>
          </a:xfrm>
          <a:solidFill>
            <a:srgbClr val="543F5E"/>
          </a:solidFill>
        </p:grpSpPr>
        <p:sp>
          <p:nvSpPr>
            <p:cNvPr id="8" name="Rechthoek 7"/>
            <p:cNvSpPr>
              <a:spLocks/>
            </p:cNvSpPr>
            <p:nvPr userDrawn="1"/>
          </p:nvSpPr>
          <p:spPr>
            <a:xfrm>
              <a:off x="3277896" y="288000"/>
              <a:ext cx="5578103" cy="62654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nl-NL" b="0">
                <a:ln>
                  <a:solidFill>
                    <a:srgbClr val="543F5E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H="1">
              <a:off x="1484640" y="288000"/>
              <a:ext cx="1800000" cy="6264000"/>
            </a:xfrm>
            <a:prstGeom prst="rt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nl-NL" b="0">
                <a:ln>
                  <a:solidFill>
                    <a:srgbClr val="543F5E"/>
                  </a:solidFill>
                </a:ln>
                <a:solidFill>
                  <a:prstClr val="white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96052" y="2104574"/>
            <a:ext cx="3816000" cy="2484000"/>
          </a:xfrm>
        </p:spPr>
        <p:txBody>
          <a:bodyPr anchor="t" anchorCtr="0">
            <a:noAutofit/>
          </a:bodyPr>
          <a:lstStyle>
            <a:lvl1pPr algn="l">
              <a:lnSpc>
                <a:spcPts val="5400"/>
              </a:lnSpc>
              <a:defRPr sz="5400" b="0" baseline="0">
                <a:solidFill>
                  <a:schemeClr val="bg1"/>
                </a:solidFill>
                <a:latin typeface="+mj-lt"/>
                <a:cs typeface="Calibri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000832" y="463162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spcBef>
                <a:spcPts val="0"/>
              </a:spcBef>
              <a:buNone/>
              <a:defRPr sz="158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76000"/>
            <a:ext cx="1908839" cy="720000"/>
          </a:xfrm>
          <a:prstGeom prst="rect">
            <a:avLst/>
          </a:prstGeom>
        </p:spPr>
      </p:pic>
      <p:sp>
        <p:nvSpPr>
          <p:cNvPr id="12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3636022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r">
              <a:buFontTx/>
              <a:buNone/>
              <a:defRPr sz="1700">
                <a:solidFill>
                  <a:schemeClr val="bg1"/>
                </a:solidFill>
                <a:latin typeface="Calibri"/>
                <a:cs typeface="Calibri"/>
              </a:defRPr>
            </a:lvl1pPr>
            <a:lvl5pPr algn="r">
              <a:defRPr>
                <a:solidFill>
                  <a:schemeClr val="bg1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4"/>
            <a:endParaRPr lang="nl-BE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655" y="670999"/>
            <a:ext cx="215999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2176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9144000" cy="6858001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grpSp>
        <p:nvGrpSpPr>
          <p:cNvPr id="11" name="Groep 10"/>
          <p:cNvGrpSpPr/>
          <p:nvPr userDrawn="1"/>
        </p:nvGrpSpPr>
        <p:grpSpPr>
          <a:xfrm>
            <a:off x="-1" y="0"/>
            <a:ext cx="6228000" cy="6858000"/>
            <a:chOff x="288001" y="288000"/>
            <a:chExt cx="6033505" cy="6265475"/>
          </a:xfrm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nl-NL" b="0">
                <a:solidFill>
                  <a:prstClr val="white"/>
                </a:solidFill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nl-NL" b="0">
                <a:solidFill>
                  <a:prstClr val="white"/>
                </a:solidFill>
              </a:endParaRPr>
            </a:p>
          </p:txBody>
        </p:sp>
      </p:grp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332000" y="756846"/>
            <a:ext cx="3456131" cy="1800000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700" b="0" i="0">
                <a:latin typeface="FlandersArtSans-Regular" panose="00000500000000000000" pitchFamily="2" charset="0"/>
                <a:cs typeface="Calibri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332000" y="2987448"/>
            <a:ext cx="3112678" cy="2770098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latin typeface="FlandersArtSans-Regular" panose="00000500000000000000" pitchFamily="2" charset="0"/>
                <a:cs typeface="Calibri"/>
              </a:defRPr>
            </a:lvl1pPr>
            <a:lvl2pPr>
              <a:defRPr sz="18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491" y="5878800"/>
            <a:ext cx="1850235" cy="72000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380" y="5959574"/>
            <a:ext cx="2159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664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2" hasCustomPrompt="1"/>
          </p:nvPr>
        </p:nvSpPr>
        <p:spPr>
          <a:xfrm>
            <a:off x="287999" y="0"/>
            <a:ext cx="8856000" cy="6858000"/>
          </a:xfrm>
        </p:spPr>
        <p:txBody>
          <a:bodyPr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fr-FR" err="1"/>
              <a:t>Sleep</a:t>
            </a:r>
            <a:r>
              <a:rPr lang="fr-FR"/>
              <a:t> de </a:t>
            </a:r>
            <a:r>
              <a:rPr lang="fr-FR" err="1"/>
              <a:t>afbeelding</a:t>
            </a:r>
            <a:r>
              <a:rPr lang="fr-FR"/>
              <a:t> </a:t>
            </a:r>
            <a:r>
              <a:rPr lang="fr-FR" err="1"/>
              <a:t>naar</a:t>
            </a:r>
            <a:r>
              <a:rPr lang="fr-FR"/>
              <a:t> de </a:t>
            </a:r>
            <a:r>
              <a:rPr lang="fr-FR" err="1"/>
              <a:t>tijdelijke</a:t>
            </a:r>
            <a:r>
              <a:rPr lang="fr-FR"/>
              <a:t> </a:t>
            </a:r>
            <a:r>
              <a:rPr lang="fr-FR" err="1"/>
              <a:t>aanduiding</a:t>
            </a:r>
            <a:r>
              <a:rPr lang="fr-FR"/>
              <a:t> of </a:t>
            </a:r>
            <a:r>
              <a:rPr lang="fr-FR" err="1"/>
              <a:t>klik</a:t>
            </a:r>
            <a:r>
              <a:rPr lang="fr-FR"/>
              <a:t> op </a:t>
            </a:r>
            <a:r>
              <a:rPr lang="fr-FR" err="1"/>
              <a:t>het</a:t>
            </a:r>
            <a:r>
              <a:rPr lang="fr-FR"/>
              <a:t> </a:t>
            </a:r>
            <a:r>
              <a:rPr lang="fr-FR" err="1"/>
              <a:t>pictogram</a:t>
            </a:r>
            <a:r>
              <a:rPr lang="fr-FR"/>
              <a:t> </a:t>
            </a:r>
            <a:br>
              <a:rPr lang="fr-FR"/>
            </a:br>
            <a:r>
              <a:rPr lang="fr-FR" err="1"/>
              <a:t>als</a:t>
            </a:r>
            <a:r>
              <a:rPr lang="fr-FR"/>
              <a:t> u </a:t>
            </a:r>
            <a:r>
              <a:rPr lang="fr-FR" err="1"/>
              <a:t>een</a:t>
            </a:r>
            <a:r>
              <a:rPr lang="fr-FR"/>
              <a:t> </a:t>
            </a:r>
            <a:r>
              <a:rPr lang="fr-FR" err="1"/>
              <a:t>afbeelding</a:t>
            </a:r>
            <a:r>
              <a:rPr lang="fr-FR"/>
              <a:t> </a:t>
            </a:r>
            <a:r>
              <a:rPr lang="fr-FR" err="1"/>
              <a:t>wilt</a:t>
            </a:r>
            <a:r>
              <a:rPr lang="fr-FR"/>
              <a:t> </a:t>
            </a:r>
            <a:r>
              <a:rPr lang="fr-FR" err="1"/>
              <a:t>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23200"/>
            <a:ext cx="3108049" cy="20736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9" name="Tijdelijke aanduiding voor 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00" y="540000"/>
            <a:ext cx="190883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jdelijke aanduiding voor dianummer 6"/>
          <p:cNvSpPr>
            <a:spLocks noGrp="1"/>
          </p:cNvSpPr>
          <p:nvPr>
            <p:ph type="sldNum" sz="quarter" idx="13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>
                <a:solidFill>
                  <a:srgbClr val="373636">
                    <a:tint val="75000"/>
                  </a:srgbClr>
                </a:solidFill>
              </a:rPr>
              <a:pPr/>
              <a:t>26/08/2022</a:t>
            </a:fld>
            <a:r>
              <a:rPr lang="nl-BE">
                <a:solidFill>
                  <a:srgbClr val="373636">
                    <a:tint val="75000"/>
                  </a:srgbClr>
                </a:solidFill>
              </a:rPr>
              <a:t> </a:t>
            </a:r>
            <a:r>
              <a:rPr lang="nl-BE" b="1">
                <a:solidFill>
                  <a:srgbClr val="373636">
                    <a:tint val="75000"/>
                  </a:srgbClr>
                </a:solidFill>
              </a:rPr>
              <a:t>│</a:t>
            </a:r>
            <a:fld id="{B263F6C6-2226-4286-8995-C42CB1E7C290}" type="slidenum">
              <a:rPr lang="nl-BE" smtClean="0">
                <a:solidFill>
                  <a:srgbClr val="373636">
                    <a:tint val="75000"/>
                  </a:srgbClr>
                </a:solidFill>
              </a:rPr>
              <a:pPr/>
              <a:t>‹nr.›</a:t>
            </a:fld>
            <a:endParaRPr lang="nl-BE">
              <a:solidFill>
                <a:srgbClr val="373636">
                  <a:tint val="75000"/>
                </a:srgbClr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251" y="640527"/>
            <a:ext cx="2159997" cy="719999"/>
          </a:xfrm>
          <a:prstGeom prst="rect">
            <a:avLst/>
          </a:prstGeom>
        </p:spPr>
      </p:pic>
      <p:sp>
        <p:nvSpPr>
          <p:cNvPr id="8" name="Rechthoek 7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b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98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10"/>
          <p:cNvGrpSpPr>
            <a:grpSpLocks/>
          </p:cNvGrpSpPr>
          <p:nvPr userDrawn="1"/>
        </p:nvGrpSpPr>
        <p:grpSpPr bwMode="auto">
          <a:xfrm>
            <a:off x="0" y="0"/>
            <a:ext cx="6227763" cy="6858000"/>
            <a:chOff x="288001" y="288000"/>
            <a:chExt cx="6033505" cy="6265475"/>
          </a:xfrm>
        </p:grpSpPr>
        <p:sp>
          <p:nvSpPr>
            <p:cNvPr id="7" name="Rechthoek 6"/>
            <p:cNvSpPr>
              <a:spLocks/>
            </p:cNvSpPr>
            <p:nvPr userDrawn="1"/>
          </p:nvSpPr>
          <p:spPr>
            <a:xfrm flipV="1">
              <a:off x="288001" y="288000"/>
              <a:ext cx="4247907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b="0">
                <a:solidFill>
                  <a:prstClr val="white"/>
                </a:solidFill>
              </a:endParaRPr>
            </a:p>
          </p:txBody>
        </p:sp>
        <p:sp>
          <p:nvSpPr>
            <p:cNvPr id="9" name="Rechthoekige driehoek 8"/>
            <p:cNvSpPr/>
            <p:nvPr userDrawn="1"/>
          </p:nvSpPr>
          <p:spPr>
            <a:xfrm flipV="1">
              <a:off x="4535908" y="288000"/>
              <a:ext cx="1785598" cy="6264025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b="0">
                <a:solidFill>
                  <a:prstClr val="white"/>
                </a:solidFill>
              </a:endParaRPr>
            </a:p>
          </p:txBody>
        </p:sp>
      </p:grpSp>
      <p:pic>
        <p:nvPicPr>
          <p:cNvPr id="10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5878513"/>
            <a:ext cx="18510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863" y="5959475"/>
            <a:ext cx="21605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9144000" cy="6858001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332000" y="756846"/>
            <a:ext cx="3456131" cy="1800000"/>
          </a:xfrm>
        </p:spPr>
        <p:txBody>
          <a:bodyPr anchor="b">
            <a:noAutofit/>
          </a:bodyPr>
          <a:lstStyle>
            <a:lvl1pPr algn="l">
              <a:lnSpc>
                <a:spcPts val="3800"/>
              </a:lnSpc>
              <a:defRPr sz="3700" b="0" i="0">
                <a:latin typeface="FlandersArtSans-Regular" panose="00000500000000000000" pitchFamily="2" charset="0"/>
                <a:cs typeface="Calibri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332000" y="2987448"/>
            <a:ext cx="3112678" cy="2770098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latin typeface="FlandersArtSans-Regular" panose="00000500000000000000" pitchFamily="2" charset="0"/>
                <a:cs typeface="Calibri"/>
              </a:defRPr>
            </a:lvl1pPr>
            <a:lvl2pPr>
              <a:defRPr sz="18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728165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288000" y="288000"/>
            <a:ext cx="8568000" cy="6257579"/>
          </a:xfrm>
          <a:ln>
            <a:noFill/>
          </a:ln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grpSp>
        <p:nvGrpSpPr>
          <p:cNvPr id="16" name="Groeperen 15"/>
          <p:cNvGrpSpPr/>
          <p:nvPr userDrawn="1"/>
        </p:nvGrpSpPr>
        <p:grpSpPr>
          <a:xfrm>
            <a:off x="293065" y="288000"/>
            <a:ext cx="6028442" cy="6265475"/>
            <a:chOff x="288001" y="288000"/>
            <a:chExt cx="6033505" cy="6265475"/>
          </a:xfrm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nl-NL" b="0">
                <a:solidFill>
                  <a:prstClr val="white"/>
                </a:solidFill>
              </a:endParaRPr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nl-NL" b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2000" y="2556000"/>
            <a:ext cx="3816000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0" i="0">
                <a:latin typeface="+mj-lt"/>
                <a:cs typeface="Calibri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3577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atin typeface="FlandersArtSans-Regular" panose="00000500000000000000" pitchFamily="2" charset="0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76000"/>
            <a:ext cx="1829753" cy="720000"/>
          </a:xfrm>
          <a:prstGeom prst="rect">
            <a:avLst/>
          </a:prstGeom>
        </p:spPr>
      </p:pic>
      <p:sp>
        <p:nvSpPr>
          <p:cNvPr id="14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latin typeface="Calibri"/>
                <a:cs typeface="Calibri"/>
              </a:defRPr>
            </a:lvl1pPr>
            <a:lvl5pPr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4"/>
            <a:endParaRPr lang="nl-BE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108" y="664652"/>
            <a:ext cx="2159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1216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491" y="540000"/>
            <a:ext cx="1850235" cy="72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16000"/>
            <a:ext cx="7416000" cy="20880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0" i="0" baseline="0">
                <a:latin typeface="+mj-lt"/>
                <a:cs typeface="Calibri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40000"/>
            <a:ext cx="7416000" cy="1655762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atin typeface="FlandersArtSans-Regular" panose="00000500000000000000" pitchFamily="2" charset="0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9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6123" y="6361602"/>
            <a:ext cx="4435200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8" name="Rechthoek 7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b="0">
              <a:solidFill>
                <a:prstClr val="white"/>
              </a:solidFill>
            </a:endParaRPr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251" y="640527"/>
            <a:ext cx="2159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2481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15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>
                <a:solidFill>
                  <a:srgbClr val="373636">
                    <a:tint val="75000"/>
                  </a:srgbClr>
                </a:solidFill>
              </a:rPr>
              <a:pPr/>
              <a:t>26/08/2022</a:t>
            </a:fld>
            <a:r>
              <a:rPr lang="nl-BE">
                <a:solidFill>
                  <a:srgbClr val="373636">
                    <a:tint val="75000"/>
                  </a:srgbClr>
                </a:solidFill>
              </a:rPr>
              <a:t> </a:t>
            </a:r>
            <a:r>
              <a:rPr lang="nl-BE" b="1">
                <a:solidFill>
                  <a:srgbClr val="373636">
                    <a:tint val="75000"/>
                  </a:srgbClr>
                </a:solidFill>
              </a:rPr>
              <a:t>│</a:t>
            </a:r>
            <a:fld id="{B263F6C6-2226-4286-8995-C42CB1E7C290}" type="slidenum">
              <a:rPr lang="nl-BE" smtClean="0">
                <a:solidFill>
                  <a:srgbClr val="373636">
                    <a:tint val="75000"/>
                  </a:srgbClr>
                </a:solidFill>
              </a:rPr>
              <a:pPr/>
              <a:t>‹nr.›</a:t>
            </a:fld>
            <a:endParaRPr lang="nl-BE">
              <a:solidFill>
                <a:srgbClr val="373636">
                  <a:tint val="75000"/>
                </a:srgbClr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958000"/>
            <a:ext cx="1908837" cy="7200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939" y="6058527"/>
            <a:ext cx="2159997" cy="719999"/>
          </a:xfrm>
          <a:prstGeom prst="rect">
            <a:avLst/>
          </a:prstGeom>
        </p:spPr>
      </p:pic>
      <p:sp>
        <p:nvSpPr>
          <p:cNvPr id="10" name="Rechthoek 9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b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9741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grpSp>
        <p:nvGrpSpPr>
          <p:cNvPr id="11" name="Groeperen 10"/>
          <p:cNvGrpSpPr/>
          <p:nvPr userDrawn="1"/>
        </p:nvGrpSpPr>
        <p:grpSpPr>
          <a:xfrm>
            <a:off x="288000" y="3402000"/>
            <a:ext cx="8856000" cy="3456000"/>
            <a:chOff x="288000" y="3402000"/>
            <a:chExt cx="8856000" cy="3456000"/>
          </a:xfrm>
        </p:grpSpPr>
        <p:sp>
          <p:nvSpPr>
            <p:cNvPr id="5" name="Rechthoek 4"/>
            <p:cNvSpPr/>
            <p:nvPr userDrawn="1"/>
          </p:nvSpPr>
          <p:spPr>
            <a:xfrm>
              <a:off x="288000" y="4266000"/>
              <a:ext cx="8856000" cy="25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nl-NL" b="0">
                <a:solidFill>
                  <a:prstClr val="white"/>
                </a:solidFill>
              </a:endParaRPr>
            </a:p>
          </p:txBody>
        </p:sp>
        <p:sp>
          <p:nvSpPr>
            <p:cNvPr id="7" name="Rechthoekige driehoek 6"/>
            <p:cNvSpPr/>
            <p:nvPr userDrawn="1"/>
          </p:nvSpPr>
          <p:spPr>
            <a:xfrm flipH="1">
              <a:off x="288000" y="3402000"/>
              <a:ext cx="8856000" cy="864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nl-NL" b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3686547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>
                <a:solidFill>
                  <a:srgbClr val="373636">
                    <a:tint val="75000"/>
                  </a:srgbClr>
                </a:solidFill>
              </a:rPr>
              <a:pPr/>
              <a:t>26/08/2022</a:t>
            </a:fld>
            <a:r>
              <a:rPr lang="nl-BE">
                <a:solidFill>
                  <a:srgbClr val="373636">
                    <a:tint val="75000"/>
                  </a:srgbClr>
                </a:solidFill>
              </a:rPr>
              <a:t> </a:t>
            </a:r>
            <a:r>
              <a:rPr lang="nl-BE" b="1">
                <a:solidFill>
                  <a:srgbClr val="373636">
                    <a:tint val="75000"/>
                  </a:srgbClr>
                </a:solidFill>
              </a:rPr>
              <a:t>│</a:t>
            </a:r>
            <a:fld id="{B263F6C6-2226-4286-8995-C42CB1E7C290}" type="slidenum">
              <a:rPr lang="nl-BE" smtClean="0">
                <a:solidFill>
                  <a:srgbClr val="373636">
                    <a:tint val="75000"/>
                  </a:srgbClr>
                </a:solidFill>
              </a:rPr>
              <a:pPr/>
              <a:t>‹nr.›</a:t>
            </a:fld>
            <a:endParaRPr lang="nl-BE">
              <a:solidFill>
                <a:srgbClr val="373636">
                  <a:tint val="75000"/>
                </a:srgbClr>
              </a:solidFill>
            </a:endParaRPr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958000"/>
            <a:ext cx="1908837" cy="720000"/>
          </a:xfrm>
          <a:prstGeom prst="rect">
            <a:avLst/>
          </a:prstGeom>
        </p:spPr>
      </p:pic>
      <p:sp>
        <p:nvSpPr>
          <p:cNvPr id="12" name="Rechthoek 11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b="0">
              <a:solidFill>
                <a:prstClr val="white"/>
              </a:solidFill>
            </a:endParaRP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939" y="6058527"/>
            <a:ext cx="2159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6990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>
                <a:solidFill>
                  <a:srgbClr val="373636">
                    <a:tint val="75000"/>
                  </a:srgbClr>
                </a:solidFill>
              </a:rPr>
              <a:pPr/>
              <a:t>26/08/2022</a:t>
            </a:fld>
            <a:r>
              <a:rPr lang="nl-BE">
                <a:solidFill>
                  <a:srgbClr val="373636">
                    <a:tint val="75000"/>
                  </a:srgbClr>
                </a:solidFill>
              </a:rPr>
              <a:t> </a:t>
            </a:r>
            <a:r>
              <a:rPr lang="nl-BE" b="1">
                <a:solidFill>
                  <a:srgbClr val="373636">
                    <a:tint val="75000"/>
                  </a:srgbClr>
                </a:solidFill>
              </a:rPr>
              <a:t>│</a:t>
            </a:r>
            <a:fld id="{B263F6C6-2226-4286-8995-C42CB1E7C290}" type="slidenum">
              <a:rPr lang="nl-BE" smtClean="0">
                <a:solidFill>
                  <a:srgbClr val="373636">
                    <a:tint val="75000"/>
                  </a:srgbClr>
                </a:solidFill>
              </a:rPr>
              <a:pPr/>
              <a:t>‹nr.›</a:t>
            </a:fld>
            <a:endParaRPr lang="nl-BE">
              <a:solidFill>
                <a:srgbClr val="373636">
                  <a:tint val="75000"/>
                </a:srgbClr>
              </a:solidFill>
            </a:endParaRPr>
          </a:p>
        </p:txBody>
      </p:sp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176691" y="4191642"/>
            <a:ext cx="3408509" cy="211290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100">
                <a:latin typeface="Calibri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958000"/>
            <a:ext cx="1908837" cy="720000"/>
          </a:xfrm>
          <a:prstGeom prst="rect">
            <a:avLst/>
          </a:prstGeom>
        </p:spPr>
      </p:pic>
      <p:sp>
        <p:nvSpPr>
          <p:cNvPr id="18" name="Rechthoek 17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b="0">
              <a:solidFill>
                <a:prstClr val="white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939" y="6058527"/>
            <a:ext cx="2159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6121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0" i="0">
                <a:latin typeface="+mj-lt"/>
                <a:cs typeface="Calibri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08000"/>
            <a:ext cx="3708000" cy="3780000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latin typeface="FlandersArtSans-Regular" panose="00000500000000000000" pitchFamily="2" charset="0"/>
                <a:cs typeface="Calibri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  <a:cs typeface="Calibri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>
                <a:solidFill>
                  <a:srgbClr val="373636">
                    <a:tint val="75000"/>
                  </a:srgbClr>
                </a:solidFill>
              </a:rPr>
              <a:pPr/>
              <a:t>26/08/2022</a:t>
            </a:fld>
            <a:r>
              <a:rPr lang="nl-BE">
                <a:solidFill>
                  <a:srgbClr val="373636">
                    <a:tint val="75000"/>
                  </a:srgbClr>
                </a:solidFill>
              </a:rPr>
              <a:t> </a:t>
            </a:r>
            <a:r>
              <a:rPr lang="nl-BE" b="1">
                <a:solidFill>
                  <a:srgbClr val="373636">
                    <a:tint val="75000"/>
                  </a:srgbClr>
                </a:solidFill>
              </a:rPr>
              <a:t>│</a:t>
            </a:r>
            <a:fld id="{B263F6C6-2226-4286-8995-C42CB1E7C290}" type="slidenum">
              <a:rPr lang="nl-BE" smtClean="0">
                <a:solidFill>
                  <a:srgbClr val="373636">
                    <a:tint val="75000"/>
                  </a:srgbClr>
                </a:solidFill>
              </a:rPr>
              <a:pPr/>
              <a:t>‹nr.›</a:t>
            </a:fld>
            <a:endParaRPr lang="nl-BE">
              <a:solidFill>
                <a:srgbClr val="373636">
                  <a:tint val="75000"/>
                </a:srgbClr>
              </a:solidFill>
            </a:endParaRPr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5040000" y="1908000"/>
            <a:ext cx="3672000" cy="3780000"/>
          </a:xfrm>
        </p:spPr>
        <p:txBody>
          <a:bodyPr bIns="0"/>
          <a:lstStyle>
            <a:lvl1pPr>
              <a:defRPr sz="2000">
                <a:latin typeface="FlandersArtSans-Regular" panose="00000500000000000000" pitchFamily="2" charset="0"/>
                <a:cs typeface="Calibri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  <a:cs typeface="Calibri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958000"/>
            <a:ext cx="1908837" cy="720000"/>
          </a:xfrm>
          <a:prstGeom prst="rect">
            <a:avLst/>
          </a:prstGeom>
        </p:spPr>
      </p:pic>
      <p:sp>
        <p:nvSpPr>
          <p:cNvPr id="15" name="Rechthoek 14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b="0">
              <a:solidFill>
                <a:prstClr val="white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939" y="6058527"/>
            <a:ext cx="2159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4524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9144000" cy="6858001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grpSp>
        <p:nvGrpSpPr>
          <p:cNvPr id="11" name="Groep 10"/>
          <p:cNvGrpSpPr/>
          <p:nvPr userDrawn="1"/>
        </p:nvGrpSpPr>
        <p:grpSpPr>
          <a:xfrm>
            <a:off x="-1" y="0"/>
            <a:ext cx="6228000" cy="6858000"/>
            <a:chOff x="288001" y="288000"/>
            <a:chExt cx="6033505" cy="6265475"/>
          </a:xfrm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nl-NL" b="0">
                <a:solidFill>
                  <a:prstClr val="white"/>
                </a:solidFill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nl-NL" b="0">
                <a:solidFill>
                  <a:prstClr val="white"/>
                </a:solidFill>
              </a:endParaRPr>
            </a:p>
          </p:txBody>
        </p:sp>
      </p:grp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332000" y="756846"/>
            <a:ext cx="3456131" cy="1800000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700" b="0" i="0">
                <a:latin typeface="FlandersArtSans-Regular" panose="00000500000000000000" pitchFamily="2" charset="0"/>
                <a:cs typeface="Calibri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332000" y="2987448"/>
            <a:ext cx="3112678" cy="2770098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latin typeface="Calibri"/>
                <a:cs typeface="Calibri"/>
              </a:defRPr>
            </a:lvl1pPr>
            <a:lvl2pPr>
              <a:defRPr sz="18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491" y="5878800"/>
            <a:ext cx="1850235" cy="72000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380" y="5959574"/>
            <a:ext cx="2159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4524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2" hasCustomPrompt="1"/>
          </p:nvPr>
        </p:nvSpPr>
        <p:spPr>
          <a:xfrm>
            <a:off x="287999" y="0"/>
            <a:ext cx="8856000" cy="6858000"/>
          </a:xfrm>
        </p:spPr>
        <p:txBody>
          <a:bodyPr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fr-FR" err="1"/>
              <a:t>Sleep</a:t>
            </a:r>
            <a:r>
              <a:rPr lang="fr-FR"/>
              <a:t> de </a:t>
            </a:r>
            <a:r>
              <a:rPr lang="fr-FR" err="1"/>
              <a:t>afbeelding</a:t>
            </a:r>
            <a:r>
              <a:rPr lang="fr-FR"/>
              <a:t> </a:t>
            </a:r>
            <a:r>
              <a:rPr lang="fr-FR" err="1"/>
              <a:t>naar</a:t>
            </a:r>
            <a:r>
              <a:rPr lang="fr-FR"/>
              <a:t> de </a:t>
            </a:r>
            <a:r>
              <a:rPr lang="fr-FR" err="1"/>
              <a:t>tijdelijke</a:t>
            </a:r>
            <a:r>
              <a:rPr lang="fr-FR"/>
              <a:t> </a:t>
            </a:r>
            <a:r>
              <a:rPr lang="fr-FR" err="1"/>
              <a:t>aanduiding</a:t>
            </a:r>
            <a:r>
              <a:rPr lang="fr-FR"/>
              <a:t> of </a:t>
            </a:r>
            <a:r>
              <a:rPr lang="fr-FR" err="1"/>
              <a:t>klik</a:t>
            </a:r>
            <a:r>
              <a:rPr lang="fr-FR"/>
              <a:t> op </a:t>
            </a:r>
            <a:r>
              <a:rPr lang="fr-FR" err="1"/>
              <a:t>het</a:t>
            </a:r>
            <a:r>
              <a:rPr lang="fr-FR"/>
              <a:t> </a:t>
            </a:r>
            <a:r>
              <a:rPr lang="fr-FR" err="1"/>
              <a:t>pictogram</a:t>
            </a:r>
            <a:r>
              <a:rPr lang="fr-FR"/>
              <a:t> </a:t>
            </a:r>
            <a:br>
              <a:rPr lang="fr-FR"/>
            </a:br>
            <a:r>
              <a:rPr lang="fr-FR" err="1"/>
              <a:t>als</a:t>
            </a:r>
            <a:r>
              <a:rPr lang="fr-FR"/>
              <a:t> u </a:t>
            </a:r>
            <a:r>
              <a:rPr lang="fr-FR" err="1"/>
              <a:t>een</a:t>
            </a:r>
            <a:r>
              <a:rPr lang="fr-FR"/>
              <a:t> </a:t>
            </a:r>
            <a:r>
              <a:rPr lang="fr-FR" err="1"/>
              <a:t>afbeelding</a:t>
            </a:r>
            <a:r>
              <a:rPr lang="fr-FR"/>
              <a:t> </a:t>
            </a:r>
            <a:r>
              <a:rPr lang="fr-FR" err="1"/>
              <a:t>wilt</a:t>
            </a:r>
            <a:r>
              <a:rPr lang="fr-FR"/>
              <a:t> </a:t>
            </a:r>
            <a:r>
              <a:rPr lang="fr-FR" err="1"/>
              <a:t>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23200"/>
            <a:ext cx="3108049" cy="20736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9" name="Tijdelijke aanduiding voor 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00" y="540000"/>
            <a:ext cx="190883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jdelijke aanduiding voor dianummer 6"/>
          <p:cNvSpPr>
            <a:spLocks noGrp="1"/>
          </p:cNvSpPr>
          <p:nvPr>
            <p:ph type="sldNum" sz="quarter" idx="13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>
                <a:solidFill>
                  <a:srgbClr val="373636">
                    <a:tint val="75000"/>
                  </a:srgbClr>
                </a:solidFill>
              </a:rPr>
              <a:pPr/>
              <a:t>26/08/2022</a:t>
            </a:fld>
            <a:r>
              <a:rPr lang="nl-BE">
                <a:solidFill>
                  <a:srgbClr val="373636">
                    <a:tint val="75000"/>
                  </a:srgbClr>
                </a:solidFill>
              </a:rPr>
              <a:t> </a:t>
            </a:r>
            <a:r>
              <a:rPr lang="nl-BE" b="1">
                <a:solidFill>
                  <a:srgbClr val="373636">
                    <a:tint val="75000"/>
                  </a:srgbClr>
                </a:solidFill>
              </a:rPr>
              <a:t>│</a:t>
            </a:r>
            <a:fld id="{B263F6C6-2226-4286-8995-C42CB1E7C290}" type="slidenum">
              <a:rPr lang="nl-BE" smtClean="0">
                <a:solidFill>
                  <a:srgbClr val="373636">
                    <a:tint val="75000"/>
                  </a:srgbClr>
                </a:solidFill>
              </a:rPr>
              <a:pPr/>
              <a:t>‹nr.›</a:t>
            </a:fld>
            <a:endParaRPr lang="nl-BE">
              <a:solidFill>
                <a:srgbClr val="373636">
                  <a:tint val="75000"/>
                </a:srgbClr>
              </a:solidFill>
            </a:endParaRPr>
          </a:p>
        </p:txBody>
      </p:sp>
      <p:sp>
        <p:nvSpPr>
          <p:cNvPr id="8" name="Rechthoek 7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b="0">
              <a:solidFill>
                <a:prstClr val="white"/>
              </a:solidFill>
            </a:endParaRP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251" y="640527"/>
            <a:ext cx="2159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5786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288000" y="288000"/>
            <a:ext cx="8568000" cy="6264000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r>
              <a:rPr lang="nl-NL" dirty="0"/>
              <a:t>Klik op het pictogram als u een afbeelding wilt toevoegen</a:t>
            </a:r>
            <a:endParaRPr lang="nl-BE" dirty="0"/>
          </a:p>
        </p:txBody>
      </p:sp>
      <p:grpSp>
        <p:nvGrpSpPr>
          <p:cNvPr id="16" name="Groeperen 15"/>
          <p:cNvGrpSpPr/>
          <p:nvPr/>
        </p:nvGrpSpPr>
        <p:grpSpPr>
          <a:xfrm>
            <a:off x="288002" y="288002"/>
            <a:ext cx="6033505" cy="6265475"/>
            <a:chOff x="288001" y="288000"/>
            <a:chExt cx="6033505" cy="6265475"/>
          </a:xfrm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latin typeface="FlandersArtSans-Regular" panose="00000500000000000000" pitchFamily="2" charset="0"/>
              </a:endParaRPr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2000" y="2556000"/>
            <a:ext cx="3816000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3900"/>
              </a:lnSpc>
              <a:defRPr sz="3900" b="0" i="0">
                <a:latin typeface="+mj-lt"/>
                <a:cs typeface="Calibri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3577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320"/>
              </a:lnSpc>
              <a:buNone/>
              <a:defRPr sz="1185">
                <a:latin typeface="FlandersArtSans-Regular" panose="000005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sp>
        <p:nvSpPr>
          <p:cNvPr id="14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275">
                <a:latin typeface="FlandersArtSans-Regular" panose="00000500000000000000" pitchFamily="2" charset="0"/>
                <a:cs typeface="Calibri"/>
              </a:defRPr>
            </a:lvl1pPr>
            <a:lvl5pPr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4"/>
            <a:endParaRPr lang="nl-BE" dirty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1" y="576000"/>
            <a:ext cx="1829753" cy="72000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004" y="656657"/>
            <a:ext cx="3503221" cy="62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43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eren 11"/>
          <p:cNvGrpSpPr/>
          <p:nvPr/>
        </p:nvGrpSpPr>
        <p:grpSpPr>
          <a:xfrm>
            <a:off x="288001" y="288002"/>
            <a:ext cx="8545365" cy="6265475"/>
            <a:chOff x="288000" y="288000"/>
            <a:chExt cx="8545365" cy="6265475"/>
          </a:xfrm>
          <a:solidFill>
            <a:srgbClr val="2B92BE"/>
          </a:solidFill>
        </p:grpSpPr>
        <p:sp>
          <p:nvSpPr>
            <p:cNvPr id="10" name="Rechthoek 9"/>
            <p:cNvSpPr>
              <a:spLocks/>
            </p:cNvSpPr>
            <p:nvPr userDrawn="1"/>
          </p:nvSpPr>
          <p:spPr>
            <a:xfrm>
              <a:off x="288000" y="288000"/>
              <a:ext cx="6767999" cy="62654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ln>
                  <a:solidFill>
                    <a:srgbClr val="543F5E"/>
                  </a:solidFill>
                </a:ln>
                <a:latin typeface="FlandersArtSans-Regular" panose="00000500000000000000" pitchFamily="2" charset="0"/>
              </a:endParaRPr>
            </a:p>
          </p:txBody>
        </p:sp>
        <p:sp>
          <p:nvSpPr>
            <p:cNvPr id="11" name="Rechthoekige driehoek 10"/>
            <p:cNvSpPr/>
            <p:nvPr userDrawn="1"/>
          </p:nvSpPr>
          <p:spPr>
            <a:xfrm>
              <a:off x="7047859" y="288000"/>
              <a:ext cx="1785506" cy="6264000"/>
            </a:xfrm>
            <a:prstGeom prst="rt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ln>
                  <a:solidFill>
                    <a:srgbClr val="543F5E"/>
                  </a:solidFill>
                </a:ln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04000" y="2520002"/>
            <a:ext cx="5342082" cy="1579711"/>
          </a:xfrm>
        </p:spPr>
        <p:txBody>
          <a:bodyPr anchor="b" anchorCtr="0">
            <a:noAutofit/>
          </a:bodyPr>
          <a:lstStyle>
            <a:lvl1pPr algn="l">
              <a:lnSpc>
                <a:spcPts val="4050"/>
              </a:lnSpc>
              <a:defRPr sz="4050" b="0" i="0">
                <a:solidFill>
                  <a:schemeClr val="bg1"/>
                </a:solidFill>
                <a:latin typeface="+mj-lt"/>
                <a:cs typeface="Calibri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304000" y="4174702"/>
            <a:ext cx="5354606" cy="1053708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320"/>
              </a:lnSpc>
              <a:buNone/>
              <a:defRPr sz="1185">
                <a:solidFill>
                  <a:schemeClr val="bg1"/>
                </a:solidFill>
                <a:latin typeface="FlandersArtSans-Regular" panose="00000500000000000000" pitchFamily="2" charset="0"/>
                <a:cs typeface="Calibri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13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275">
                <a:solidFill>
                  <a:schemeClr val="bg1"/>
                </a:solidFill>
                <a:latin typeface="FlandersArtSans-Regular" panose="00000500000000000000" pitchFamily="2" charset="0"/>
                <a:cs typeface="Calibri"/>
              </a:defRPr>
            </a:lvl1pPr>
            <a:lvl5pPr>
              <a:defRPr>
                <a:solidFill>
                  <a:schemeClr val="bg1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4"/>
            <a:endParaRPr lang="nl-BE"/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1" y="576000"/>
            <a:ext cx="1829753" cy="720000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129" y="656657"/>
            <a:ext cx="3503221" cy="62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35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539750"/>
            <a:ext cx="19081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50" y="639763"/>
            <a:ext cx="21605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6"/>
          <p:cNvSpPr/>
          <p:nvPr userDrawn="1"/>
        </p:nvSpPr>
        <p:spPr>
          <a:xfrm>
            <a:off x="0" y="0"/>
            <a:ext cx="282575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b="0">
              <a:solidFill>
                <a:prstClr val="white"/>
              </a:solidFill>
            </a:endParaRPr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2"/>
          </p:nvPr>
        </p:nvSpPr>
        <p:spPr>
          <a:xfrm>
            <a:off x="287999" y="0"/>
            <a:ext cx="8856000" cy="6858000"/>
          </a:xfrm>
        </p:spPr>
        <p:txBody>
          <a:bodyPr rtlCol="0">
            <a:noAutofit/>
          </a:bodyPr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  <a:endParaRPr lang="nl-BE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23200"/>
            <a:ext cx="3108049" cy="2073600"/>
          </a:xfrm>
        </p:spPr>
        <p:txBody>
          <a:bodyPr anchor="b">
            <a:noAutofit/>
          </a:bodyPr>
          <a:lstStyle>
            <a:lvl1pPr indent="0" algn="l">
              <a:lnSpc>
                <a:spcPts val="54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3"/>
          </p:nvPr>
        </p:nvSpPr>
        <p:spPr>
          <a:xfrm>
            <a:off x="6875463" y="6335713"/>
            <a:ext cx="2141537" cy="365125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900" b="1" smtClean="0">
                <a:latin typeface="FlandersArtSans-Regular" panose="00000500000000000000" pitchFamily="2" charset="0"/>
              </a:defRPr>
            </a:lvl1pPr>
          </a:lstStyle>
          <a:p>
            <a:pPr>
              <a:defRPr/>
            </a:pPr>
            <a:fld id="{7749CDD0-7D77-4D23-9A27-F361E39BA472}" type="datetime1">
              <a:rPr lang="nl-BE"/>
              <a:pPr>
                <a:defRPr/>
              </a:pPr>
              <a:t>26/08/2022</a:t>
            </a:fld>
            <a:r>
              <a:rPr lang="nl-BE"/>
              <a:t> │</a:t>
            </a:r>
            <a:fld id="{16D42F09-AEDC-4847-863A-BEFAFFCE53F8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481050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/>
          <p:nvPr/>
        </p:nvGrpSpPr>
        <p:grpSpPr>
          <a:xfrm>
            <a:off x="1484641" y="288002"/>
            <a:ext cx="7371359" cy="6265475"/>
            <a:chOff x="1484640" y="288000"/>
            <a:chExt cx="7371359" cy="6265475"/>
          </a:xfrm>
          <a:solidFill>
            <a:srgbClr val="2B92BE"/>
          </a:solidFill>
        </p:grpSpPr>
        <p:sp>
          <p:nvSpPr>
            <p:cNvPr id="8" name="Rechthoek 7"/>
            <p:cNvSpPr>
              <a:spLocks/>
            </p:cNvSpPr>
            <p:nvPr userDrawn="1"/>
          </p:nvSpPr>
          <p:spPr>
            <a:xfrm>
              <a:off x="3277896" y="288000"/>
              <a:ext cx="5578103" cy="62654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ln>
                  <a:solidFill>
                    <a:srgbClr val="543F5E"/>
                  </a:solidFill>
                </a:ln>
                <a:latin typeface="FlandersArtSans-Regular" panose="00000500000000000000" pitchFamily="2" charset="0"/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H="1">
              <a:off x="1484640" y="288000"/>
              <a:ext cx="1800000" cy="6264000"/>
            </a:xfrm>
            <a:prstGeom prst="rt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ln>
                  <a:solidFill>
                    <a:srgbClr val="543F5E"/>
                  </a:solidFill>
                </a:ln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96052" y="2104574"/>
            <a:ext cx="3816000" cy="2484000"/>
          </a:xfrm>
        </p:spPr>
        <p:txBody>
          <a:bodyPr anchor="t" anchorCtr="0">
            <a:noAutofit/>
          </a:bodyPr>
          <a:lstStyle>
            <a:lvl1pPr algn="l">
              <a:lnSpc>
                <a:spcPts val="4050"/>
              </a:lnSpc>
              <a:defRPr sz="4050" baseline="0">
                <a:solidFill>
                  <a:schemeClr val="bg1"/>
                </a:solidFill>
                <a:latin typeface="+mj-lt"/>
                <a:cs typeface="Calibri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000832" y="463162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320"/>
              </a:lnSpc>
              <a:spcBef>
                <a:spcPts val="0"/>
              </a:spcBef>
              <a:buNone/>
              <a:defRPr sz="1185">
                <a:solidFill>
                  <a:schemeClr val="bg1"/>
                </a:solidFill>
                <a:latin typeface="FlandersArtSans-Regular" panose="00000500000000000000" pitchFamily="2" charset="0"/>
                <a:cs typeface="Calibri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1" y="576000"/>
            <a:ext cx="1908839" cy="720000"/>
          </a:xfrm>
          <a:prstGeom prst="rect">
            <a:avLst/>
          </a:prstGeom>
        </p:spPr>
      </p:pic>
      <p:sp>
        <p:nvSpPr>
          <p:cNvPr id="12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3636022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r">
              <a:buFontTx/>
              <a:buNone/>
              <a:defRPr sz="1275">
                <a:solidFill>
                  <a:schemeClr val="bg1"/>
                </a:solidFill>
                <a:latin typeface="FlandersArtSans-Regular" panose="00000500000000000000" pitchFamily="2" charset="0"/>
                <a:cs typeface="Calibri"/>
              </a:defRPr>
            </a:lvl1pPr>
            <a:lvl5pPr algn="r">
              <a:defRPr>
                <a:solidFill>
                  <a:schemeClr val="bg1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4"/>
            <a:endParaRPr lang="nl-BE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275" y="657891"/>
            <a:ext cx="3503221" cy="62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9115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0" y="-1615"/>
            <a:ext cx="9144000" cy="6858001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grpSp>
        <p:nvGrpSpPr>
          <p:cNvPr id="11" name="Groep 10"/>
          <p:cNvGrpSpPr/>
          <p:nvPr/>
        </p:nvGrpSpPr>
        <p:grpSpPr>
          <a:xfrm>
            <a:off x="-1" y="0"/>
            <a:ext cx="6228000" cy="6858000"/>
            <a:chOff x="288001" y="288000"/>
            <a:chExt cx="6033505" cy="6265475"/>
          </a:xfrm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latin typeface="FlandersArtSans-Regular" panose="00000500000000000000" pitchFamily="2" charset="0"/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332001" y="756846"/>
            <a:ext cx="3456131" cy="1800000"/>
          </a:xfrm>
        </p:spPr>
        <p:txBody>
          <a:bodyPr anchor="b" anchorCtr="0">
            <a:noAutofit/>
          </a:bodyPr>
          <a:lstStyle>
            <a:lvl1pPr algn="l">
              <a:lnSpc>
                <a:spcPts val="2850"/>
              </a:lnSpc>
              <a:defRPr sz="2775" b="0" i="0">
                <a:latin typeface="+mj-lt"/>
                <a:cs typeface="Calibri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332000" y="2987448"/>
            <a:ext cx="3112678" cy="2770098"/>
          </a:xfrm>
        </p:spPr>
        <p:txBody>
          <a:bodyPr/>
          <a:lstStyle>
            <a:lvl1pPr marL="0" indent="0">
              <a:lnSpc>
                <a:spcPts val="1875"/>
              </a:lnSpc>
              <a:spcBef>
                <a:spcPts val="0"/>
              </a:spcBef>
              <a:buFontTx/>
              <a:buNone/>
              <a:defRPr sz="1575">
                <a:latin typeface="FlandersArtSans-Regular" panose="00000500000000000000" pitchFamily="2" charset="0"/>
                <a:cs typeface="Calibri"/>
              </a:defRPr>
            </a:lvl1pPr>
            <a:lvl2pPr>
              <a:defRPr sz="1350">
                <a:latin typeface="FlandersArtSans-Regular" panose="00000500000000000000" pitchFamily="2" charset="0"/>
                <a:cs typeface="Calibri"/>
              </a:defRPr>
            </a:lvl2pPr>
            <a:lvl3pPr>
              <a:defRPr sz="1350">
                <a:latin typeface="FlandersArtSans-Regular" panose="00000500000000000000" pitchFamily="2" charset="0"/>
                <a:cs typeface="Calibri"/>
              </a:defRPr>
            </a:lvl3pPr>
            <a:lvl4pPr>
              <a:defRPr sz="1350">
                <a:latin typeface="FlandersArtSans-Regular" panose="00000500000000000000" pitchFamily="2" charset="0"/>
                <a:cs typeface="Calibri"/>
              </a:defRPr>
            </a:lvl4pPr>
            <a:lvl5pPr>
              <a:defRPr sz="1350">
                <a:latin typeface="FlandersArtSans-Regular" panose="00000500000000000000" pitchFamily="2" charset="0"/>
                <a:cs typeface="Calibri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414635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2" hasCustomPrompt="1"/>
          </p:nvPr>
        </p:nvSpPr>
        <p:spPr>
          <a:xfrm>
            <a:off x="287999" y="0"/>
            <a:ext cx="8856000" cy="6858000"/>
          </a:xfrm>
        </p:spPr>
        <p:txBody>
          <a:bodyPr/>
          <a:lstStyle>
            <a:lvl1pPr algn="ct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r>
              <a:rPr lang="fr-FR" err="1"/>
              <a:t>Sleep</a:t>
            </a:r>
            <a:r>
              <a:rPr lang="fr-FR"/>
              <a:t> de </a:t>
            </a:r>
            <a:r>
              <a:rPr lang="fr-FR" err="1"/>
              <a:t>afbeelding</a:t>
            </a:r>
            <a:r>
              <a:rPr lang="fr-FR"/>
              <a:t> </a:t>
            </a:r>
            <a:r>
              <a:rPr lang="fr-FR" err="1"/>
              <a:t>naar</a:t>
            </a:r>
            <a:r>
              <a:rPr lang="fr-FR"/>
              <a:t> de </a:t>
            </a:r>
            <a:r>
              <a:rPr lang="fr-FR" err="1"/>
              <a:t>tijdelijke</a:t>
            </a:r>
            <a:r>
              <a:rPr lang="fr-FR"/>
              <a:t> </a:t>
            </a:r>
            <a:r>
              <a:rPr lang="fr-FR" err="1"/>
              <a:t>aanduiding</a:t>
            </a:r>
            <a:r>
              <a:rPr lang="fr-FR"/>
              <a:t> of </a:t>
            </a:r>
            <a:r>
              <a:rPr lang="fr-FR" err="1"/>
              <a:t>klik</a:t>
            </a:r>
            <a:r>
              <a:rPr lang="fr-FR"/>
              <a:t> op </a:t>
            </a:r>
            <a:r>
              <a:rPr lang="fr-FR" err="1"/>
              <a:t>het</a:t>
            </a:r>
            <a:r>
              <a:rPr lang="fr-FR"/>
              <a:t> </a:t>
            </a:r>
            <a:r>
              <a:rPr lang="fr-FR" err="1"/>
              <a:t>pictogram</a:t>
            </a:r>
            <a:r>
              <a:rPr lang="fr-FR"/>
              <a:t> </a:t>
            </a:r>
            <a:br>
              <a:rPr lang="fr-FR"/>
            </a:br>
            <a:r>
              <a:rPr lang="fr-FR" err="1"/>
              <a:t>als</a:t>
            </a:r>
            <a:r>
              <a:rPr lang="fr-FR"/>
              <a:t> u </a:t>
            </a:r>
            <a:r>
              <a:rPr lang="fr-FR" err="1"/>
              <a:t>een</a:t>
            </a:r>
            <a:r>
              <a:rPr lang="fr-FR"/>
              <a:t> </a:t>
            </a:r>
            <a:r>
              <a:rPr lang="fr-FR" err="1"/>
              <a:t>afbeelding</a:t>
            </a:r>
            <a:r>
              <a:rPr lang="fr-FR"/>
              <a:t> </a:t>
            </a:r>
            <a:r>
              <a:rPr lang="fr-FR" err="1"/>
              <a:t>wilt</a:t>
            </a:r>
            <a:r>
              <a:rPr lang="fr-FR"/>
              <a:t> </a:t>
            </a:r>
            <a:r>
              <a:rPr lang="fr-FR" err="1"/>
              <a:t>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1" y="2023200"/>
            <a:ext cx="3108049" cy="20736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4050"/>
              </a:lnSpc>
              <a:defRPr sz="405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320"/>
              </a:lnSpc>
              <a:buNone/>
              <a:defRPr sz="12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9" name="Tijdelijke aanduiding voor afbeelding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00" y="540000"/>
            <a:ext cx="190883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jdelijke aanduiding voor dianummer 6"/>
          <p:cNvSpPr>
            <a:spLocks noGrp="1"/>
          </p:cNvSpPr>
          <p:nvPr>
            <p:ph type="sldNum" sz="quarter" idx="13"/>
          </p:nvPr>
        </p:nvSpPr>
        <p:spPr>
          <a:xfrm>
            <a:off x="6876015" y="6336002"/>
            <a:ext cx="2141621" cy="365125"/>
          </a:xfrm>
        </p:spPr>
        <p:txBody>
          <a:bodyPr/>
          <a:lstStyle>
            <a:lvl1pPr>
              <a:defRPr sz="675">
                <a:latin typeface="FlandersArtSans-Regular" panose="00000500000000000000" pitchFamily="2" charset="0"/>
              </a:defRPr>
            </a:lvl1pPr>
          </a:lstStyle>
          <a:p>
            <a:fld id="{522860E6-38CA-45F3-950F-580AB4394CDB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Rechthoek 7"/>
          <p:cNvSpPr/>
          <p:nvPr/>
        </p:nvSpPr>
        <p:spPr>
          <a:xfrm>
            <a:off x="1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latin typeface="FlandersArtSans-Regular" panose="00000500000000000000" pitchFamily="2" charset="0"/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51" y="540000"/>
            <a:ext cx="3503221" cy="62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265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288000" y="288002"/>
            <a:ext cx="8568000" cy="6257579"/>
          </a:xfrm>
          <a:ln>
            <a:noFill/>
          </a:ln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grpSp>
        <p:nvGrpSpPr>
          <p:cNvPr id="16" name="Groeperen 15"/>
          <p:cNvGrpSpPr/>
          <p:nvPr/>
        </p:nvGrpSpPr>
        <p:grpSpPr>
          <a:xfrm>
            <a:off x="293065" y="288002"/>
            <a:ext cx="6028442" cy="6265475"/>
            <a:chOff x="288001" y="288000"/>
            <a:chExt cx="6033505" cy="6265475"/>
          </a:xfrm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latin typeface="FlandersArtSans-Regular" panose="00000500000000000000" pitchFamily="2" charset="0"/>
              </a:endParaRPr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2000" y="2556000"/>
            <a:ext cx="3816000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3900"/>
              </a:lnSpc>
              <a:defRPr sz="3900" b="0" i="0">
                <a:latin typeface="+mj-lt"/>
                <a:cs typeface="Calibri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3577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320"/>
              </a:lnSpc>
              <a:buNone/>
              <a:defRPr sz="1185">
                <a:latin typeface="FlandersArtSans-Regular" panose="00000500000000000000" pitchFamily="2" charset="0"/>
                <a:cs typeface="Calibri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1" y="576000"/>
            <a:ext cx="1829753" cy="720000"/>
          </a:xfrm>
          <a:prstGeom prst="rect">
            <a:avLst/>
          </a:prstGeom>
        </p:spPr>
      </p:pic>
      <p:sp>
        <p:nvSpPr>
          <p:cNvPr id="14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275">
                <a:latin typeface="FlandersArtSans-Regular" panose="00000500000000000000" pitchFamily="2" charset="0"/>
                <a:cs typeface="Calibri"/>
              </a:defRPr>
            </a:lvl1pPr>
            <a:lvl5pPr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4"/>
            <a:endParaRPr lang="nl-BE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004" y="644782"/>
            <a:ext cx="3503221" cy="62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6104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491" y="540000"/>
            <a:ext cx="1850235" cy="72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16000"/>
            <a:ext cx="7416000" cy="20880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4050"/>
              </a:lnSpc>
              <a:defRPr sz="4050" b="0" i="0" baseline="0">
                <a:latin typeface="+mj-lt"/>
                <a:cs typeface="Calibri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40000"/>
            <a:ext cx="7416000" cy="1655762"/>
          </a:xfrm>
        </p:spPr>
        <p:txBody>
          <a:bodyPr bIns="0">
            <a:noAutofit/>
          </a:bodyPr>
          <a:lstStyle>
            <a:lvl1pPr marL="0" indent="0" algn="l">
              <a:lnSpc>
                <a:spcPts val="1320"/>
              </a:lnSpc>
              <a:buNone/>
              <a:defRPr sz="1185">
                <a:latin typeface="FlandersArtSans-Regular" panose="00000500000000000000" pitchFamily="2" charset="0"/>
                <a:cs typeface="Calibri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9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6123" y="6361602"/>
            <a:ext cx="4435200" cy="352800"/>
          </a:xfrm>
        </p:spPr>
        <p:txBody>
          <a:bodyPr/>
          <a:lstStyle>
            <a:lvl1pPr marL="0" indent="0" algn="r">
              <a:buNone/>
              <a:defRPr sz="1275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8" name="Rechthoek 7"/>
          <p:cNvSpPr/>
          <p:nvPr/>
        </p:nvSpPr>
        <p:spPr>
          <a:xfrm>
            <a:off x="1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latin typeface="FlandersArtSans-Regular" panose="00000500000000000000" pitchFamily="2" charset="0"/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754" y="540000"/>
            <a:ext cx="3503221" cy="62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1926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1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2850"/>
              </a:lnSpc>
              <a:defRPr sz="2775" b="0" i="0">
                <a:solidFill>
                  <a:schemeClr val="bg1"/>
                </a:solidFill>
                <a:latin typeface="FlandersArtSans-Regular" panose="00000500000000000000" pitchFamily="2" charset="0"/>
                <a:cs typeface="FlandersArtSans-Regular" panose="000005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5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5" y="6336002"/>
            <a:ext cx="2141621" cy="365125"/>
          </a:xfrm>
        </p:spPr>
        <p:txBody>
          <a:bodyPr/>
          <a:lstStyle>
            <a:lvl1pPr>
              <a:defRPr sz="675">
                <a:latin typeface="FlandersArtSans-Regular" panose="00000500000000000000" pitchFamily="2" charset="0"/>
              </a:defRPr>
            </a:lvl1pPr>
          </a:lstStyle>
          <a:p>
            <a:fld id="{522860E6-38CA-45F3-950F-580AB4394CDB}" type="slidenum">
              <a:rPr lang="nl-BE" smtClean="0"/>
              <a:t>‹nr.›</a:t>
            </a:fld>
            <a:endParaRPr lang="nl-BE"/>
          </a:p>
        </p:txBody>
      </p:sp>
      <p:sp>
        <p:nvSpPr>
          <p:cNvPr id="10" name="Rechthoek 9"/>
          <p:cNvSpPr/>
          <p:nvPr/>
        </p:nvSpPr>
        <p:spPr>
          <a:xfrm>
            <a:off x="1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0768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grpSp>
        <p:nvGrpSpPr>
          <p:cNvPr id="11" name="Groeperen 10"/>
          <p:cNvGrpSpPr/>
          <p:nvPr/>
        </p:nvGrpSpPr>
        <p:grpSpPr>
          <a:xfrm>
            <a:off x="288000" y="3402000"/>
            <a:ext cx="8856000" cy="3456000"/>
            <a:chOff x="288000" y="3402000"/>
            <a:chExt cx="8856000" cy="3456000"/>
          </a:xfrm>
        </p:grpSpPr>
        <p:sp>
          <p:nvSpPr>
            <p:cNvPr id="5" name="Rechthoek 4"/>
            <p:cNvSpPr/>
            <p:nvPr userDrawn="1"/>
          </p:nvSpPr>
          <p:spPr>
            <a:xfrm>
              <a:off x="288000" y="4266000"/>
              <a:ext cx="8856000" cy="25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latin typeface="FlandersArtSans-Regular" panose="00000500000000000000" pitchFamily="2" charset="0"/>
              </a:endParaRPr>
            </a:p>
          </p:txBody>
        </p:sp>
        <p:sp>
          <p:nvSpPr>
            <p:cNvPr id="7" name="Rechthoekige driehoek 6"/>
            <p:cNvSpPr/>
            <p:nvPr userDrawn="1"/>
          </p:nvSpPr>
          <p:spPr>
            <a:xfrm flipH="1">
              <a:off x="288000" y="3402000"/>
              <a:ext cx="8856000" cy="864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1" y="756000"/>
            <a:ext cx="3686547" cy="2196000"/>
          </a:xfrm>
        </p:spPr>
        <p:txBody>
          <a:bodyPr anchor="t">
            <a:noAutofit/>
          </a:bodyPr>
          <a:lstStyle>
            <a:lvl1pPr indent="0" algn="l">
              <a:lnSpc>
                <a:spcPts val="2850"/>
              </a:lnSpc>
              <a:defRPr sz="2775" b="0" i="0">
                <a:solidFill>
                  <a:schemeClr val="bg1"/>
                </a:solidFill>
                <a:latin typeface="FlandersArtSans-Regular" panose="00000500000000000000" pitchFamily="2" charset="0"/>
                <a:cs typeface="FlandersArtSans-Regular" panose="000005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5" y="6336002"/>
            <a:ext cx="2141621" cy="365125"/>
          </a:xfrm>
        </p:spPr>
        <p:txBody>
          <a:bodyPr/>
          <a:lstStyle>
            <a:lvl1pPr>
              <a:defRPr sz="675">
                <a:latin typeface="FlandersArtSans-Regular" panose="00000500000000000000" pitchFamily="2" charset="0"/>
              </a:defRPr>
            </a:lvl1pPr>
          </a:lstStyle>
          <a:p>
            <a:fld id="{522860E6-38CA-45F3-950F-580AB4394CDB}" type="slidenum">
              <a:rPr lang="nl-BE" smtClean="0"/>
              <a:t>‹nr.›</a:t>
            </a:fld>
            <a:endParaRPr lang="nl-BE"/>
          </a:p>
        </p:txBody>
      </p:sp>
      <p:sp>
        <p:nvSpPr>
          <p:cNvPr id="12" name="Rechthoek 11"/>
          <p:cNvSpPr/>
          <p:nvPr/>
        </p:nvSpPr>
        <p:spPr>
          <a:xfrm>
            <a:off x="1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388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1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2850"/>
              </a:lnSpc>
              <a:defRPr sz="2775" b="0" i="0">
                <a:solidFill>
                  <a:schemeClr val="bg1"/>
                </a:solidFill>
                <a:latin typeface="FlandersArtSans-Regular" panose="00000500000000000000" pitchFamily="2" charset="0"/>
                <a:cs typeface="FlandersArtSans-Regular" panose="000005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5" y="6336002"/>
            <a:ext cx="2141621" cy="365125"/>
          </a:xfrm>
        </p:spPr>
        <p:txBody>
          <a:bodyPr/>
          <a:lstStyle>
            <a:lvl1pPr>
              <a:defRPr sz="675">
                <a:latin typeface="FlandersArtSans-Regular" panose="00000500000000000000" pitchFamily="2" charset="0"/>
              </a:defRPr>
            </a:lvl1pPr>
          </a:lstStyle>
          <a:p>
            <a:fld id="{522860E6-38CA-45F3-950F-580AB4394CDB}" type="slidenum">
              <a:rPr lang="nl-BE" smtClean="0"/>
              <a:t>‹nr.›</a:t>
            </a:fld>
            <a:endParaRPr lang="nl-BE"/>
          </a:p>
        </p:txBody>
      </p:sp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176692" y="4191644"/>
            <a:ext cx="3408509" cy="211290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875"/>
              </a:lnSpc>
              <a:spcBef>
                <a:spcPts val="0"/>
              </a:spcBef>
              <a:buNone/>
              <a:defRPr sz="1575">
                <a:latin typeface="FlandersArtSans-Regular" panose="00000500000000000000" pitchFamily="2" charset="0"/>
                <a:cs typeface="Calibri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18" name="Rechthoek 17"/>
          <p:cNvSpPr/>
          <p:nvPr/>
        </p:nvSpPr>
        <p:spPr>
          <a:xfrm>
            <a:off x="1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7811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1" i="0">
                <a:latin typeface="+mj-lt"/>
                <a:cs typeface="Calibri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08000"/>
            <a:ext cx="3708000" cy="3780000"/>
          </a:xfrm>
        </p:spPr>
        <p:txBody>
          <a:bodyPr bIns="0"/>
          <a:lstStyle>
            <a:lvl1pPr>
              <a:spcBef>
                <a:spcPts val="225"/>
              </a:spcBef>
              <a:defRPr sz="1500">
                <a:latin typeface="FlandersArtSans-Regular" panose="00000500000000000000" pitchFamily="2" charset="0"/>
                <a:cs typeface="Calibri"/>
              </a:defRPr>
            </a:lvl1pPr>
            <a:lvl2pPr>
              <a:spcBef>
                <a:spcPts val="225"/>
              </a:spcBef>
              <a:defRPr sz="15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  <a:cs typeface="Calibri"/>
              </a:defRPr>
            </a:lvl2pPr>
            <a:lvl3pPr>
              <a:spcBef>
                <a:spcPts val="225"/>
              </a:spcBef>
              <a:defRPr sz="1350">
                <a:latin typeface="FlandersArtSans-Regular" panose="00000500000000000000" pitchFamily="2" charset="0"/>
                <a:cs typeface="Calibri"/>
              </a:defRPr>
            </a:lvl3pPr>
            <a:lvl4pPr>
              <a:spcBef>
                <a:spcPts val="225"/>
              </a:spcBef>
              <a:defRPr sz="1350">
                <a:latin typeface="FlandersArtSans-Regular" panose="00000500000000000000" pitchFamily="2" charset="0"/>
                <a:cs typeface="Calibri"/>
              </a:defRPr>
            </a:lvl4pPr>
            <a:lvl5pPr>
              <a:spcBef>
                <a:spcPts val="225"/>
              </a:spcBef>
              <a:defRPr sz="1350">
                <a:latin typeface="FlandersArtSans-Regular" panose="00000500000000000000" pitchFamily="2" charset="0"/>
                <a:cs typeface="Calibri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5" y="6336002"/>
            <a:ext cx="2141621" cy="365125"/>
          </a:xfrm>
        </p:spPr>
        <p:txBody>
          <a:bodyPr/>
          <a:lstStyle>
            <a:lvl1pPr>
              <a:defRPr sz="675">
                <a:latin typeface="FlandersArtSans-Regular" panose="00000500000000000000" pitchFamily="2" charset="0"/>
              </a:defRPr>
            </a:lvl1pPr>
          </a:lstStyle>
          <a:p>
            <a:fld id="{522860E6-38CA-45F3-950F-580AB4394CDB}" type="slidenum">
              <a:rPr lang="nl-BE" smtClean="0"/>
              <a:t>‹nr.›</a:t>
            </a:fld>
            <a:endParaRPr lang="nl-BE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5040000" y="1908000"/>
            <a:ext cx="3672000" cy="3780000"/>
          </a:xfrm>
        </p:spPr>
        <p:txBody>
          <a:bodyPr bIns="0"/>
          <a:lstStyle>
            <a:lvl1pPr>
              <a:defRPr sz="1500">
                <a:latin typeface="FlandersArtSans-Regular" panose="00000500000000000000" pitchFamily="2" charset="0"/>
                <a:cs typeface="Calibri"/>
              </a:defRPr>
            </a:lvl1pPr>
            <a:lvl2pPr>
              <a:spcBef>
                <a:spcPts val="225"/>
              </a:spcBef>
              <a:defRPr sz="15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  <a:cs typeface="Calibri"/>
              </a:defRPr>
            </a:lvl2pPr>
            <a:lvl3pPr>
              <a:spcBef>
                <a:spcPts val="225"/>
              </a:spcBef>
              <a:defRPr sz="1350">
                <a:latin typeface="FlandersArtSans-Regular" panose="00000500000000000000" pitchFamily="2" charset="0"/>
                <a:cs typeface="Calibri"/>
              </a:defRPr>
            </a:lvl3pPr>
            <a:lvl4pPr>
              <a:spcBef>
                <a:spcPts val="225"/>
              </a:spcBef>
              <a:defRPr sz="1350">
                <a:latin typeface="FlandersArtSans-Regular" panose="00000500000000000000" pitchFamily="2" charset="0"/>
                <a:cs typeface="Calibri"/>
              </a:defRPr>
            </a:lvl4pPr>
            <a:lvl5pPr>
              <a:spcBef>
                <a:spcPts val="225"/>
              </a:spcBef>
              <a:defRPr sz="1350">
                <a:latin typeface="FlandersArtSans-Regular" panose="00000500000000000000" pitchFamily="2" charset="0"/>
                <a:cs typeface="Calibri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15" name="Rechthoek 14"/>
          <p:cNvSpPr/>
          <p:nvPr/>
        </p:nvSpPr>
        <p:spPr>
          <a:xfrm>
            <a:off x="1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9587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9144000" cy="6858001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grpSp>
        <p:nvGrpSpPr>
          <p:cNvPr id="11" name="Groep 10"/>
          <p:cNvGrpSpPr/>
          <p:nvPr/>
        </p:nvGrpSpPr>
        <p:grpSpPr>
          <a:xfrm>
            <a:off x="-1" y="0"/>
            <a:ext cx="6228000" cy="6858000"/>
            <a:chOff x="288001" y="288000"/>
            <a:chExt cx="6033505" cy="6265475"/>
          </a:xfrm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latin typeface="FlandersArtSans-Regular" panose="00000500000000000000" pitchFamily="2" charset="0"/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332001" y="756846"/>
            <a:ext cx="3456131" cy="1800000"/>
          </a:xfrm>
        </p:spPr>
        <p:txBody>
          <a:bodyPr anchor="b" anchorCtr="0">
            <a:noAutofit/>
          </a:bodyPr>
          <a:lstStyle>
            <a:lvl1pPr algn="l">
              <a:lnSpc>
                <a:spcPts val="2850"/>
              </a:lnSpc>
              <a:defRPr sz="2775" b="0" i="0">
                <a:latin typeface="FlandersArtSans-Regular" panose="00000500000000000000" pitchFamily="2" charset="0"/>
                <a:cs typeface="Calibri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332000" y="2987448"/>
            <a:ext cx="3112678" cy="2770098"/>
          </a:xfrm>
        </p:spPr>
        <p:txBody>
          <a:bodyPr/>
          <a:lstStyle>
            <a:lvl1pPr marL="0" indent="0">
              <a:lnSpc>
                <a:spcPts val="1875"/>
              </a:lnSpc>
              <a:spcBef>
                <a:spcPts val="0"/>
              </a:spcBef>
              <a:buFontTx/>
              <a:buNone/>
              <a:defRPr sz="1575">
                <a:latin typeface="FlandersArtSans-Regular" panose="00000500000000000000" pitchFamily="2" charset="0"/>
                <a:cs typeface="Calibri"/>
              </a:defRPr>
            </a:lvl1pPr>
            <a:lvl2pPr>
              <a:defRPr sz="1350">
                <a:latin typeface="FlandersArtSans-Regular" panose="00000500000000000000" pitchFamily="2" charset="0"/>
                <a:cs typeface="Calibri"/>
              </a:defRPr>
            </a:lvl2pPr>
            <a:lvl3pPr>
              <a:defRPr sz="1350">
                <a:latin typeface="FlandersArtSans-Regular" panose="00000500000000000000" pitchFamily="2" charset="0"/>
                <a:cs typeface="Calibri"/>
              </a:defRPr>
            </a:lvl3pPr>
            <a:lvl4pPr>
              <a:defRPr sz="1350">
                <a:latin typeface="FlandersArtSans-Regular" panose="00000500000000000000" pitchFamily="2" charset="0"/>
                <a:cs typeface="Calibri"/>
              </a:defRPr>
            </a:lvl4pPr>
            <a:lvl5pPr>
              <a:defRPr sz="1350">
                <a:latin typeface="FlandersArtSans-Regular" panose="00000500000000000000" pitchFamily="2" charset="0"/>
                <a:cs typeface="Calibri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50701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eren 15"/>
          <p:cNvGrpSpPr>
            <a:grpSpLocks/>
          </p:cNvGrpSpPr>
          <p:nvPr userDrawn="1"/>
        </p:nvGrpSpPr>
        <p:grpSpPr bwMode="auto">
          <a:xfrm>
            <a:off x="293688" y="287338"/>
            <a:ext cx="6027737" cy="6265862"/>
            <a:chOff x="288001" y="288000"/>
            <a:chExt cx="6033505" cy="6265475"/>
          </a:xfrm>
        </p:grpSpPr>
        <p:sp>
          <p:nvSpPr>
            <p:cNvPr id="7" name="Rechthoek 6"/>
            <p:cNvSpPr>
              <a:spLocks/>
            </p:cNvSpPr>
            <p:nvPr userDrawn="1"/>
          </p:nvSpPr>
          <p:spPr>
            <a:xfrm>
              <a:off x="288001" y="288000"/>
              <a:ext cx="4247448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b="0">
                <a:solidFill>
                  <a:prstClr val="white"/>
                </a:solidFill>
              </a:endParaRPr>
            </a:p>
          </p:txBody>
        </p:sp>
        <p:sp>
          <p:nvSpPr>
            <p:cNvPr id="8" name="Rechthoekige driehoek 7"/>
            <p:cNvSpPr/>
            <p:nvPr userDrawn="1"/>
          </p:nvSpPr>
          <p:spPr>
            <a:xfrm>
              <a:off x="4535449" y="288000"/>
              <a:ext cx="1786057" cy="6263888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b="0">
                <a:solidFill>
                  <a:prstClr val="white"/>
                </a:solidFill>
              </a:endParaRPr>
            </a:p>
          </p:txBody>
        </p:sp>
      </p:grpSp>
      <p:pic>
        <p:nvPicPr>
          <p:cNvPr id="9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576263"/>
            <a:ext cx="18288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Afbeelding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5" y="665163"/>
            <a:ext cx="216058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288000" y="288000"/>
            <a:ext cx="8568000" cy="6257579"/>
          </a:xfrm>
          <a:ln>
            <a:noFill/>
          </a:ln>
        </p:spPr>
        <p:txBody>
          <a:bodyPr rtlCol="0" anchor="ctr">
            <a:noAutofit/>
          </a:bodyPr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2000" y="2556000"/>
            <a:ext cx="3816000" cy="1943998"/>
          </a:xfrm>
        </p:spPr>
        <p:txBody>
          <a:bodyPr>
            <a:noAutofit/>
          </a:bodyPr>
          <a:lstStyle>
            <a:lvl1pPr algn="l">
              <a:lnSpc>
                <a:spcPts val="5200"/>
              </a:lnSpc>
              <a:defRPr sz="5200" b="0" i="0">
                <a:latin typeface="+mj-lt"/>
                <a:cs typeface="Calibri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3577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atin typeface="FlandersArtSans-Regular" panose="00000500000000000000" pitchFamily="2" charset="0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14" name="Tijdelijke aanduiding voor tekst 2"/>
          <p:cNvSpPr>
            <a:spLocks noGrp="1"/>
          </p:cNvSpPr>
          <p:nvPr>
            <p:ph idx="12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bIns="0" rtlCol="0">
            <a:noAutofit/>
          </a:bodyPr>
          <a:lstStyle>
            <a:lvl1pPr marL="0" indent="0">
              <a:buFontTx/>
              <a:buNone/>
              <a:defRPr sz="1700">
                <a:latin typeface="Calibri"/>
                <a:cs typeface="Calibri"/>
              </a:defRPr>
            </a:lvl1pPr>
            <a:lvl5pPr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9152385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2" hasCustomPrompt="1"/>
          </p:nvPr>
        </p:nvSpPr>
        <p:spPr>
          <a:xfrm>
            <a:off x="287999" y="0"/>
            <a:ext cx="8856000" cy="6858000"/>
          </a:xfrm>
        </p:spPr>
        <p:txBody>
          <a:bodyPr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fr-FR" err="1"/>
              <a:t>Sleep</a:t>
            </a:r>
            <a:r>
              <a:rPr lang="fr-FR"/>
              <a:t> de </a:t>
            </a:r>
            <a:r>
              <a:rPr lang="fr-FR" err="1"/>
              <a:t>afbeelding</a:t>
            </a:r>
            <a:r>
              <a:rPr lang="fr-FR"/>
              <a:t> </a:t>
            </a:r>
            <a:r>
              <a:rPr lang="fr-FR" err="1"/>
              <a:t>naar</a:t>
            </a:r>
            <a:r>
              <a:rPr lang="fr-FR"/>
              <a:t> de </a:t>
            </a:r>
            <a:r>
              <a:rPr lang="fr-FR" err="1"/>
              <a:t>tijdelijke</a:t>
            </a:r>
            <a:r>
              <a:rPr lang="fr-FR"/>
              <a:t> </a:t>
            </a:r>
            <a:r>
              <a:rPr lang="fr-FR" err="1"/>
              <a:t>aanduiding</a:t>
            </a:r>
            <a:r>
              <a:rPr lang="fr-FR"/>
              <a:t> of </a:t>
            </a:r>
            <a:r>
              <a:rPr lang="fr-FR" err="1"/>
              <a:t>klik</a:t>
            </a:r>
            <a:r>
              <a:rPr lang="fr-FR"/>
              <a:t> op </a:t>
            </a:r>
            <a:r>
              <a:rPr lang="fr-FR" err="1"/>
              <a:t>het</a:t>
            </a:r>
            <a:r>
              <a:rPr lang="fr-FR"/>
              <a:t> </a:t>
            </a:r>
            <a:r>
              <a:rPr lang="fr-FR" err="1"/>
              <a:t>pictogram</a:t>
            </a:r>
            <a:r>
              <a:rPr lang="fr-FR"/>
              <a:t> </a:t>
            </a:r>
            <a:br>
              <a:rPr lang="fr-FR"/>
            </a:br>
            <a:r>
              <a:rPr lang="fr-FR" err="1"/>
              <a:t>als</a:t>
            </a:r>
            <a:r>
              <a:rPr lang="fr-FR"/>
              <a:t> u </a:t>
            </a:r>
            <a:r>
              <a:rPr lang="fr-FR" err="1"/>
              <a:t>een</a:t>
            </a:r>
            <a:r>
              <a:rPr lang="fr-FR"/>
              <a:t> </a:t>
            </a:r>
            <a:r>
              <a:rPr lang="fr-FR" err="1"/>
              <a:t>afbeelding</a:t>
            </a:r>
            <a:r>
              <a:rPr lang="fr-FR"/>
              <a:t> </a:t>
            </a:r>
            <a:r>
              <a:rPr lang="fr-FR" err="1"/>
              <a:t>wilt</a:t>
            </a:r>
            <a:r>
              <a:rPr lang="fr-FR"/>
              <a:t> </a:t>
            </a:r>
            <a:r>
              <a:rPr lang="fr-FR" err="1"/>
              <a:t>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1" y="2023200"/>
            <a:ext cx="3108049" cy="20736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405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320"/>
              </a:lnSpc>
              <a:buNone/>
              <a:defRPr sz="12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9" name="Tijdelijke aanduiding voor afbeelding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00" y="540000"/>
            <a:ext cx="190883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jdelijke aanduiding voor dianummer 6"/>
          <p:cNvSpPr>
            <a:spLocks noGrp="1"/>
          </p:cNvSpPr>
          <p:nvPr>
            <p:ph type="sldNum" sz="quarter" idx="13"/>
          </p:nvPr>
        </p:nvSpPr>
        <p:spPr>
          <a:xfrm>
            <a:off x="6876015" y="6336002"/>
            <a:ext cx="2141621" cy="365125"/>
          </a:xfrm>
        </p:spPr>
        <p:txBody>
          <a:bodyPr/>
          <a:lstStyle>
            <a:lvl1pPr>
              <a:defRPr sz="675">
                <a:latin typeface="FlandersArtSans-Regular" panose="00000500000000000000" pitchFamily="2" charset="0"/>
              </a:defRPr>
            </a:lvl1pPr>
          </a:lstStyle>
          <a:p>
            <a:fld id="{522860E6-38CA-45F3-950F-580AB4394CDB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Rechthoek 7"/>
          <p:cNvSpPr/>
          <p:nvPr/>
        </p:nvSpPr>
        <p:spPr>
          <a:xfrm>
            <a:off x="1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54" y="540000"/>
            <a:ext cx="3503221" cy="62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1756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1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2850"/>
              </a:lnSpc>
              <a:defRPr sz="2775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5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5" y="6336002"/>
            <a:ext cx="2141621" cy="365125"/>
          </a:xfrm>
        </p:spPr>
        <p:txBody>
          <a:bodyPr/>
          <a:lstStyle>
            <a:lvl1pPr>
              <a:defRPr sz="675">
                <a:latin typeface="FlandersArtSans-Regular" panose="00000500000000000000" pitchFamily="2" charset="0"/>
              </a:defRPr>
            </a:lvl1pPr>
          </a:lstStyle>
          <a:p>
            <a:fld id="{522860E6-38CA-45F3-950F-580AB4394CDB}" type="slidenum">
              <a:rPr lang="nl-BE" smtClean="0"/>
              <a:t>‹nr.›</a:t>
            </a:fld>
            <a:endParaRPr lang="nl-BE"/>
          </a:p>
        </p:txBody>
      </p:sp>
      <p:sp>
        <p:nvSpPr>
          <p:cNvPr id="10" name="Rechthoek 9"/>
          <p:cNvSpPr/>
          <p:nvPr/>
        </p:nvSpPr>
        <p:spPr>
          <a:xfrm>
            <a:off x="1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</p:spTree>
    <p:extLst>
      <p:ext uri="{BB962C8B-B14F-4D97-AF65-F5344CB8AC3E}">
        <p14:creationId xmlns:p14="http://schemas.microsoft.com/office/powerpoint/2010/main" val="39692751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grpSp>
        <p:nvGrpSpPr>
          <p:cNvPr id="11" name="Groeperen 10"/>
          <p:cNvGrpSpPr/>
          <p:nvPr/>
        </p:nvGrpSpPr>
        <p:grpSpPr>
          <a:xfrm>
            <a:off x="288000" y="3402000"/>
            <a:ext cx="8856000" cy="3456000"/>
            <a:chOff x="288000" y="3402000"/>
            <a:chExt cx="8856000" cy="3456000"/>
          </a:xfrm>
        </p:grpSpPr>
        <p:sp>
          <p:nvSpPr>
            <p:cNvPr id="5" name="Rechthoek 4"/>
            <p:cNvSpPr/>
            <p:nvPr userDrawn="1"/>
          </p:nvSpPr>
          <p:spPr>
            <a:xfrm>
              <a:off x="288000" y="4266000"/>
              <a:ext cx="8856000" cy="25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latin typeface="FlandersArtSans-Regular" panose="00000500000000000000" pitchFamily="2" charset="0"/>
              </a:endParaRPr>
            </a:p>
          </p:txBody>
        </p:sp>
        <p:sp>
          <p:nvSpPr>
            <p:cNvPr id="7" name="Rechthoekige driehoek 6"/>
            <p:cNvSpPr/>
            <p:nvPr userDrawn="1"/>
          </p:nvSpPr>
          <p:spPr>
            <a:xfrm flipH="1">
              <a:off x="288000" y="3402000"/>
              <a:ext cx="8856000" cy="864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1" y="756000"/>
            <a:ext cx="3686547" cy="2196000"/>
          </a:xfrm>
        </p:spPr>
        <p:txBody>
          <a:bodyPr anchor="t">
            <a:noAutofit/>
          </a:bodyPr>
          <a:lstStyle>
            <a:lvl1pPr indent="0" algn="l">
              <a:lnSpc>
                <a:spcPts val="2850"/>
              </a:lnSpc>
              <a:defRPr sz="2775" b="0" i="0">
                <a:solidFill>
                  <a:schemeClr val="bg1"/>
                </a:solidFill>
                <a:latin typeface="FlandersArtSans-Regular" panose="00000500000000000000" pitchFamily="2" charset="0"/>
                <a:cs typeface="FlandersArtSans-Regular" panose="000005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5" y="6336002"/>
            <a:ext cx="2141621" cy="365125"/>
          </a:xfrm>
        </p:spPr>
        <p:txBody>
          <a:bodyPr/>
          <a:lstStyle>
            <a:lvl1pPr>
              <a:defRPr sz="675">
                <a:latin typeface="FlandersArtSans-Regular" panose="00000500000000000000" pitchFamily="2" charset="0"/>
              </a:defRPr>
            </a:lvl1pPr>
          </a:lstStyle>
          <a:p>
            <a:fld id="{522860E6-38CA-45F3-950F-580AB4394CDB}" type="slidenum">
              <a:rPr lang="nl-BE" smtClean="0"/>
              <a:t>‹nr.›</a:t>
            </a:fld>
            <a:endParaRPr lang="nl-BE"/>
          </a:p>
        </p:txBody>
      </p:sp>
      <p:sp>
        <p:nvSpPr>
          <p:cNvPr id="12" name="Rechthoek 11"/>
          <p:cNvSpPr/>
          <p:nvPr/>
        </p:nvSpPr>
        <p:spPr>
          <a:xfrm>
            <a:off x="1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1947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2" hasCustomPrompt="1"/>
          </p:nvPr>
        </p:nvSpPr>
        <p:spPr>
          <a:xfrm>
            <a:off x="287999" y="0"/>
            <a:ext cx="8856000" cy="6858000"/>
          </a:xfrm>
        </p:spPr>
        <p:txBody>
          <a:bodyPr/>
          <a:lstStyle>
            <a:lvl1pPr algn="ct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r>
              <a:rPr lang="fr-FR" err="1"/>
              <a:t>Sleep</a:t>
            </a:r>
            <a:r>
              <a:rPr lang="fr-FR"/>
              <a:t> de </a:t>
            </a:r>
            <a:r>
              <a:rPr lang="fr-FR" err="1"/>
              <a:t>afbeelding</a:t>
            </a:r>
            <a:r>
              <a:rPr lang="fr-FR"/>
              <a:t> </a:t>
            </a:r>
            <a:r>
              <a:rPr lang="fr-FR" err="1"/>
              <a:t>naar</a:t>
            </a:r>
            <a:r>
              <a:rPr lang="fr-FR"/>
              <a:t> de </a:t>
            </a:r>
            <a:r>
              <a:rPr lang="fr-FR" err="1"/>
              <a:t>tijdelijke</a:t>
            </a:r>
            <a:r>
              <a:rPr lang="fr-FR"/>
              <a:t> </a:t>
            </a:r>
            <a:r>
              <a:rPr lang="fr-FR" err="1"/>
              <a:t>aanduiding</a:t>
            </a:r>
            <a:r>
              <a:rPr lang="fr-FR"/>
              <a:t> of </a:t>
            </a:r>
            <a:r>
              <a:rPr lang="fr-FR" err="1"/>
              <a:t>klik</a:t>
            </a:r>
            <a:r>
              <a:rPr lang="fr-FR"/>
              <a:t> op </a:t>
            </a:r>
            <a:r>
              <a:rPr lang="fr-FR" err="1"/>
              <a:t>het</a:t>
            </a:r>
            <a:r>
              <a:rPr lang="fr-FR"/>
              <a:t> </a:t>
            </a:r>
            <a:r>
              <a:rPr lang="fr-FR" err="1"/>
              <a:t>pictogram</a:t>
            </a:r>
            <a:r>
              <a:rPr lang="fr-FR"/>
              <a:t> </a:t>
            </a:r>
            <a:br>
              <a:rPr lang="fr-FR"/>
            </a:br>
            <a:r>
              <a:rPr lang="fr-FR" err="1"/>
              <a:t>als</a:t>
            </a:r>
            <a:r>
              <a:rPr lang="fr-FR"/>
              <a:t> u </a:t>
            </a:r>
            <a:r>
              <a:rPr lang="fr-FR" err="1"/>
              <a:t>een</a:t>
            </a:r>
            <a:r>
              <a:rPr lang="fr-FR"/>
              <a:t> </a:t>
            </a:r>
            <a:r>
              <a:rPr lang="fr-FR" err="1"/>
              <a:t>afbeelding</a:t>
            </a:r>
            <a:r>
              <a:rPr lang="fr-FR"/>
              <a:t> </a:t>
            </a:r>
            <a:r>
              <a:rPr lang="fr-FR" err="1"/>
              <a:t>wilt</a:t>
            </a:r>
            <a:r>
              <a:rPr lang="fr-FR"/>
              <a:t> </a:t>
            </a:r>
            <a:r>
              <a:rPr lang="fr-FR" err="1"/>
              <a:t>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1" y="2023200"/>
            <a:ext cx="3108049" cy="20736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4050"/>
              </a:lnSpc>
              <a:defRPr sz="405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320"/>
              </a:lnSpc>
              <a:buNone/>
              <a:defRPr sz="12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9" name="Tijdelijke aanduiding voor afbeelding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00" y="540000"/>
            <a:ext cx="190883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jdelijke aanduiding voor dianummer 6"/>
          <p:cNvSpPr>
            <a:spLocks noGrp="1"/>
          </p:cNvSpPr>
          <p:nvPr>
            <p:ph type="sldNum" sz="quarter" idx="13"/>
          </p:nvPr>
        </p:nvSpPr>
        <p:spPr>
          <a:xfrm>
            <a:off x="6876015" y="6336002"/>
            <a:ext cx="2141621" cy="365125"/>
          </a:xfrm>
        </p:spPr>
        <p:txBody>
          <a:bodyPr/>
          <a:lstStyle>
            <a:lvl1pPr>
              <a:defRPr sz="675">
                <a:latin typeface="FlandersArtSans-Regular" panose="00000500000000000000" pitchFamily="2" charset="0"/>
              </a:defRPr>
            </a:lvl1pPr>
          </a:lstStyle>
          <a:p>
            <a:fld id="{522860E6-38CA-45F3-950F-580AB4394CDB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Rechthoek 7"/>
          <p:cNvSpPr/>
          <p:nvPr/>
        </p:nvSpPr>
        <p:spPr>
          <a:xfrm>
            <a:off x="1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latin typeface="FlandersArtSans-Regular" panose="00000500000000000000" pitchFamily="2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780" y="540000"/>
            <a:ext cx="3503221" cy="62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8049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491" y="540000"/>
            <a:ext cx="1850235" cy="72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16000"/>
            <a:ext cx="7416000" cy="20880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4050"/>
              </a:lnSpc>
              <a:defRPr sz="4050" b="0" i="0" baseline="0">
                <a:latin typeface="+mj-lt"/>
                <a:cs typeface="Calibri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40000"/>
            <a:ext cx="7416000" cy="1655762"/>
          </a:xfrm>
        </p:spPr>
        <p:txBody>
          <a:bodyPr bIns="0">
            <a:noAutofit/>
          </a:bodyPr>
          <a:lstStyle>
            <a:lvl1pPr marL="0" indent="0" algn="l">
              <a:lnSpc>
                <a:spcPts val="1320"/>
              </a:lnSpc>
              <a:buNone/>
              <a:defRPr sz="1185">
                <a:latin typeface="FlandersArtSans-Regular" panose="00000500000000000000" pitchFamily="2" charset="0"/>
                <a:cs typeface="Calibri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9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6123" y="6361602"/>
            <a:ext cx="4435200" cy="352800"/>
          </a:xfrm>
        </p:spPr>
        <p:txBody>
          <a:bodyPr/>
          <a:lstStyle>
            <a:lvl1pPr marL="0" indent="0" algn="r">
              <a:buNone/>
              <a:defRPr sz="1275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8" name="Rechthoek 7"/>
          <p:cNvSpPr/>
          <p:nvPr/>
        </p:nvSpPr>
        <p:spPr>
          <a:xfrm>
            <a:off x="1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latin typeface="FlandersArtSans-Regular" panose="00000500000000000000" pitchFamily="2" charset="0"/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271" y="540000"/>
            <a:ext cx="3503221" cy="62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813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grpSp>
        <p:nvGrpSpPr>
          <p:cNvPr id="11" name="Groeperen 10"/>
          <p:cNvGrpSpPr/>
          <p:nvPr/>
        </p:nvGrpSpPr>
        <p:grpSpPr>
          <a:xfrm>
            <a:off x="288000" y="3402000"/>
            <a:ext cx="8856000" cy="3456000"/>
            <a:chOff x="288000" y="3402000"/>
            <a:chExt cx="8856000" cy="3456000"/>
          </a:xfrm>
        </p:grpSpPr>
        <p:sp>
          <p:nvSpPr>
            <p:cNvPr id="5" name="Rechthoek 4"/>
            <p:cNvSpPr/>
            <p:nvPr userDrawn="1"/>
          </p:nvSpPr>
          <p:spPr>
            <a:xfrm>
              <a:off x="288000" y="4266000"/>
              <a:ext cx="8856000" cy="25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sp>
          <p:nvSpPr>
            <p:cNvPr id="7" name="Rechthoekige driehoek 6"/>
            <p:cNvSpPr/>
            <p:nvPr userDrawn="1"/>
          </p:nvSpPr>
          <p:spPr>
            <a:xfrm flipH="1">
              <a:off x="288000" y="3402000"/>
              <a:ext cx="8856000" cy="864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1" y="756000"/>
            <a:ext cx="3686547" cy="2196000"/>
          </a:xfrm>
        </p:spPr>
        <p:txBody>
          <a:bodyPr anchor="t">
            <a:noAutofit/>
          </a:bodyPr>
          <a:lstStyle>
            <a:lvl1pPr indent="0" algn="l">
              <a:lnSpc>
                <a:spcPts val="2850"/>
              </a:lnSpc>
              <a:defRPr sz="2775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5" y="6336002"/>
            <a:ext cx="2141621" cy="365125"/>
          </a:xfrm>
        </p:spPr>
        <p:txBody>
          <a:bodyPr/>
          <a:lstStyle>
            <a:lvl1pPr>
              <a:defRPr sz="675">
                <a:latin typeface="FlandersArtSans-Regular" panose="00000500000000000000" pitchFamily="2" charset="0"/>
              </a:defRPr>
            </a:lvl1pPr>
          </a:lstStyle>
          <a:p>
            <a:fld id="{522860E6-38CA-45F3-950F-580AB4394CDB}" type="slidenum">
              <a:rPr lang="nl-BE" smtClean="0"/>
              <a:t>‹nr.›</a:t>
            </a:fld>
            <a:endParaRPr lang="nl-BE"/>
          </a:p>
        </p:txBody>
      </p:sp>
      <p:sp>
        <p:nvSpPr>
          <p:cNvPr id="12" name="Rechthoek 11"/>
          <p:cNvSpPr/>
          <p:nvPr/>
        </p:nvSpPr>
        <p:spPr>
          <a:xfrm>
            <a:off x="1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</p:spTree>
    <p:extLst>
      <p:ext uri="{BB962C8B-B14F-4D97-AF65-F5344CB8AC3E}">
        <p14:creationId xmlns:p14="http://schemas.microsoft.com/office/powerpoint/2010/main" val="40341006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houdelijk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5" y="6336002"/>
            <a:ext cx="2141621" cy="365125"/>
          </a:xfrm>
        </p:spPr>
        <p:txBody>
          <a:bodyPr/>
          <a:lstStyle>
            <a:lvl1pPr>
              <a:defRPr sz="675">
                <a:latin typeface="FlandersArtSans-Regular" panose="00000500000000000000" pitchFamily="2" charset="0"/>
              </a:defRPr>
            </a:lvl1pPr>
          </a:lstStyle>
          <a:p>
            <a:fld id="{522860E6-38CA-45F3-950F-580AB4394CDB}" type="slidenum">
              <a:rPr lang="nl-BE" smtClean="0"/>
              <a:t>‹nr.›</a:t>
            </a:fld>
            <a:endParaRPr lang="nl-BE"/>
          </a:p>
        </p:txBody>
      </p:sp>
      <p:sp>
        <p:nvSpPr>
          <p:cNvPr id="12" name="Rechthoek 11"/>
          <p:cNvSpPr/>
          <p:nvPr/>
        </p:nvSpPr>
        <p:spPr>
          <a:xfrm>
            <a:off x="1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938151" y="1579418"/>
            <a:ext cx="7802088" cy="4572000"/>
          </a:xfrm>
        </p:spPr>
        <p:txBody>
          <a:bodyPr/>
          <a:lstStyle>
            <a:lvl1pPr>
              <a:defRPr>
                <a:latin typeface="FlandersArtSans-Regular" panose="00000500000000000000" pitchFamily="2" charset="0"/>
              </a:defRPr>
            </a:lvl1pPr>
            <a:lvl2pPr>
              <a:defRPr>
                <a:latin typeface="FlandersArtSans-Regular" panose="00000500000000000000" pitchFamily="2" charset="0"/>
              </a:defRPr>
            </a:lvl2pPr>
            <a:lvl3pPr>
              <a:defRPr>
                <a:latin typeface="FlandersArtSans-Regular" panose="00000500000000000000" pitchFamily="2" charset="0"/>
              </a:defRPr>
            </a:lvl3pPr>
            <a:lvl4pPr>
              <a:defRPr>
                <a:latin typeface="FlandersArtSans-Regular" panose="00000500000000000000" pitchFamily="2" charset="0"/>
              </a:defRPr>
            </a:lvl4pPr>
            <a:lvl5pPr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939740" y="375990"/>
            <a:ext cx="7788624" cy="1116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96342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Inhoudelijk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5" y="6336002"/>
            <a:ext cx="2141621" cy="365125"/>
          </a:xfrm>
        </p:spPr>
        <p:txBody>
          <a:bodyPr/>
          <a:lstStyle>
            <a:lvl1pPr>
              <a:defRPr sz="675">
                <a:latin typeface="FlandersArtSans-Regular" panose="00000500000000000000" pitchFamily="2" charset="0"/>
              </a:defRPr>
            </a:lvl1pPr>
          </a:lstStyle>
          <a:p>
            <a:fld id="{522860E6-38CA-45F3-950F-580AB4394CDB}" type="slidenum">
              <a:rPr lang="nl-BE" smtClean="0"/>
              <a:t>‹nr.›</a:t>
            </a:fld>
            <a:endParaRPr lang="nl-BE"/>
          </a:p>
        </p:txBody>
      </p:sp>
      <p:sp>
        <p:nvSpPr>
          <p:cNvPr id="12" name="Rechthoek 11"/>
          <p:cNvSpPr/>
          <p:nvPr/>
        </p:nvSpPr>
        <p:spPr>
          <a:xfrm>
            <a:off x="1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5"/>
          </p:nvPr>
        </p:nvSpPr>
        <p:spPr>
          <a:xfrm>
            <a:off x="961634" y="1698171"/>
            <a:ext cx="7778605" cy="451262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939740" y="375990"/>
            <a:ext cx="7788624" cy="1116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096274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60E6-38CA-45F3-950F-580AB4394CD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530447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60E6-38CA-45F3-950F-580AB4394CD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47037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539750"/>
            <a:ext cx="18510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/>
          <p:cNvSpPr/>
          <p:nvPr userDrawn="1"/>
        </p:nvSpPr>
        <p:spPr>
          <a:xfrm>
            <a:off x="0" y="0"/>
            <a:ext cx="282575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b="0">
              <a:solidFill>
                <a:prstClr val="white"/>
              </a:solidFill>
            </a:endParaRPr>
          </a:p>
        </p:txBody>
      </p:sp>
      <p:pic>
        <p:nvPicPr>
          <p:cNvPr id="7" name="Afbeelding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50" y="639763"/>
            <a:ext cx="21605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16000"/>
            <a:ext cx="7416000" cy="2088000"/>
          </a:xfrm>
        </p:spPr>
        <p:txBody>
          <a:bodyPr anchor="b">
            <a:noAutofit/>
          </a:bodyPr>
          <a:lstStyle>
            <a:lvl1pPr indent="0" algn="l">
              <a:lnSpc>
                <a:spcPts val="5400"/>
              </a:lnSpc>
              <a:defRPr sz="5400" b="0" i="0" baseline="0">
                <a:latin typeface="+mj-lt"/>
                <a:cs typeface="Calibri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40000"/>
            <a:ext cx="7416000" cy="1655762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atin typeface="FlandersArtSans-Regular" panose="00000500000000000000" pitchFamily="2" charset="0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9" name="Tijdelijke aanduiding voor tekst 10"/>
          <p:cNvSpPr>
            <a:spLocks noGrp="1"/>
          </p:cNvSpPr>
          <p:nvPr>
            <p:ph type="body" sz="quarter" idx="15"/>
          </p:nvPr>
        </p:nvSpPr>
        <p:spPr>
          <a:xfrm>
            <a:off x="4426123" y="6361602"/>
            <a:ext cx="4435200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5093535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96FF167-1E91-4F34-ACBA-3022FB383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6A3F103-B7AB-49CC-98B9-2B5D49BDA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CCE418B-CFAD-4E20-887D-FCB2D5868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C9F2-DBEA-47FB-9EED-BDE94BDF8E2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422393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6174D0-0284-4FD4-B31D-4C5E696E2AAB}" type="slidenum">
              <a:rPr lang="nl-NL" altLang="en-US" smtClean="0"/>
              <a:pPr>
                <a:defRPr/>
              </a:pPr>
              <a:t>‹nr.›</a:t>
            </a:fld>
            <a:endParaRPr lang="nl-NL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elijkbenige driehoek 10">
            <a:extLst>
              <a:ext uri="{FF2B5EF4-FFF2-40B4-BE49-F238E27FC236}">
                <a16:creationId xmlns:a16="http://schemas.microsoft.com/office/drawing/2014/main" id="{10053554-91BC-483D-9899-25D7B792099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7950" y="0"/>
            <a:ext cx="5184775" cy="6884988"/>
          </a:xfrm>
          <a:prstGeom prst="triangle">
            <a:avLst>
              <a:gd name="adj" fmla="val 50000"/>
            </a:avLst>
          </a:prstGeom>
          <a:solidFill>
            <a:srgbClr val="2B92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nl-BE" altLang="nl-BE"/>
              <a:t>             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192DFC85-8148-4C26-B1A8-20498F07468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484438" y="-171450"/>
            <a:ext cx="6659562" cy="7056438"/>
          </a:xfrm>
          <a:prstGeom prst="rect">
            <a:avLst/>
          </a:prstGeom>
          <a:solidFill>
            <a:srgbClr val="2B92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7832920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5829822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011020-54ED-46A4-B56A-560F6398BCA0}" type="slidenum">
              <a:rPr lang="nl-NL" altLang="en-US" smtClean="0"/>
              <a:pPr>
                <a:defRPr/>
              </a:pPr>
              <a:t>‹nr.›</a:t>
            </a:fld>
            <a:endParaRPr lang="nl-NL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2055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D07703-6BB7-41D0-A915-A8209BDFDA38}" type="slidenum">
              <a:rPr lang="nl-NL" altLang="en-US" smtClean="0"/>
              <a:pPr>
                <a:defRPr/>
              </a:pPr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0156753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ED5E7C-0BAE-4F5C-8C85-AB66D618018B}" type="slidenum">
              <a:rPr lang="nl-NL" altLang="en-US" smtClean="0"/>
              <a:pPr>
                <a:defRPr/>
              </a:pPr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0854740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9F254E-33EF-4B12-AC55-9446B2B15DFA}" type="slidenum">
              <a:rPr lang="nl-NL" altLang="en-US" smtClean="0"/>
              <a:pPr>
                <a:defRPr/>
              </a:pPr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8251514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46CF15-C388-4175-9864-A37156A848C2}" type="slidenum">
              <a:rPr lang="nl-NL" altLang="en-US" smtClean="0"/>
              <a:pPr>
                <a:defRPr/>
              </a:pPr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7958810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85A95B-8C6A-4FDB-AF72-22E061ADD40A}" type="slidenum">
              <a:rPr lang="nl-NL" altLang="en-US" smtClean="0"/>
              <a:pPr>
                <a:defRPr/>
              </a:pPr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8422391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3C003B-77F6-4B81-A030-07D905C82B4A}" type="slidenum">
              <a:rPr lang="nl-NL" altLang="en-US" smtClean="0"/>
              <a:pPr>
                <a:defRPr/>
              </a:pPr>
              <a:t>‹nr.›</a:t>
            </a:fld>
            <a:endParaRPr lang="nl-NL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292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5957888"/>
            <a:ext cx="19081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525" y="6057900"/>
            <a:ext cx="2159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6"/>
          <p:cNvSpPr/>
          <p:nvPr userDrawn="1"/>
        </p:nvSpPr>
        <p:spPr>
          <a:xfrm>
            <a:off x="0" y="0"/>
            <a:ext cx="282575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b="0">
              <a:solidFill>
                <a:prstClr val="white"/>
              </a:solidFill>
            </a:endParaRP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rtlCol="0" anchor="ctr">
            <a:noAutofit/>
          </a:bodyPr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4"/>
          </p:nvPr>
        </p:nvSpPr>
        <p:spPr>
          <a:xfrm>
            <a:off x="6875463" y="6335713"/>
            <a:ext cx="2141537" cy="365125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900" b="1" smtClean="0">
                <a:latin typeface="FlandersArtSans-Regular" panose="00000500000000000000" pitchFamily="2" charset="0"/>
              </a:defRPr>
            </a:lvl1pPr>
          </a:lstStyle>
          <a:p>
            <a:pPr>
              <a:defRPr/>
            </a:pPr>
            <a:fld id="{7749CDD0-7D77-4D23-9A27-F361E39BA472}" type="datetime1">
              <a:rPr lang="nl-BE"/>
              <a:pPr>
                <a:defRPr/>
              </a:pPr>
              <a:t>26/08/2022</a:t>
            </a:fld>
            <a:r>
              <a:rPr lang="nl-BE"/>
              <a:t> │</a:t>
            </a:r>
            <a:fld id="{E6111B4A-0EE3-4BD0-8DE0-A3025D2A2385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854979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DC6C7-07D1-4CFA-83DA-E3DFB7D590CE}" type="slidenum">
              <a:rPr lang="nl-NL" altLang="en-US" smtClean="0"/>
              <a:pPr>
                <a:defRPr/>
              </a:pPr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18124993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1BE7E5-8DA0-4D21-BCC1-88D7073C2020}" type="slidenum">
              <a:rPr lang="nl-NL" altLang="en-US" smtClean="0"/>
              <a:pPr>
                <a:defRPr/>
              </a:pPr>
              <a:t>‹nr.›</a:t>
            </a:fld>
            <a:endParaRPr lang="nl-NL" alt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7177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eren 11"/>
          <p:cNvGrpSpPr/>
          <p:nvPr userDrawn="1"/>
        </p:nvGrpSpPr>
        <p:grpSpPr>
          <a:xfrm>
            <a:off x="288000" y="288000"/>
            <a:ext cx="8545365" cy="6265475"/>
            <a:chOff x="288000" y="288000"/>
            <a:chExt cx="8545365" cy="6265475"/>
          </a:xfrm>
          <a:solidFill>
            <a:srgbClr val="2B92BE"/>
          </a:solidFill>
        </p:grpSpPr>
        <p:sp>
          <p:nvSpPr>
            <p:cNvPr id="6" name="Rechthoek 5"/>
            <p:cNvSpPr>
              <a:spLocks/>
            </p:cNvSpPr>
            <p:nvPr/>
          </p:nvSpPr>
          <p:spPr>
            <a:xfrm>
              <a:off x="288000" y="288000"/>
              <a:ext cx="6767999" cy="62654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ln>
                  <a:solidFill>
                    <a:srgbClr val="543F5E"/>
                  </a:solidFill>
                </a:ln>
                <a:latin typeface="FlandersArtSans-Regular" panose="00000500000000000000" pitchFamily="2" charset="0"/>
              </a:endParaRPr>
            </a:p>
          </p:txBody>
        </p:sp>
        <p:sp>
          <p:nvSpPr>
            <p:cNvPr id="7" name="Rechthoekige driehoek 6"/>
            <p:cNvSpPr/>
            <p:nvPr/>
          </p:nvSpPr>
          <p:spPr>
            <a:xfrm>
              <a:off x="7047859" y="288000"/>
              <a:ext cx="1785506" cy="6264000"/>
            </a:xfrm>
            <a:prstGeom prst="rt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ln>
                  <a:solidFill>
                    <a:srgbClr val="543F5E"/>
                  </a:solidFill>
                </a:ln>
                <a:latin typeface="FlandersArtSans-Regular" panose="00000500000000000000" pitchFamily="2" charset="0"/>
              </a:endParaRPr>
            </a:p>
          </p:txBody>
        </p:sp>
      </p:grpSp>
      <p:pic>
        <p:nvPicPr>
          <p:cNvPr id="8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576263"/>
            <a:ext cx="18288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657225"/>
            <a:ext cx="3502025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04000" y="2520000"/>
            <a:ext cx="5342082" cy="1579711"/>
          </a:xfrm>
        </p:spPr>
        <p:txBody>
          <a:bodyPr>
            <a:noAutofit/>
          </a:bodyPr>
          <a:lstStyle>
            <a:lvl1pPr algn="l">
              <a:lnSpc>
                <a:spcPts val="5400"/>
              </a:lnSpc>
              <a:defRPr sz="5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304000" y="4174702"/>
            <a:ext cx="5354606" cy="1053708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13" name="Tijdelijke aanduiding voor tekst 2"/>
          <p:cNvSpPr>
            <a:spLocks noGrp="1"/>
          </p:cNvSpPr>
          <p:nvPr>
            <p:ph idx="12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>
            <a:lvl1pPr marL="0" indent="0">
              <a:buFontTx/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  <a:cs typeface="Calibri"/>
              </a:defRPr>
            </a:lvl1pPr>
            <a:lvl5pPr>
              <a:defRPr>
                <a:solidFill>
                  <a:schemeClr val="bg1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89611022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>
                <a:latin typeface="FlandersArtSans-Bold" panose="000008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15200"/>
            <a:ext cx="7416000" cy="3672000"/>
          </a:xfr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2"/>
              </a:buBlip>
              <a:defRPr sz="1650">
                <a:latin typeface="FlandersArtSans-Regular" panose="00000500000000000000" pitchFamily="2" charset="0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165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lnSpc>
                <a:spcPct val="90000"/>
              </a:lnSpc>
              <a:buSzPct val="85000"/>
              <a:defRPr>
                <a:latin typeface="FlandersArtSans-Regular" panose="00000500000000000000" pitchFamily="2" charset="0"/>
              </a:defRPr>
            </a:lvl3pPr>
            <a:lvl4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4pPr>
            <a:lvl5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66715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10"/>
          <p:cNvGrpSpPr>
            <a:grpSpLocks/>
          </p:cNvGrpSpPr>
          <p:nvPr userDrawn="1"/>
        </p:nvGrpSpPr>
        <p:grpSpPr bwMode="auto">
          <a:xfrm>
            <a:off x="287338" y="3402013"/>
            <a:ext cx="8856662" cy="3455987"/>
            <a:chOff x="288000" y="3402000"/>
            <a:chExt cx="8856000" cy="3456000"/>
          </a:xfrm>
        </p:grpSpPr>
        <p:sp>
          <p:nvSpPr>
            <p:cNvPr id="5" name="Rechthoek 4"/>
            <p:cNvSpPr/>
            <p:nvPr userDrawn="1"/>
          </p:nvSpPr>
          <p:spPr>
            <a:xfrm>
              <a:off x="288000" y="4265603"/>
              <a:ext cx="8856000" cy="25923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b="0">
                <a:solidFill>
                  <a:prstClr val="white"/>
                </a:solidFill>
              </a:endParaRPr>
            </a:p>
          </p:txBody>
        </p:sp>
        <p:sp>
          <p:nvSpPr>
            <p:cNvPr id="7" name="Rechthoekige driehoek 6"/>
            <p:cNvSpPr/>
            <p:nvPr userDrawn="1"/>
          </p:nvSpPr>
          <p:spPr>
            <a:xfrm flipH="1">
              <a:off x="288000" y="3402000"/>
              <a:ext cx="8856000" cy="863603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b="0">
                <a:solidFill>
                  <a:prstClr val="white"/>
                </a:solidFill>
              </a:endParaRPr>
            </a:p>
          </p:txBody>
        </p:sp>
      </p:grpSp>
      <p:pic>
        <p:nvPicPr>
          <p:cNvPr id="8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5957888"/>
            <a:ext cx="19081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hoek 8"/>
          <p:cNvSpPr/>
          <p:nvPr userDrawn="1"/>
        </p:nvSpPr>
        <p:spPr>
          <a:xfrm>
            <a:off x="0" y="0"/>
            <a:ext cx="282575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b="0">
              <a:solidFill>
                <a:prstClr val="white"/>
              </a:solidFill>
            </a:endParaRPr>
          </a:p>
        </p:txBody>
      </p:sp>
      <p:pic>
        <p:nvPicPr>
          <p:cNvPr id="10" name="Afbeelding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525" y="6057900"/>
            <a:ext cx="2159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rtlCol="0" anchor="ctr">
            <a:noAutofit/>
          </a:bodyPr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3686547" cy="2196000"/>
          </a:xfrm>
        </p:spPr>
        <p:txBody>
          <a:bodyPr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11" name="Tijdelijke aanduiding voor dianummer 6"/>
          <p:cNvSpPr>
            <a:spLocks noGrp="1"/>
          </p:cNvSpPr>
          <p:nvPr>
            <p:ph type="sldNum" sz="quarter" idx="14"/>
          </p:nvPr>
        </p:nvSpPr>
        <p:spPr>
          <a:xfrm>
            <a:off x="6875463" y="6335713"/>
            <a:ext cx="2141537" cy="365125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900" b="1" smtClean="0">
                <a:latin typeface="FlandersArtSans-Regular" panose="00000500000000000000" pitchFamily="2" charset="0"/>
              </a:defRPr>
            </a:lvl1pPr>
          </a:lstStyle>
          <a:p>
            <a:pPr>
              <a:defRPr/>
            </a:pPr>
            <a:fld id="{7749CDD0-7D77-4D23-9A27-F361E39BA472}" type="datetime1">
              <a:rPr lang="nl-BE"/>
              <a:pPr>
                <a:defRPr/>
              </a:pPr>
              <a:t>26/08/2022</a:t>
            </a:fld>
            <a:r>
              <a:rPr lang="nl-BE"/>
              <a:t> │</a:t>
            </a:r>
            <a:fld id="{40050CF4-5EA1-484F-AD76-6E6D76148DEF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71037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5957888"/>
            <a:ext cx="19081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6"/>
          <p:cNvSpPr/>
          <p:nvPr userDrawn="1"/>
        </p:nvSpPr>
        <p:spPr>
          <a:xfrm>
            <a:off x="0" y="0"/>
            <a:ext cx="282575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b="0">
              <a:solidFill>
                <a:prstClr val="white"/>
              </a:solidFill>
            </a:endParaRPr>
          </a:p>
        </p:txBody>
      </p:sp>
      <p:pic>
        <p:nvPicPr>
          <p:cNvPr id="8" name="Afbeelding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525" y="6057900"/>
            <a:ext cx="2159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rtlCol="0" anchor="ctr">
            <a:noAutofit/>
          </a:bodyPr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176691" y="4191642"/>
            <a:ext cx="3408509" cy="2112905"/>
          </a:xfrm>
        </p:spPr>
        <p:txBody>
          <a:bodyPr bIns="0">
            <a:no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100">
                <a:latin typeface="Calibri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9" name="Tijdelijke aanduiding voor dianummer 6"/>
          <p:cNvSpPr>
            <a:spLocks noGrp="1"/>
          </p:cNvSpPr>
          <p:nvPr>
            <p:ph type="sldNum" sz="quarter" idx="14"/>
          </p:nvPr>
        </p:nvSpPr>
        <p:spPr>
          <a:xfrm>
            <a:off x="6875463" y="6335713"/>
            <a:ext cx="2141537" cy="365125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900" b="1" smtClean="0">
                <a:latin typeface="FlandersArtSans-Regular" panose="00000500000000000000" pitchFamily="2" charset="0"/>
              </a:defRPr>
            </a:lvl1pPr>
          </a:lstStyle>
          <a:p>
            <a:pPr>
              <a:defRPr/>
            </a:pPr>
            <a:fld id="{7749CDD0-7D77-4D23-9A27-F361E39BA472}" type="datetime1">
              <a:rPr lang="nl-BE"/>
              <a:pPr>
                <a:defRPr/>
              </a:pPr>
              <a:t>26/08/2022</a:t>
            </a:fld>
            <a:r>
              <a:rPr lang="nl-BE"/>
              <a:t> │</a:t>
            </a:r>
            <a:fld id="{527E4BFA-6DA0-48FC-9D54-B23FEA684478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07585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58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theme" Target="../theme/theme4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28" Type="http://schemas.openxmlformats.org/officeDocument/2006/relationships/image" Target="../media/image4.png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Relationship Id="rId27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295400" y="755650"/>
            <a:ext cx="7416800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Klik om de stijl te bewerken</a:t>
            </a:r>
            <a:endParaRPr lang="nl-BE" altLang="nl-BE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1175" y="6338888"/>
            <a:ext cx="900113" cy="360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srgbClr val="373636">
                    <a:tint val="75000"/>
                  </a:srgbClr>
                </a:solidFill>
                <a:latin typeface="FlandersArtSans-Regular" panose="00000500000000000000" pitchFamily="2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4150" y="6338888"/>
            <a:ext cx="1889125" cy="360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 dirty="0">
                <a:solidFill>
                  <a:srgbClr val="373636">
                    <a:tint val="75000"/>
                  </a:srgbClr>
                </a:solidFill>
                <a:latin typeface="FlandersArtSans-Regular" panose="00000500000000000000" pitchFamily="2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5188" y="6338888"/>
            <a:ext cx="539750" cy="360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b="0" smtClean="0">
                <a:solidFill>
                  <a:srgbClr val="373636">
                    <a:tint val="75000"/>
                  </a:srgbClr>
                </a:solidFill>
                <a:latin typeface="FlandersArtSans-Regular" panose="00000500000000000000" pitchFamily="2" charset="0"/>
              </a:defRPr>
            </a:lvl1pPr>
          </a:lstStyle>
          <a:p>
            <a:pPr>
              <a:defRPr/>
            </a:pPr>
            <a:fld id="{19E8131C-6BDD-4248-AACB-D720925F3EC7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  <p:sp>
        <p:nvSpPr>
          <p:cNvPr id="2054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295400" y="1914525"/>
            <a:ext cx="744537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 dirty="0"/>
              <a:t>KLIK OM DE MODELSTIJLEN TE BEWERKEN</a:t>
            </a:r>
          </a:p>
          <a:p>
            <a:pPr lvl="1"/>
            <a:r>
              <a:rPr lang="nl-NL" altLang="nl-BE" dirty="0"/>
              <a:t>Tweede niveau</a:t>
            </a:r>
          </a:p>
          <a:p>
            <a:pPr lvl="2"/>
            <a:r>
              <a:rPr lang="nl-NL" altLang="nl-BE" dirty="0"/>
              <a:t>Derde niveau</a:t>
            </a:r>
          </a:p>
          <a:p>
            <a:pPr lvl="3"/>
            <a:r>
              <a:rPr lang="nl-NL" altLang="nl-BE" dirty="0"/>
              <a:t>Vierde niveau</a:t>
            </a:r>
          </a:p>
          <a:p>
            <a:pPr lvl="4"/>
            <a:r>
              <a:rPr lang="nl-NL" altLang="nl-BE" dirty="0"/>
              <a:t>Vijfde niveau </a:t>
            </a:r>
            <a:endParaRPr lang="nl-BE" altLang="nl-BE" dirty="0"/>
          </a:p>
          <a:p>
            <a:pPr lvl="4"/>
            <a:endParaRPr lang="nl-BE" altLang="nl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8" r:id="rId1"/>
    <p:sldLayoutId id="2147484590" r:id="rId2"/>
    <p:sldLayoutId id="2147484591" r:id="rId3"/>
    <p:sldLayoutId id="2147484592" r:id="rId4"/>
    <p:sldLayoutId id="2147484593" r:id="rId5"/>
    <p:sldLayoutId id="2147484594" r:id="rId6"/>
    <p:sldLayoutId id="2147484595" r:id="rId7"/>
    <p:sldLayoutId id="2147484596" r:id="rId8"/>
    <p:sldLayoutId id="2147484597" r:id="rId9"/>
    <p:sldLayoutId id="2147484598" r:id="rId10"/>
    <p:sldLayoutId id="2147484599" r:id="rId11"/>
    <p:sldLayoutId id="2147484600" r:id="rId12"/>
  </p:sldLayoutIdLst>
  <p:hf hdr="0" ftr="0" dt="0"/>
  <p:txStyles>
    <p:titleStyle>
      <a:lvl1pPr algn="l" rtl="0" fontAlgn="base">
        <a:lnSpc>
          <a:spcPts val="3800"/>
        </a:lnSpc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+mj-lt"/>
          <a:ea typeface="Calibri" panose="020F0502020204030204" pitchFamily="34" charset="0"/>
          <a:cs typeface="Calibri" panose="020F0502020204030204" pitchFamily="34" charset="0"/>
        </a:defRPr>
      </a:lvl1pPr>
      <a:lvl2pPr algn="l" rtl="0" fontAlgn="base">
        <a:lnSpc>
          <a:spcPts val="38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landersArtSans-Medium" panose="00000600000000000000" pitchFamily="2" charset="0"/>
          <a:ea typeface="Calibri" panose="020F0502020204030204" pitchFamily="34" charset="0"/>
          <a:cs typeface="Calibri" panose="020F0502020204030204" pitchFamily="34" charset="0"/>
        </a:defRPr>
      </a:lvl2pPr>
      <a:lvl3pPr algn="l" rtl="0" fontAlgn="base">
        <a:lnSpc>
          <a:spcPts val="38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landersArtSans-Medium" panose="00000600000000000000" pitchFamily="2" charset="0"/>
          <a:ea typeface="Calibri" panose="020F0502020204030204" pitchFamily="34" charset="0"/>
          <a:cs typeface="Calibri" panose="020F0502020204030204" pitchFamily="34" charset="0"/>
        </a:defRPr>
      </a:lvl3pPr>
      <a:lvl4pPr algn="l" rtl="0" fontAlgn="base">
        <a:lnSpc>
          <a:spcPts val="38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landersArtSans-Medium" panose="00000600000000000000" pitchFamily="2" charset="0"/>
          <a:ea typeface="Calibri" panose="020F0502020204030204" pitchFamily="34" charset="0"/>
          <a:cs typeface="Calibri" panose="020F0502020204030204" pitchFamily="34" charset="0"/>
        </a:defRPr>
      </a:lvl4pPr>
      <a:lvl5pPr algn="l" rtl="0" fontAlgn="base">
        <a:lnSpc>
          <a:spcPts val="38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landersArtSans-Medium" panose="00000600000000000000" pitchFamily="2" charset="0"/>
          <a:ea typeface="Calibri" panose="020F0502020204030204" pitchFamily="34" charset="0"/>
          <a:cs typeface="Calibri" panose="020F0502020204030204" pitchFamily="34" charset="0"/>
        </a:defRPr>
      </a:lvl5pPr>
      <a:lvl6pPr marL="457200" algn="l" rtl="0" fontAlgn="base">
        <a:lnSpc>
          <a:spcPts val="38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landersArtSans-Medium" panose="00000600000000000000" pitchFamily="2" charset="0"/>
          <a:ea typeface="Calibri" panose="020F0502020204030204" pitchFamily="34" charset="0"/>
          <a:cs typeface="Calibri" panose="020F0502020204030204" pitchFamily="34" charset="0"/>
        </a:defRPr>
      </a:lvl6pPr>
      <a:lvl7pPr marL="914400" algn="l" rtl="0" fontAlgn="base">
        <a:lnSpc>
          <a:spcPts val="38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landersArtSans-Medium" panose="00000600000000000000" pitchFamily="2" charset="0"/>
          <a:ea typeface="Calibri" panose="020F0502020204030204" pitchFamily="34" charset="0"/>
          <a:cs typeface="Calibri" panose="020F0502020204030204" pitchFamily="34" charset="0"/>
        </a:defRPr>
      </a:lvl7pPr>
      <a:lvl8pPr marL="1371600" algn="l" rtl="0" fontAlgn="base">
        <a:lnSpc>
          <a:spcPts val="38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landersArtSans-Medium" panose="00000600000000000000" pitchFamily="2" charset="0"/>
          <a:ea typeface="Calibri" panose="020F0502020204030204" pitchFamily="34" charset="0"/>
          <a:cs typeface="Calibri" panose="020F0502020204030204" pitchFamily="34" charset="0"/>
        </a:defRPr>
      </a:lvl8pPr>
      <a:lvl9pPr marL="1828800" algn="l" rtl="0" fontAlgn="base">
        <a:lnSpc>
          <a:spcPts val="38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landersArtSans-Medium" panose="00000600000000000000" pitchFamily="2" charset="0"/>
          <a:ea typeface="Calibri" panose="020F0502020204030204" pitchFamily="34" charset="0"/>
          <a:cs typeface="Calibri" panose="020F0502020204030204" pitchFamily="34" charset="0"/>
        </a:defRPr>
      </a:lvl9pPr>
    </p:titleStyle>
    <p:bodyStyle>
      <a:lvl1pPr marL="287338" indent="-287338" algn="l" rtl="0" fontAlgn="base">
        <a:lnSpc>
          <a:spcPct val="90000"/>
        </a:lnSpc>
        <a:spcBef>
          <a:spcPts val="300"/>
        </a:spcBef>
        <a:spcAft>
          <a:spcPct val="0"/>
        </a:spcAft>
        <a:buSzPct val="90000"/>
        <a:buBlip>
          <a:blip r:embed="rId14"/>
        </a:buBlip>
        <a:defRPr sz="2200" kern="1200">
          <a:solidFill>
            <a:schemeClr val="tx1"/>
          </a:solidFill>
          <a:latin typeface="FlandersArtSans-Regular" panose="00000500000000000000" pitchFamily="2" charset="0"/>
          <a:ea typeface="Calibri" panose="020F0502020204030204" pitchFamily="34" charset="0"/>
          <a:cs typeface="Calibri"/>
        </a:defRPr>
      </a:lvl1pPr>
      <a:lvl2pPr marL="574675" indent="-287338" algn="l" rtl="0" fontAlgn="base">
        <a:lnSpc>
          <a:spcPct val="90000"/>
        </a:lnSpc>
        <a:spcBef>
          <a:spcPts val="300"/>
        </a:spcBef>
        <a:spcAft>
          <a:spcPct val="0"/>
        </a:spcAft>
        <a:buSzPct val="75000"/>
        <a:buBlip>
          <a:blip r:embed="rId15"/>
        </a:buBlip>
        <a:defRPr sz="2200" kern="1200">
          <a:solidFill>
            <a:srgbClr val="9B9B9B"/>
          </a:solidFill>
          <a:latin typeface="FlandersArtSans-Regular" panose="00000500000000000000" pitchFamily="2" charset="0"/>
          <a:ea typeface="Calibri" panose="020F0502020204030204" pitchFamily="34" charset="0"/>
          <a:cs typeface="Calibri"/>
        </a:defRPr>
      </a:lvl2pPr>
      <a:lvl3pPr marL="863600" indent="-287338" algn="l" rtl="0" fontAlgn="base">
        <a:lnSpc>
          <a:spcPct val="90000"/>
        </a:lnSpc>
        <a:spcBef>
          <a:spcPts val="300"/>
        </a:spcBef>
        <a:spcAft>
          <a:spcPct val="0"/>
        </a:spcAft>
        <a:buSzPct val="85000"/>
        <a:buBlip>
          <a:blip r:embed="rId16"/>
        </a:buBlip>
        <a:defRPr sz="2000" kern="1200">
          <a:solidFill>
            <a:schemeClr val="tx1"/>
          </a:solidFill>
          <a:latin typeface="FlandersArtSans-Regular" panose="00000500000000000000" pitchFamily="2" charset="0"/>
          <a:ea typeface="Calibri" panose="020F0502020204030204" pitchFamily="34" charset="0"/>
          <a:cs typeface="Calibri"/>
        </a:defRPr>
      </a:lvl3pPr>
      <a:lvl4pPr marL="1150938" indent="-287338" algn="l" rtl="0" fontAlgn="base">
        <a:lnSpc>
          <a:spcPct val="90000"/>
        </a:lnSpc>
        <a:spcBef>
          <a:spcPts val="300"/>
        </a:spcBef>
        <a:spcAft>
          <a:spcPct val="0"/>
        </a:spcAft>
        <a:buSzPct val="75000"/>
        <a:buBlip>
          <a:blip r:embed="rId17"/>
        </a:buBlip>
        <a:defRPr sz="2000" kern="1200">
          <a:solidFill>
            <a:schemeClr val="tx1"/>
          </a:solidFill>
          <a:latin typeface="FlandersArtSans-Regular" panose="00000500000000000000" pitchFamily="2" charset="0"/>
          <a:ea typeface="Calibri" panose="020F0502020204030204" pitchFamily="34" charset="0"/>
          <a:cs typeface="Calibri"/>
        </a:defRPr>
      </a:lvl4pPr>
      <a:lvl5pPr marL="1439863" indent="-287338" algn="l" rtl="0" fontAlgn="base">
        <a:lnSpc>
          <a:spcPct val="90000"/>
        </a:lnSpc>
        <a:spcBef>
          <a:spcPts val="300"/>
        </a:spcBef>
        <a:spcAft>
          <a:spcPct val="0"/>
        </a:spcAft>
        <a:buSzPct val="90000"/>
        <a:buBlip>
          <a:blip r:embed="rId14"/>
        </a:buBlip>
        <a:defRPr sz="2000" kern="1200">
          <a:solidFill>
            <a:schemeClr val="tx1"/>
          </a:solidFill>
          <a:latin typeface="FlandersArtSans-Regular" panose="00000500000000000000" pitchFamily="2" charset="0"/>
          <a:ea typeface="Calibri" panose="020F0502020204030204" pitchFamily="34" charset="0"/>
          <a:cs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3396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nl-BE" b="0" dirty="0">
              <a:solidFill>
                <a:srgbClr val="373636">
                  <a:tint val="75000"/>
                </a:srgbClr>
              </a:solidFill>
              <a:cs typeface="+mn-cs"/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96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nl-BE" b="0" dirty="0">
              <a:solidFill>
                <a:srgbClr val="373636">
                  <a:tint val="75000"/>
                </a:srgbClr>
              </a:solidFill>
              <a:cs typeface="+mn-cs"/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96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92AD3B4-D906-4191-84FB-4FE613E48036}" type="slidenum">
              <a:rPr lang="nl-BE" b="0" smtClean="0">
                <a:solidFill>
                  <a:srgbClr val="373636">
                    <a:tint val="75000"/>
                  </a:srgbClr>
                </a:solidFill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nl-BE" b="0" dirty="0">
              <a:solidFill>
                <a:srgbClr val="373636">
                  <a:tint val="75000"/>
                </a:srgbClr>
              </a:solidFill>
              <a:cs typeface="+mn-cs"/>
            </a:endParaRPr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5200"/>
            <a:ext cx="7444800" cy="43524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 </a:t>
            </a:r>
            <a:endParaRPr lang="nl-BE" dirty="0"/>
          </a:p>
          <a:p>
            <a:pPr lvl="4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87356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3" r:id="rId1"/>
    <p:sldLayoutId id="2147484605" r:id="rId2"/>
    <p:sldLayoutId id="2147484606" r:id="rId3"/>
    <p:sldLayoutId id="2147484607" r:id="rId4"/>
    <p:sldLayoutId id="2147484608" r:id="rId5"/>
    <p:sldLayoutId id="2147484609" r:id="rId6"/>
    <p:sldLayoutId id="2147484610" r:id="rId7"/>
    <p:sldLayoutId id="2147484612" r:id="rId8"/>
    <p:sldLayoutId id="2147484613" r:id="rId9"/>
    <p:sldLayoutId id="2147484614" r:id="rId10"/>
    <p:sldLayoutId id="2147484615" r:id="rId11"/>
    <p:sldLayoutId id="2147484616" r:id="rId12"/>
  </p:sldLayoutIdLst>
  <p:hf hdr="0" ftr="0" dt="0"/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700" b="0" kern="1200">
          <a:solidFill>
            <a:schemeClr val="tx1"/>
          </a:solidFill>
          <a:latin typeface="+mj-lt"/>
          <a:ea typeface="+mj-ea"/>
          <a:cs typeface="Calibri" panose="020F0502020204030204" pitchFamily="34" charset="0"/>
        </a:defRPr>
      </a:lvl1pPr>
    </p:titleStyle>
    <p:bodyStyle>
      <a:lvl1pPr marL="288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14"/>
        </a:buBlip>
        <a:tabLst/>
        <a:defRPr sz="22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Calibri"/>
        </a:defRPr>
      </a:lvl1pPr>
      <a:lvl2pPr marL="576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15"/>
        </a:buBlip>
        <a:tabLst/>
        <a:defRPr sz="2200" kern="1200" spc="0" baseline="0">
          <a:solidFill>
            <a:srgbClr val="9B9B9B"/>
          </a:solidFill>
          <a:latin typeface="FlandersArtSans-Regular" panose="00000500000000000000" pitchFamily="2" charset="0"/>
          <a:ea typeface="+mn-ea"/>
          <a:cs typeface="Calibri"/>
        </a:defRPr>
      </a:lvl2pPr>
      <a:lvl3pPr marL="864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85000"/>
        <a:buFontTx/>
        <a:buBlip>
          <a:blip r:embed="rId16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Calibri"/>
        </a:defRPr>
      </a:lvl3pPr>
      <a:lvl4pPr marL="1152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17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Calibri"/>
        </a:defRPr>
      </a:lvl4pPr>
      <a:lvl5pPr marL="1440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14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3396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nl-BE" b="0">
              <a:solidFill>
                <a:srgbClr val="373636">
                  <a:tint val="75000"/>
                </a:srgbClr>
              </a:solidFill>
              <a:cs typeface="+mn-cs"/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96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nl-BE" b="0">
              <a:solidFill>
                <a:srgbClr val="373636">
                  <a:tint val="75000"/>
                </a:srgbClr>
              </a:solidFill>
              <a:cs typeface="+mn-cs"/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96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92AD3B4-D906-4191-84FB-4FE613E48036}" type="slidenum">
              <a:rPr lang="nl-BE" b="0" smtClean="0">
                <a:solidFill>
                  <a:srgbClr val="373636">
                    <a:tint val="75000"/>
                  </a:srgbClr>
                </a:solidFill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nl-BE" b="0">
              <a:solidFill>
                <a:srgbClr val="373636">
                  <a:tint val="75000"/>
                </a:srgbClr>
              </a:solidFill>
              <a:cs typeface="+mn-cs"/>
            </a:endParaRPr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5200"/>
            <a:ext cx="7444800" cy="43524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 </a:t>
            </a:r>
            <a:endParaRPr lang="nl-BE"/>
          </a:p>
          <a:p>
            <a:pPr lvl="4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19792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8" r:id="rId1"/>
    <p:sldLayoutId id="2147484619" r:id="rId2"/>
    <p:sldLayoutId id="2147484620" r:id="rId3"/>
    <p:sldLayoutId id="2147484621" r:id="rId4"/>
    <p:sldLayoutId id="2147484622" r:id="rId5"/>
    <p:sldLayoutId id="2147484623" r:id="rId6"/>
    <p:sldLayoutId id="2147484624" r:id="rId7"/>
    <p:sldLayoutId id="2147484625" r:id="rId8"/>
    <p:sldLayoutId id="2147484627" r:id="rId9"/>
    <p:sldLayoutId id="2147484628" r:id="rId10"/>
    <p:sldLayoutId id="2147484629" r:id="rId11"/>
    <p:sldLayoutId id="2147484630" r:id="rId12"/>
    <p:sldLayoutId id="2147484631" r:id="rId13"/>
  </p:sldLayoutIdLst>
  <p:hf hdr="0" ftr="0" dt="0"/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700" b="0" kern="1200">
          <a:solidFill>
            <a:schemeClr val="tx1"/>
          </a:solidFill>
          <a:latin typeface="+mj-lt"/>
          <a:ea typeface="+mj-ea"/>
          <a:cs typeface="Calibri" panose="020F0502020204030204" pitchFamily="34" charset="0"/>
        </a:defRPr>
      </a:lvl1pPr>
    </p:titleStyle>
    <p:bodyStyle>
      <a:lvl1pPr marL="288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15"/>
        </a:buBlip>
        <a:tabLst/>
        <a:defRPr sz="22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Calibri"/>
        </a:defRPr>
      </a:lvl1pPr>
      <a:lvl2pPr marL="576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16"/>
        </a:buBlip>
        <a:tabLst/>
        <a:defRPr sz="2200" kern="1200" spc="0" baseline="0">
          <a:solidFill>
            <a:srgbClr val="9B9B9B"/>
          </a:solidFill>
          <a:latin typeface="FlandersArtSans-Regular" panose="00000500000000000000" pitchFamily="2" charset="0"/>
          <a:ea typeface="+mn-ea"/>
          <a:cs typeface="Calibri"/>
        </a:defRPr>
      </a:lvl2pPr>
      <a:lvl3pPr marL="864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85000"/>
        <a:buFontTx/>
        <a:buBlip>
          <a:blip r:embed="rId17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Calibri"/>
        </a:defRPr>
      </a:lvl3pPr>
      <a:lvl4pPr marL="1152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18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Calibri"/>
        </a:defRPr>
      </a:lvl4pPr>
      <a:lvl5pPr marL="1440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15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3396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96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96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522860E6-38CA-45F3-950F-580AB4394CDB}" type="slidenum">
              <a:rPr lang="nl-BE" smtClean="0"/>
              <a:t>‹nr.›</a:t>
            </a:fld>
            <a:endParaRPr lang="nl-BE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5200"/>
            <a:ext cx="7444800" cy="43524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 </a:t>
            </a:r>
            <a:endParaRPr lang="nl-BE" dirty="0"/>
          </a:p>
          <a:p>
            <a:pPr lvl="4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06637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3" r:id="rId1"/>
    <p:sldLayoutId id="2147484634" r:id="rId2"/>
    <p:sldLayoutId id="2147484635" r:id="rId3"/>
    <p:sldLayoutId id="2147484636" r:id="rId4"/>
    <p:sldLayoutId id="2147484637" r:id="rId5"/>
    <p:sldLayoutId id="2147484638" r:id="rId6"/>
    <p:sldLayoutId id="2147484639" r:id="rId7"/>
    <p:sldLayoutId id="2147484640" r:id="rId8"/>
    <p:sldLayoutId id="2147484641" r:id="rId9"/>
    <p:sldLayoutId id="2147484642" r:id="rId10"/>
    <p:sldLayoutId id="2147484643" r:id="rId11"/>
    <p:sldLayoutId id="2147484644" r:id="rId12"/>
    <p:sldLayoutId id="2147484645" r:id="rId13"/>
    <p:sldLayoutId id="2147484646" r:id="rId14"/>
    <p:sldLayoutId id="2147484647" r:id="rId15"/>
    <p:sldLayoutId id="2147484648" r:id="rId16"/>
    <p:sldLayoutId id="2147484649" r:id="rId17"/>
    <p:sldLayoutId id="2147484650" r:id="rId18"/>
    <p:sldLayoutId id="2147484651" r:id="rId19"/>
    <p:sldLayoutId id="2147484652" r:id="rId20"/>
    <p:sldLayoutId id="2147484653" r:id="rId21"/>
    <p:sldLayoutId id="2147484654" r:id="rId22"/>
    <p:sldLayoutId id="2147484655" r:id="rId23"/>
  </p:sldLayoutIdLst>
  <p:hf hdr="0" ftr="0" dt="0"/>
  <p:txStyles>
    <p:titleStyle>
      <a:lvl1pPr algn="l" defTabSz="685800" rtl="0" eaLnBrk="1" latinLnBrk="0" hangingPunct="1">
        <a:lnSpc>
          <a:spcPts val="2850"/>
        </a:lnSpc>
        <a:spcBef>
          <a:spcPct val="0"/>
        </a:spcBef>
        <a:buNone/>
        <a:defRPr sz="2775" b="0" kern="1200">
          <a:solidFill>
            <a:schemeClr val="tx1"/>
          </a:solidFill>
          <a:latin typeface="+mj-lt"/>
          <a:ea typeface="+mj-ea"/>
          <a:cs typeface="Calibri" panose="020F0502020204030204" pitchFamily="34" charset="0"/>
        </a:defRPr>
      </a:lvl1pPr>
    </p:titleStyle>
    <p:bodyStyle>
      <a:lvl1pPr marL="216000" marR="0" indent="-216000" algn="l" defTabSz="685800" rtl="0" eaLnBrk="1" fontAlgn="auto" latinLnBrk="0" hangingPunct="1">
        <a:lnSpc>
          <a:spcPct val="90000"/>
        </a:lnSpc>
        <a:spcBef>
          <a:spcPts val="225"/>
        </a:spcBef>
        <a:spcAft>
          <a:spcPts val="0"/>
        </a:spcAft>
        <a:buClrTx/>
        <a:buSzPct val="90000"/>
        <a:buFontTx/>
        <a:buBlip>
          <a:blip r:embed="rId25"/>
        </a:buBlip>
        <a:tabLst/>
        <a:defRPr sz="165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Calibri" panose="020F0502020204030204" pitchFamily="34" charset="0"/>
        </a:defRPr>
      </a:lvl1pPr>
      <a:lvl2pPr marL="432000" marR="0" indent="-216000" algn="l" defTabSz="685800" rtl="0" eaLnBrk="1" fontAlgn="auto" latinLnBrk="0" hangingPunct="1">
        <a:lnSpc>
          <a:spcPct val="90000"/>
        </a:lnSpc>
        <a:spcBef>
          <a:spcPts val="225"/>
        </a:spcBef>
        <a:spcAft>
          <a:spcPts val="0"/>
        </a:spcAft>
        <a:buClrTx/>
        <a:buSzPct val="75000"/>
        <a:buFontTx/>
        <a:buBlip>
          <a:blip r:embed="rId26"/>
        </a:buBlip>
        <a:tabLst/>
        <a:defRPr sz="1650" kern="1200" spc="0" baseline="0">
          <a:solidFill>
            <a:srgbClr val="9B9B9B"/>
          </a:solidFill>
          <a:latin typeface="FlandersArtSans-Regular" panose="00000500000000000000" pitchFamily="2" charset="0"/>
          <a:ea typeface="+mn-ea"/>
          <a:cs typeface="Calibri" panose="020F0502020204030204" pitchFamily="34" charset="0"/>
        </a:defRPr>
      </a:lvl2pPr>
      <a:lvl3pPr marL="648000" marR="0" indent="-216000" algn="l" defTabSz="685800" rtl="0" eaLnBrk="1" fontAlgn="auto" latinLnBrk="0" hangingPunct="1">
        <a:lnSpc>
          <a:spcPct val="90000"/>
        </a:lnSpc>
        <a:spcBef>
          <a:spcPts val="225"/>
        </a:spcBef>
        <a:spcAft>
          <a:spcPts val="0"/>
        </a:spcAft>
        <a:buClrTx/>
        <a:buSzPct val="85000"/>
        <a:buFontTx/>
        <a:buBlip>
          <a:blip r:embed="rId27"/>
        </a:buBlip>
        <a:tabLst/>
        <a:defRPr sz="15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Calibri" panose="020F0502020204030204" pitchFamily="34" charset="0"/>
        </a:defRPr>
      </a:lvl3pPr>
      <a:lvl4pPr marL="864000" marR="0" indent="-216000" algn="l" defTabSz="685800" rtl="0" eaLnBrk="1" fontAlgn="auto" latinLnBrk="0" hangingPunct="1">
        <a:lnSpc>
          <a:spcPct val="90000"/>
        </a:lnSpc>
        <a:spcBef>
          <a:spcPts val="225"/>
        </a:spcBef>
        <a:spcAft>
          <a:spcPts val="0"/>
        </a:spcAft>
        <a:buClrTx/>
        <a:buSzPct val="75000"/>
        <a:buFontTx/>
        <a:buBlip>
          <a:blip r:embed="rId28"/>
        </a:buBlip>
        <a:tabLst/>
        <a:defRPr sz="15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Calibri" panose="020F0502020204030204" pitchFamily="34" charset="0"/>
        </a:defRPr>
      </a:lvl4pPr>
      <a:lvl5pPr marL="1080000" marR="0" indent="-216000" algn="l" defTabSz="685800" rtl="0" eaLnBrk="1" fontAlgn="auto" latinLnBrk="0" hangingPunct="1">
        <a:lnSpc>
          <a:spcPct val="90000"/>
        </a:lnSpc>
        <a:spcBef>
          <a:spcPts val="225"/>
        </a:spcBef>
        <a:spcAft>
          <a:spcPts val="0"/>
        </a:spcAft>
        <a:buClrTx/>
        <a:buSzPct val="90000"/>
        <a:buFontTx/>
        <a:buBlip>
          <a:blip r:embed="rId25"/>
        </a:buBlip>
        <a:tabLst/>
        <a:defRPr sz="15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Calibri" panose="020F050202020403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AD54DFA4-9673-4DE1-BF84-0856905244FB}" type="slidenum">
              <a:rPr lang="nl-NL" altLang="en-US" smtClean="0"/>
              <a:pPr>
                <a:defRPr/>
              </a:pPr>
              <a:t>‹nr.›</a:t>
            </a:fld>
            <a:endParaRPr lang="nl-NL" alt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hoek 1">
            <a:extLst>
              <a:ext uri="{FF2B5EF4-FFF2-40B4-BE49-F238E27FC236}">
                <a16:creationId xmlns:a16="http://schemas.microsoft.com/office/drawing/2014/main" id="{457BE4B4-1DDF-405D-873C-D2175D9E7FD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323850" cy="6858000"/>
          </a:xfrm>
          <a:prstGeom prst="rect">
            <a:avLst/>
          </a:prstGeom>
          <a:solidFill>
            <a:srgbClr val="2B92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8019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7" r:id="rId1"/>
    <p:sldLayoutId id="2147484658" r:id="rId2"/>
    <p:sldLayoutId id="2147484659" r:id="rId3"/>
    <p:sldLayoutId id="2147484660" r:id="rId4"/>
    <p:sldLayoutId id="2147484661" r:id="rId5"/>
    <p:sldLayoutId id="2147484662" r:id="rId6"/>
    <p:sldLayoutId id="2147484663" r:id="rId7"/>
    <p:sldLayoutId id="2147484664" r:id="rId8"/>
    <p:sldLayoutId id="2147484665" r:id="rId9"/>
    <p:sldLayoutId id="2147484666" r:id="rId10"/>
    <p:sldLayoutId id="2147484667" r:id="rId11"/>
    <p:sldLayoutId id="2147484668" r:id="rId12"/>
    <p:sldLayoutId id="2147484681" r:id="rId13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2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hyperlink" Target="mailto:volwassenenonderwijs@vlaanderen.be" TargetMode="External"/><Relationship Id="rId3" Type="http://schemas.openxmlformats.org/officeDocument/2006/relationships/hyperlink" Target="mailto:Financiering.volwassenenonderwijs@vlaanderen.be" TargetMode="External"/><Relationship Id="rId7" Type="http://schemas.openxmlformats.org/officeDocument/2006/relationships/hyperlink" Target="mailto:gegevensbeheer.volwassenenonderwijs@vlaanderen.be" TargetMode="Externa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2.xml"/><Relationship Id="rId6" Type="http://schemas.openxmlformats.org/officeDocument/2006/relationships/hyperlink" Target="http://onderwijs.vlaanderen.be/nl/werkstations-volwassenenonderwijs" TargetMode="External"/><Relationship Id="rId5" Type="http://schemas.openxmlformats.org/officeDocument/2006/relationships/hyperlink" Target="mailto:data.ahovoks@vlaanderen.be" TargetMode="External"/><Relationship Id="rId4" Type="http://schemas.openxmlformats.org/officeDocument/2006/relationships/hyperlink" Target="mailto:davinci@vlaanderen.be" TargetMode="Externa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hyperlink" Target="https://onderwijs.vlaanderen.be/nl/werkstations-volwassenenonderwijs" TargetMode="Externa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62.xml"/><Relationship Id="rId6" Type="http://schemas.openxmlformats.org/officeDocument/2006/relationships/hyperlink" Target="mailto:documenten.onderwijspersoneel@ond.vlaanderen.be" TargetMode="External"/><Relationship Id="rId5" Type="http://schemas.openxmlformats.org/officeDocument/2006/relationships/hyperlink" Target="mailto:personeel.volwassenenonderwijs@vlaanderen.be" TargetMode="External"/><Relationship Id="rId4" Type="http://schemas.openxmlformats.org/officeDocument/2006/relationships/hyperlink" Target="http://onderwijs.vlaanderen.be/nl/werkstations-volwassenenonderwijs" TargetMode="Externa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financiering.volwassenenonderwijs@vlaanderen.b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derwijs.vlaanderen.be/nl/oekrainecrisis/oekrainecrisis-volwassenenonderwijs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financiering.volwassenenonderwijs@vlaanderen.be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onderwijs.vlaanderen.be/nl/directies-en-administraties/volwassenenonderwijs/nt2-hertekend-inburgeringsbeleid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4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62.xml"/><Relationship Id="rId1" Type="http://schemas.openxmlformats.org/officeDocument/2006/relationships/themeOverride" Target="../theme/themeOverride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laanderen.be/begeleiden-bij-duaal-en-alternerend-leren/ondersteuningsaanbod-voor-trajectbegeleiders-in-alternerend-leren/inspiratie-event-duaal-leren#workshopaanbod-voormiddag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2.xml"/><Relationship Id="rId5" Type="http://schemas.openxmlformats.org/officeDocument/2006/relationships/hyperlink" Target="http://www.vlaanderen.be/werkplekduaal/opleidingsverstrekkers" TargetMode="External"/><Relationship Id="rId4" Type="http://schemas.openxmlformats.org/officeDocument/2006/relationships/hyperlink" Target="https://forms.office.com/Pages/ResponsePage.aspx?id=pjgDDGGV6E641k6Jy9UgoFL6w0NDwNZAlNjyMd9VPOdUN0VJM0RBTUlZWUtaVU5WWFhXNkE1N1VUNC4u&amp;wdLOR=c32A6ADDF-0AA3-415E-BE0B-F82FA34D169D" TargetMode="Externa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s://onderwijs.vlaanderen.be/index.php/nl/relanceplan-vlaamse-veerkracht/edusprong-een-boost-voor-volwassenenonderwijs#:~:text=Versterken%20leerloopbaanbegeleiding" TargetMode="Externa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hyperlink" Target="http://onderwijs.vlaanderen.be/" TargetMode="Externa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2.xml"/><Relationship Id="rId6" Type="http://schemas.openxmlformats.org/officeDocument/2006/relationships/hyperlink" Target="http://mijnonderwijs2.vlaanderen.be/" TargetMode="External"/><Relationship Id="rId5" Type="http://schemas.openxmlformats.org/officeDocument/2006/relationships/hyperlink" Target="http://onderwijs.vlaanderen.be/nl/nieuws-en-infosessies-volwassenenonderwijs" TargetMode="External"/><Relationship Id="rId4" Type="http://schemas.openxmlformats.org/officeDocument/2006/relationships/hyperlink" Target="http://onderwijs.vlaanderen.be/nl/directies-en-administraties-volwassenenonderwij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ctrTitle"/>
          </p:nvPr>
        </p:nvSpPr>
        <p:spPr>
          <a:xfrm>
            <a:off x="0" y="2290120"/>
            <a:ext cx="7759101" cy="2962034"/>
          </a:xfrm>
        </p:spPr>
        <p:txBody>
          <a:bodyPr/>
          <a:lstStyle/>
          <a:p>
            <a:pPr algn="ctr"/>
            <a:r>
              <a:rPr lang="nl-BE" altLang="nl-BE" b="1">
                <a:latin typeface="FlandersArtSans-Regular" panose="00000500000000000000" pitchFamily="2" charset="0"/>
                <a:ea typeface="Calibri"/>
                <a:cs typeface="Calibri"/>
              </a:rPr>
              <a:t>Infosessie VWO </a:t>
            </a:r>
            <a:br>
              <a:rPr lang="nl-BE" altLang="nl-BE" b="1">
                <a:latin typeface="FlandersArtSans-Regular" panose="00000500000000000000" pitchFamily="2" charset="0"/>
                <a:ea typeface="Calibri"/>
                <a:cs typeface="Calibri"/>
              </a:rPr>
            </a:br>
            <a:br>
              <a:rPr lang="nl-BE" altLang="nl-BE" b="1">
                <a:latin typeface="FlandersArtSans-Regular" panose="00000500000000000000" pitchFamily="2" charset="0"/>
                <a:ea typeface="Calibri"/>
                <a:cs typeface="Calibri"/>
              </a:rPr>
            </a:br>
            <a:r>
              <a:rPr lang="nl-BE" altLang="nl-BE" b="1">
                <a:latin typeface="FlandersArtSans-Regular" panose="00000500000000000000" pitchFamily="2" charset="0"/>
                <a:ea typeface="Calibri"/>
                <a:cs typeface="Calibri"/>
              </a:rPr>
              <a:t>Start schooljaar </a:t>
            </a:r>
            <a:br>
              <a:rPr lang="nl-BE" altLang="nl-BE" b="1">
                <a:latin typeface="FlandersArtSans-Regular" panose="00000500000000000000" pitchFamily="2" charset="0"/>
                <a:ea typeface="Calibri"/>
                <a:cs typeface="Calibri"/>
              </a:rPr>
            </a:br>
            <a:r>
              <a:rPr lang="nl-BE" altLang="nl-BE" b="1">
                <a:latin typeface="FlandersArtSans-Regular" panose="00000500000000000000" pitchFamily="2" charset="0"/>
                <a:ea typeface="Calibri"/>
                <a:cs typeface="Calibri"/>
              </a:rPr>
              <a:t>2022-2023</a:t>
            </a:r>
            <a:endParaRPr lang="nl-NL" b="1">
              <a:latin typeface="FlandersArtSans-Regular" panose="00000500000000000000" pitchFamily="2" charset="0"/>
              <a:ea typeface="Calibri"/>
              <a:cs typeface="Calibri"/>
            </a:endParaRPr>
          </a:p>
        </p:txBody>
      </p:sp>
      <p:sp>
        <p:nvSpPr>
          <p:cNvPr id="21507" name="Tijdelijke aanduiding voor inhoud 3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nl-BE" altLang="nl-BE">
                <a:ea typeface="Calibri" panose="020F0502020204030204" pitchFamily="34" charset="0"/>
                <a:cs typeface="Calibri" panose="020F0502020204030204" pitchFamily="34" charset="0"/>
              </a:rPr>
              <a:t>25 augustus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jdelijke aanduiding voor datum 3"/>
          <p:cNvSpPr txBox="1">
            <a:spLocks noGrp="1"/>
          </p:cNvSpPr>
          <p:nvPr/>
        </p:nvSpPr>
        <p:spPr bwMode="auto">
          <a:xfrm>
            <a:off x="1485900" y="5543550"/>
            <a:ext cx="1600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C0C60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  <a:lvl2pPr marL="742950" indent="-285750">
              <a:spcBef>
                <a:spcPct val="20000"/>
              </a:spcBef>
              <a:buClr>
                <a:srgbClr val="75A4A3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FlandersArtSans-Regular" panose="00000500000000000000" pitchFamily="2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FlandersArtSans-Regular" panose="00000500000000000000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0C0C6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9pPr>
          </a:lstStyle>
          <a:p>
            <a:pPr defTabSz="685800" eaLnBrk="1" hangingPunct="1">
              <a:spcBef>
                <a:spcPct val="0"/>
              </a:spcBef>
              <a:buClrTx/>
              <a:buSzTx/>
              <a:buNone/>
            </a:pPr>
            <a:endParaRPr lang="nl-NL" altLang="en-US" sz="900" b="0">
              <a:solidFill>
                <a:srgbClr val="330066"/>
              </a:solidFill>
              <a:latin typeface="Calibri" panose="020F0502020204030204" pitchFamily="34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nl-BE"/>
              <a:t>Principes berekening omkadering SJ 22-23</a:t>
            </a:r>
            <a:br>
              <a:rPr lang="nl-BE" altLang="nl-BE"/>
            </a:br>
            <a:r>
              <a:rPr lang="nl-NL" altLang="nl-BE" sz="1500">
                <a:solidFill>
                  <a:srgbClr val="0070C0"/>
                </a:solidFill>
              </a:rPr>
              <a:t>Artikel 85, 87, 90, 98, 105, 107 en 196septies §5 decreet VWO</a:t>
            </a:r>
            <a:endParaRPr lang="nl-NL" altLang="nl-BE">
              <a:solidFill>
                <a:srgbClr val="0070C0"/>
              </a:solidFill>
            </a:endParaRPr>
          </a:p>
        </p:txBody>
      </p:sp>
      <p:sp>
        <p:nvSpPr>
          <p:cNvPr id="3584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258604" lvl="1" indent="0" eaLnBrk="1" hangingPunct="1">
              <a:lnSpc>
                <a:spcPct val="90000"/>
              </a:lnSpc>
              <a:buNone/>
            </a:pPr>
            <a:endParaRPr lang="nl-BE" sz="1500">
              <a:latin typeface="FlandersArtSans-Regular"/>
            </a:endParaRPr>
          </a:p>
          <a:p>
            <a:pPr lvl="1" defTabSz="685800">
              <a:lnSpc>
                <a:spcPct val="110000"/>
              </a:lnSpc>
              <a:defRPr/>
            </a:pPr>
            <a:r>
              <a:rPr lang="nl-BE" sz="7600">
                <a:solidFill>
                  <a:srgbClr val="000000"/>
                </a:solidFill>
              </a:rPr>
              <a:t>CVO: </a:t>
            </a:r>
            <a:br>
              <a:rPr lang="nl-BE" sz="4800">
                <a:solidFill>
                  <a:srgbClr val="000000"/>
                </a:solidFill>
              </a:rPr>
            </a:br>
            <a:endParaRPr lang="nl-BE" sz="4800">
              <a:solidFill>
                <a:srgbClr val="000000"/>
              </a:solidFill>
            </a:endParaRPr>
          </a:p>
          <a:p>
            <a:pPr marL="473297" lvl="2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nl-NL" altLang="nl-BE" sz="6800" err="1"/>
              <a:t>marco</a:t>
            </a:r>
            <a:r>
              <a:rPr lang="nl-NL" altLang="nl-BE" sz="6800"/>
              <a:t>-pot (NT2 en niet-NT2) verhoogd met educatieve overbruggingsregeling en met gegarandeerde groei van 0,8%</a:t>
            </a:r>
          </a:p>
          <a:p>
            <a:pPr marL="473297" lvl="2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nl-BE" sz="6800"/>
          </a:p>
          <a:p>
            <a:pPr marL="473297" lvl="2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nl-NL" altLang="nl-BE" sz="6800" b="1"/>
              <a:t>ALS</a:t>
            </a:r>
            <a:r>
              <a:rPr lang="nl-NL" altLang="nl-BE" sz="6800"/>
              <a:t>: berekende </a:t>
            </a:r>
            <a:r>
              <a:rPr lang="nl-NL" altLang="nl-BE" sz="6800" err="1"/>
              <a:t>LeU</a:t>
            </a:r>
            <a:r>
              <a:rPr lang="nl-NL" altLang="nl-BE" sz="6800"/>
              <a:t>/Pu schooljaar 2022-2023 incl. compensatie 33% lager liggen dan toegekende </a:t>
            </a:r>
            <a:r>
              <a:rPr lang="nl-NL" altLang="nl-BE" sz="6800" err="1"/>
              <a:t>LeU</a:t>
            </a:r>
            <a:r>
              <a:rPr lang="nl-NL" altLang="nl-BE" sz="6800"/>
              <a:t>/Pu schooljaar 2021-2022 incl. educatieve overbruggingsregeling…</a:t>
            </a:r>
          </a:p>
          <a:p>
            <a:pPr marL="473297" lvl="2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nl-NL" altLang="nl-BE" sz="6800" b="1"/>
              <a:t>DAN</a:t>
            </a:r>
            <a:r>
              <a:rPr lang="nl-NL" altLang="nl-BE" sz="6800"/>
              <a:t>: per centrum 100% van het verlies t.o.v. schooljaar 2021-2022 incl. educatieve overbruggingsregeling gecompenseerd</a:t>
            </a:r>
          </a:p>
          <a:p>
            <a:pPr marL="480060" lvl="2" indent="0" eaLnBrk="1" hangingPunct="1">
              <a:lnSpc>
                <a:spcPct val="90000"/>
              </a:lnSpc>
              <a:buNone/>
            </a:pPr>
            <a:endParaRPr lang="nl-NL" altLang="nl-BE" sz="6800"/>
          </a:p>
          <a:p>
            <a:pPr marL="297180" lvl="1" indent="0">
              <a:buNone/>
            </a:pPr>
            <a:r>
              <a:rPr lang="nl-NL" altLang="nl-BE" sz="6800"/>
              <a:t>=&gt; Totaal gecompenseerde verliezen afgetrokken van totaal </a:t>
            </a:r>
            <a:r>
              <a:rPr lang="nl-NL" altLang="nl-BE" sz="6800" err="1"/>
              <a:t>LeU</a:t>
            </a:r>
            <a:r>
              <a:rPr lang="nl-NL" altLang="nl-BE" sz="6800"/>
              <a:t>/Pu van gegroeide CVO volgens aandeel in groei (van gegroeide CVO)</a:t>
            </a:r>
          </a:p>
          <a:p>
            <a:pPr lvl="2" indent="-260509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nl-NL" altLang="nl-BE" sz="2000"/>
          </a:p>
          <a:p>
            <a:pPr marL="480060" lvl="2" indent="0" eaLnBrk="1" hangingPunct="1">
              <a:lnSpc>
                <a:spcPct val="90000"/>
              </a:lnSpc>
              <a:buNone/>
            </a:pPr>
            <a:endParaRPr lang="nl-BE" altLang="nl-BE" sz="2400" b="1">
              <a:solidFill>
                <a:srgbClr val="000000"/>
              </a:solidFill>
              <a:latin typeface="FlandersArtSans-Regular"/>
              <a:ea typeface="+mn-ea"/>
              <a:cs typeface="+mn-cs"/>
            </a:endParaRPr>
          </a:p>
          <a:p>
            <a:pPr marL="258128" lvl="1" indent="0" eaLnBrk="1" hangingPunct="1">
              <a:lnSpc>
                <a:spcPct val="90000"/>
              </a:lnSpc>
              <a:buNone/>
            </a:pPr>
            <a:endParaRPr lang="nl-BE" altLang="nl-BE" sz="150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nl-BE" altLang="nl-BE" sz="975"/>
              <a:t> </a:t>
            </a:r>
            <a:endParaRPr lang="nl-BE" altLang="nl-BE" sz="1500"/>
          </a:p>
          <a:p>
            <a:pPr eaLnBrk="1" hangingPunct="1">
              <a:lnSpc>
                <a:spcPct val="90000"/>
              </a:lnSpc>
            </a:pPr>
            <a:endParaRPr lang="nl-BE" altLang="nl-BE" sz="1275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581DE97D-4A31-4183-87BA-AFBA4E1F8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10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58037859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jdelijke aanduiding voor datum 3"/>
          <p:cNvSpPr txBox="1">
            <a:spLocks noGrp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C0C60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  <a:lvl2pPr marL="742950" indent="-285750">
              <a:spcBef>
                <a:spcPct val="20000"/>
              </a:spcBef>
              <a:buClr>
                <a:srgbClr val="75A4A3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FlandersArtSans-Regular" panose="00000500000000000000" pitchFamily="2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FlandersArtSans-Regular" panose="00000500000000000000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0C0C6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nl-NL" altLang="en-US" sz="1200" b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972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nl-BE" altLang="nl-BE" sz="4900">
                <a:latin typeface="+mn-lt"/>
                <a:cs typeface="Calibri" panose="020F0502020204030204" pitchFamily="34" charset="0"/>
              </a:rPr>
              <a:t>Contact over aanbod, cursisten,…</a:t>
            </a:r>
            <a:br>
              <a:rPr lang="nl-BE" altLang="nl-BE"/>
            </a:br>
            <a:endParaRPr lang="nl-BE" altLang="nl-BE" sz="200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0AFA573-E6AD-4BA4-8621-EA680525B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1938131"/>
            <a:ext cx="7918704" cy="4651512"/>
          </a:xfrm>
        </p:spPr>
        <p:txBody>
          <a:bodyPr>
            <a:normAutofit lnSpcReduction="10000"/>
          </a:bodyPr>
          <a:lstStyle/>
          <a:p>
            <a:r>
              <a:rPr lang="nl-BE"/>
              <a:t>Financiën</a:t>
            </a:r>
          </a:p>
          <a:p>
            <a:pPr lvl="1"/>
            <a:r>
              <a:rPr lang="nl-BE">
                <a:solidFill>
                  <a:schemeClr val="accent2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financiering.volwassenenonderwijs@vlaanderen.be</a:t>
            </a:r>
            <a:endParaRPr lang="nl-BE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nl-BE"/>
              <a:t>Databank </a:t>
            </a:r>
            <a:r>
              <a:rPr lang="nl-BE" err="1"/>
              <a:t>Davinci</a:t>
            </a:r>
            <a:endParaRPr lang="nl-BE"/>
          </a:p>
          <a:p>
            <a:pPr lvl="1"/>
            <a:r>
              <a:rPr lang="nl-BE">
                <a:solidFill>
                  <a:schemeClr val="accent2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davinci@vlaanderen.be</a:t>
            </a:r>
            <a:endParaRPr lang="nl-BE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nl-BE"/>
              <a:t>Data</a:t>
            </a:r>
          </a:p>
          <a:p>
            <a:pPr lvl="1">
              <a:lnSpc>
                <a:spcPct val="100000"/>
              </a:lnSpc>
            </a:pPr>
            <a:r>
              <a:rPr lang="nl-BE">
                <a:solidFill>
                  <a:schemeClr val="accent2">
                    <a:lumMod val="7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data.ahovoks@vlaanderen.be</a:t>
            </a:r>
            <a:endParaRPr lang="nl-BE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nl-BE"/>
              <a:t>Organisatie van het onderwijs</a:t>
            </a:r>
          </a:p>
          <a:p>
            <a:pPr lvl="1"/>
            <a:r>
              <a:rPr lang="nl-BE"/>
              <a:t>Via telefoon: telefoonnummer instellingsbeheerder terug te vinden op </a:t>
            </a:r>
            <a:r>
              <a:rPr lang="nl-BE">
                <a:solidFill>
                  <a:schemeClr val="accent2">
                    <a:lumMod val="7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 VWO</a:t>
            </a:r>
            <a:endParaRPr lang="nl-BE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nl-BE"/>
              <a:t>Via mail: </a:t>
            </a:r>
            <a:r>
              <a:rPr lang="nl-BE">
                <a:solidFill>
                  <a:schemeClr val="accent2">
                    <a:lumMod val="7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gegevensbeheer.volwassenenonderwijs@vlaanderen.be</a:t>
            </a:r>
            <a:endParaRPr lang="nl-BE">
              <a:solidFill>
                <a:schemeClr val="accent2">
                  <a:lumMod val="75000"/>
                </a:schemeClr>
              </a:solidFill>
            </a:endParaRPr>
          </a:p>
          <a:p>
            <a:pPr lvl="2"/>
            <a:r>
              <a:rPr lang="nl-BE"/>
              <a:t>Instellingsnummer in het onderwerp van de mail</a:t>
            </a:r>
          </a:p>
          <a:p>
            <a:r>
              <a:rPr lang="nl-BE"/>
              <a:t>Algemeen</a:t>
            </a:r>
          </a:p>
          <a:p>
            <a:pPr lvl="1"/>
            <a:r>
              <a:rPr lang="nl-BE">
                <a:solidFill>
                  <a:schemeClr val="accent2">
                    <a:lumMod val="75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volwassenenonderwijs@vlaanderen.be</a:t>
            </a:r>
            <a:endParaRPr lang="nl-BE">
              <a:solidFill>
                <a:schemeClr val="accent2">
                  <a:lumMod val="75000"/>
                </a:schemeClr>
              </a:solidFill>
            </a:endParaRPr>
          </a:p>
          <a:p>
            <a:pPr marL="128016" lvl="1" indent="0">
              <a:buNone/>
            </a:pPr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C9E4679-1DA9-4EFC-AC79-4B46BA16A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100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14974289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jdelijke aanduiding voor datum 3"/>
          <p:cNvSpPr txBox="1">
            <a:spLocks noGrp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C0C60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FlandersArtSans-Regular" pitchFamily="2" charset="0"/>
              </a:defRPr>
            </a:lvl1pPr>
            <a:lvl2pPr marL="742950" indent="-285750">
              <a:spcBef>
                <a:spcPct val="20000"/>
              </a:spcBef>
              <a:buClr>
                <a:srgbClr val="75A4A3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FlandersArtSans-Regular" pitchFamily="2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FlandersArtSans-Regular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0C0C6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itchFamily="2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itchFamily="2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nl-NL" altLang="en-US" sz="1200" b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nl-BE" altLang="nl-BE">
                <a:latin typeface="+mn-lt"/>
                <a:cs typeface="Calibri" panose="020F0502020204030204" pitchFamily="34" charset="0"/>
              </a:rPr>
              <a:t>Contact met de cel personeel</a:t>
            </a:r>
            <a:endParaRPr lang="nl-NL" altLang="nl-BE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0245" name="Rectangle 3">
            <a:extLst>
              <a:ext uri="{FF2B5EF4-FFF2-40B4-BE49-F238E27FC236}">
                <a16:creationId xmlns:a16="http://schemas.microsoft.com/office/drawing/2014/main" id="{6DC0066C-3480-4334-9940-FA89DDBD87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8096" y="2285999"/>
            <a:ext cx="7918704" cy="4333461"/>
          </a:xfrm>
        </p:spPr>
        <p:txBody>
          <a:bodyPr>
            <a:normAutofit fontScale="47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nl-BE" sz="2000"/>
          </a:p>
          <a:p>
            <a:pPr eaLnBrk="1" hangingPunct="1">
              <a:lnSpc>
                <a:spcPct val="90000"/>
              </a:lnSpc>
              <a:defRPr/>
            </a:pPr>
            <a:r>
              <a:rPr lang="nl-BE" sz="4600">
                <a:cs typeface="Calibri" panose="020F0502020204030204" pitchFamily="34" charset="0"/>
              </a:rPr>
              <a:t>Wijzigingen in </a:t>
            </a:r>
            <a:r>
              <a:rPr lang="nl-BE" sz="4600" b="1">
                <a:cs typeface="Calibri" panose="020F0502020204030204" pitchFamily="34" charset="0"/>
              </a:rPr>
              <a:t>dossierbehandelaars</a:t>
            </a:r>
            <a:r>
              <a:rPr lang="nl-BE" sz="4600">
                <a:cs typeface="Calibri" panose="020F0502020204030204" pitchFamily="34" charset="0"/>
              </a:rPr>
              <a:t> voor schooljaar 2022-2023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nl-BE" sz="4000">
                <a:cs typeface="Calibri" panose="020F0502020204030204" pitchFamily="34" charset="0"/>
              </a:rPr>
              <a:t>Zie </a:t>
            </a:r>
            <a:r>
              <a:rPr lang="nl-BE" sz="400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 onderwijspersoneel</a:t>
            </a:r>
            <a:endParaRPr lang="nl-BE" sz="4000">
              <a:solidFill>
                <a:schemeClr val="accent1">
                  <a:lumMod val="75000"/>
                </a:schemeClr>
              </a:solidFill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nl-BE" sz="4600">
                <a:cs typeface="Calibri" panose="020F0502020204030204" pitchFamily="34" charset="0"/>
              </a:rPr>
              <a:t>Via </a:t>
            </a:r>
            <a:r>
              <a:rPr lang="nl-BE" sz="4600" b="1">
                <a:cs typeface="Calibri" panose="020F0502020204030204" pitchFamily="34" charset="0"/>
              </a:rPr>
              <a:t>telefoon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nl-BE" sz="4000">
                <a:cs typeface="Calibri" panose="020F0502020204030204" pitchFamily="34" charset="0"/>
              </a:rPr>
              <a:t>Telefoonnummer dossierbeheerder terug te vinden op de </a:t>
            </a:r>
            <a:r>
              <a:rPr lang="nl-BE" sz="400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 VWO</a:t>
            </a:r>
            <a:endParaRPr lang="nl-BE" sz="4000">
              <a:solidFill>
                <a:schemeClr val="accent1">
                  <a:lumMod val="75000"/>
                </a:schemeClr>
              </a:solidFill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nl-BE" sz="4600">
                <a:cs typeface="Calibri" panose="020F0502020204030204" pitchFamily="34" charset="0"/>
              </a:rPr>
              <a:t>Via </a:t>
            </a:r>
            <a:r>
              <a:rPr lang="nl-BE" sz="4600" b="1">
                <a:cs typeface="Calibri" panose="020F0502020204030204" pitchFamily="34" charset="0"/>
              </a:rPr>
              <a:t>mail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nl-BE" sz="400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personeel.volwassenenonderwijs@vlaanderen.be</a:t>
            </a:r>
            <a:r>
              <a:rPr lang="nl-BE" sz="400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nl-BE" sz="4000">
                <a:cs typeface="Calibri" panose="020F0502020204030204" pitchFamily="34" charset="0"/>
              </a:rPr>
              <a:t>Instellingsnummer in het onderwerp van de mail!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l-BE" sz="4600">
                <a:cs typeface="Calibri" panose="020F0502020204030204" pitchFamily="34" charset="0"/>
              </a:rPr>
              <a:t>Documenten via </a:t>
            </a:r>
            <a:r>
              <a:rPr lang="nl-BE" sz="4600" b="1">
                <a:cs typeface="Calibri" panose="020F0502020204030204" pitchFamily="34" charset="0"/>
              </a:rPr>
              <a:t>scanadres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nl-BE" sz="400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documenten.onderwijspersoneel@ond.vlaanderen.be</a:t>
            </a:r>
            <a:r>
              <a:rPr lang="nl-BE" sz="400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nl-BE" sz="4000">
                <a:cs typeface="Calibri" panose="020F0502020204030204" pitchFamily="34" charset="0"/>
              </a:rPr>
              <a:t>Stamboeknummer van het personeelslid in het onderwerp van de mail!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nl-BE" sz="4000">
                <a:cs typeface="Calibri" panose="020F0502020204030204" pitchFamily="34" charset="0"/>
              </a:rPr>
              <a:t>Verschillende types van documenten in verschillende scans versturen!</a:t>
            </a:r>
          </a:p>
          <a:p>
            <a:pPr eaLnBrk="1" hangingPunct="1">
              <a:lnSpc>
                <a:spcPct val="90000"/>
              </a:lnSpc>
              <a:defRPr/>
            </a:pPr>
            <a:endParaRPr lang="nl-BE" sz="3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nl-BE" sz="2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nl-BE" sz="1600"/>
          </a:p>
          <a:p>
            <a:pPr eaLnBrk="1" hangingPunct="1">
              <a:lnSpc>
                <a:spcPct val="90000"/>
              </a:lnSpc>
              <a:defRPr/>
            </a:pPr>
            <a:endParaRPr lang="nl-BE" sz="1600"/>
          </a:p>
          <a:p>
            <a:pPr lvl="1" eaLnBrk="1" hangingPunct="1">
              <a:lnSpc>
                <a:spcPct val="90000"/>
              </a:lnSpc>
              <a:defRPr/>
            </a:pPr>
            <a:endParaRPr lang="nl-BE" sz="1200"/>
          </a:p>
          <a:p>
            <a:pPr lvl="1" eaLnBrk="1" hangingPunct="1">
              <a:lnSpc>
                <a:spcPct val="90000"/>
              </a:lnSpc>
              <a:defRPr/>
            </a:pPr>
            <a:endParaRPr lang="nl-BE" sz="1600"/>
          </a:p>
          <a:p>
            <a:pPr lvl="1" eaLnBrk="1" hangingPunct="1">
              <a:lnSpc>
                <a:spcPct val="90000"/>
              </a:lnSpc>
              <a:defRPr/>
            </a:pPr>
            <a:endParaRPr lang="nl-BE" sz="1600"/>
          </a:p>
          <a:p>
            <a:pPr eaLnBrk="1" hangingPunct="1">
              <a:lnSpc>
                <a:spcPct val="90000"/>
              </a:lnSpc>
              <a:defRPr/>
            </a:pPr>
            <a:endParaRPr lang="nl-BE" sz="2000"/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nl-BE" sz="2000"/>
          </a:p>
          <a:p>
            <a:pPr lvl="1" eaLnBrk="1" hangingPunct="1">
              <a:lnSpc>
                <a:spcPct val="90000"/>
              </a:lnSpc>
              <a:defRPr/>
            </a:pPr>
            <a:endParaRPr lang="nl-BE" sz="800"/>
          </a:p>
          <a:p>
            <a:pPr eaLnBrk="1" hangingPunct="1">
              <a:lnSpc>
                <a:spcPct val="90000"/>
              </a:lnSpc>
              <a:defRPr/>
            </a:pPr>
            <a:endParaRPr lang="nl-BE" sz="1600"/>
          </a:p>
          <a:p>
            <a:pPr eaLnBrk="1" hangingPunct="1">
              <a:lnSpc>
                <a:spcPct val="90000"/>
              </a:lnSpc>
              <a:defRPr/>
            </a:pPr>
            <a:endParaRPr lang="nl-BE" sz="1600"/>
          </a:p>
          <a:p>
            <a:pPr lvl="1" eaLnBrk="1" hangingPunct="1">
              <a:lnSpc>
                <a:spcPct val="90000"/>
              </a:lnSpc>
              <a:defRPr/>
            </a:pPr>
            <a:endParaRPr lang="nl-BE" sz="1200"/>
          </a:p>
          <a:p>
            <a:pPr lvl="2" eaLnBrk="1" hangingPunct="1">
              <a:lnSpc>
                <a:spcPct val="90000"/>
              </a:lnSpc>
              <a:defRPr/>
            </a:pPr>
            <a:endParaRPr lang="nl-BE" sz="1300"/>
          </a:p>
          <a:p>
            <a:pPr eaLnBrk="1" hangingPunct="1">
              <a:lnSpc>
                <a:spcPct val="90000"/>
              </a:lnSpc>
              <a:defRPr/>
            </a:pPr>
            <a:endParaRPr lang="nl-BE" sz="1600"/>
          </a:p>
          <a:p>
            <a:pPr eaLnBrk="1" hangingPunct="1">
              <a:lnSpc>
                <a:spcPct val="90000"/>
              </a:lnSpc>
              <a:defRPr/>
            </a:pPr>
            <a:endParaRPr lang="nl-BE" sz="1600"/>
          </a:p>
          <a:p>
            <a:pPr marL="693737" lvl="2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nl-BE" sz="1600"/>
          </a:p>
          <a:p>
            <a:pPr lvl="1" eaLnBrk="1" hangingPunct="1">
              <a:lnSpc>
                <a:spcPct val="90000"/>
              </a:lnSpc>
              <a:defRPr/>
            </a:pPr>
            <a:endParaRPr lang="nl-BE" sz="1600"/>
          </a:p>
          <a:p>
            <a:pPr lvl="1" eaLnBrk="1" hangingPunct="1">
              <a:lnSpc>
                <a:spcPct val="90000"/>
              </a:lnSpc>
              <a:defRPr/>
            </a:pPr>
            <a:endParaRPr lang="nl-BE" sz="1600"/>
          </a:p>
          <a:p>
            <a:pPr eaLnBrk="1" hangingPunct="1">
              <a:lnSpc>
                <a:spcPct val="90000"/>
              </a:lnSpc>
              <a:defRPr/>
            </a:pPr>
            <a:endParaRPr lang="nl-BE" sz="2000"/>
          </a:p>
          <a:p>
            <a:pPr eaLnBrk="1" hangingPunct="1">
              <a:lnSpc>
                <a:spcPct val="90000"/>
              </a:lnSpc>
              <a:defRPr/>
            </a:pPr>
            <a:endParaRPr lang="nl-BE" sz="2000"/>
          </a:p>
          <a:p>
            <a:pPr lvl="1" eaLnBrk="1" hangingPunct="1">
              <a:lnSpc>
                <a:spcPct val="90000"/>
              </a:lnSpc>
              <a:defRPr/>
            </a:pPr>
            <a:endParaRPr lang="nl-BE" sz="1200"/>
          </a:p>
          <a:p>
            <a:pPr lvl="1" eaLnBrk="1" hangingPunct="1">
              <a:lnSpc>
                <a:spcPct val="90000"/>
              </a:lnSpc>
              <a:defRPr/>
            </a:pPr>
            <a:endParaRPr lang="nl-BE" sz="1600"/>
          </a:p>
          <a:p>
            <a:pPr lvl="1" eaLnBrk="1" hangingPunct="1">
              <a:lnSpc>
                <a:spcPct val="90000"/>
              </a:lnSpc>
              <a:defRPr/>
            </a:pPr>
            <a:endParaRPr lang="nl-BE" sz="1600"/>
          </a:p>
          <a:p>
            <a:pPr eaLnBrk="1" hangingPunct="1">
              <a:lnSpc>
                <a:spcPct val="90000"/>
              </a:lnSpc>
              <a:defRPr/>
            </a:pPr>
            <a:endParaRPr lang="nl-BE" sz="1300"/>
          </a:p>
          <a:p>
            <a:pPr eaLnBrk="1" hangingPunct="1">
              <a:lnSpc>
                <a:spcPct val="90000"/>
              </a:lnSpc>
              <a:defRPr/>
            </a:pPr>
            <a:endParaRPr lang="nl-BE" sz="2000"/>
          </a:p>
          <a:p>
            <a:pPr eaLnBrk="1" hangingPunct="1">
              <a:lnSpc>
                <a:spcPct val="90000"/>
              </a:lnSpc>
              <a:defRPr/>
            </a:pPr>
            <a:endParaRPr lang="nl-BE" sz="170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AFE26DB7-AD90-4A9E-B5B5-A349FE281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101</a:t>
            </a:fld>
            <a:endParaRPr lang="nl-NL" altLang="en-US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 noChangeArrowheads="1"/>
          </p:cNvSpPr>
          <p:nvPr>
            <p:ph type="ctrTitle"/>
          </p:nvPr>
        </p:nvSpPr>
        <p:spPr>
          <a:xfrm>
            <a:off x="0" y="2891905"/>
            <a:ext cx="7720650" cy="1416050"/>
          </a:xfrm>
        </p:spPr>
        <p:txBody>
          <a:bodyPr/>
          <a:lstStyle/>
          <a:p>
            <a:pPr algn="ctr"/>
            <a:r>
              <a:rPr lang="nl-NL" altLang="nl-BE" b="1" dirty="0">
                <a:latin typeface="FlandersArtSans-Regular" panose="00000500000000000000" pitchFamily="2" charset="0"/>
              </a:rPr>
              <a:t>Bedankt </a:t>
            </a:r>
            <a:br>
              <a:rPr lang="nl-NL" altLang="nl-BE" b="1" dirty="0">
                <a:latin typeface="FlandersArtSans-Regular" panose="00000500000000000000" pitchFamily="2" charset="0"/>
              </a:rPr>
            </a:br>
            <a:r>
              <a:rPr lang="nl-NL" altLang="nl-BE" b="1" dirty="0">
                <a:latin typeface="FlandersArtSans-Regular" panose="00000500000000000000" pitchFamily="2" charset="0"/>
              </a:rPr>
              <a:t>voor uw aandacht !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17E8F35-6F37-4A27-88A5-F2F926777E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3769" y="4507554"/>
            <a:ext cx="4716462" cy="1052513"/>
          </a:xfrm>
        </p:spPr>
        <p:txBody>
          <a:bodyPr/>
          <a:lstStyle/>
          <a:p>
            <a:pPr algn="r">
              <a:defRPr/>
            </a:pPr>
            <a:endParaRPr lang="nl-BE"/>
          </a:p>
          <a:p>
            <a:pPr algn="r">
              <a:defRPr/>
            </a:pPr>
            <a:endParaRPr lang="nl-BE"/>
          </a:p>
          <a:p>
            <a:pPr algn="r">
              <a:defRPr/>
            </a:pPr>
            <a:endParaRPr lang="nl-BE" sz="2000"/>
          </a:p>
          <a:p>
            <a:pPr algn="r">
              <a:defRPr/>
            </a:pPr>
            <a:endParaRPr lang="nl-BE" sz="2000"/>
          </a:p>
          <a:p>
            <a:pPr algn="r">
              <a:defRPr/>
            </a:pPr>
            <a:endParaRPr lang="nl-BE" sz="2000"/>
          </a:p>
        </p:txBody>
      </p:sp>
      <p:sp>
        <p:nvSpPr>
          <p:cNvPr id="6148" name="Tijdelijke aanduiding voor inhoud 3"/>
          <p:cNvSpPr>
            <a:spLocks noGrp="1" noChangeArrowheads="1"/>
          </p:cNvSpPr>
          <p:nvPr>
            <p:ph idx="12"/>
          </p:nvPr>
        </p:nvSpPr>
        <p:spPr/>
        <p:txBody>
          <a:bodyPr/>
          <a:lstStyle/>
          <a:p>
            <a:r>
              <a:rPr lang="nl-BE" altLang="nl-BE"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Tijdelijke aanduiding voor inhoud 3">
            <a:extLst>
              <a:ext uri="{FF2B5EF4-FFF2-40B4-BE49-F238E27FC236}">
                <a16:creationId xmlns:a16="http://schemas.microsoft.com/office/drawing/2014/main" id="{BF68CC4C-7C17-4534-9752-CDA5A2E2139B}"/>
              </a:ext>
            </a:extLst>
          </p:cNvPr>
          <p:cNvSpPr txBox="1">
            <a:spLocks/>
          </p:cNvSpPr>
          <p:nvPr/>
        </p:nvSpPr>
        <p:spPr bwMode="auto">
          <a:xfrm>
            <a:off x="504001" y="6044105"/>
            <a:ext cx="4773240" cy="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0C60"/>
              </a:buClr>
              <a:buSzPct val="70000"/>
              <a:buFontTx/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5A4A3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FlandersArtSans-Regular" panose="00000500000000000000" pitchFamily="2" charset="0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FlandersArtSans-Regular" panose="00000500000000000000" pitchFamily="2" charset="0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0C6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FlandersArtSans-Regular" panose="00000500000000000000" pitchFamily="2" charset="0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rgbClr val="0C0C60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rgbClr val="0C0C60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rgbClr val="0C0C60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rgbClr val="0C0C60"/>
                </a:solidFill>
                <a:latin typeface="+mn-lt"/>
              </a:defRPr>
            </a:lvl9pPr>
          </a:lstStyle>
          <a:p>
            <a:r>
              <a:rPr lang="nl-BE" b="0" kern="0" dirty="0"/>
              <a:t>25 augustus 2022</a:t>
            </a:r>
          </a:p>
        </p:txBody>
      </p:sp>
    </p:spTree>
    <p:extLst>
      <p:ext uri="{BB962C8B-B14F-4D97-AF65-F5344CB8AC3E}">
        <p14:creationId xmlns:p14="http://schemas.microsoft.com/office/powerpoint/2010/main" val="616044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jdelijke aanduiding voor datum 3"/>
          <p:cNvSpPr txBox="1">
            <a:spLocks noGrp="1"/>
          </p:cNvSpPr>
          <p:nvPr/>
        </p:nvSpPr>
        <p:spPr bwMode="auto">
          <a:xfrm>
            <a:off x="1485900" y="5543550"/>
            <a:ext cx="1600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C0C60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  <a:lvl2pPr marL="742950" indent="-285750">
              <a:spcBef>
                <a:spcPct val="20000"/>
              </a:spcBef>
              <a:buClr>
                <a:srgbClr val="75A4A3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FlandersArtSans-Regular" panose="00000500000000000000" pitchFamily="2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FlandersArtSans-Regular" panose="00000500000000000000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0C0C6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9pPr>
          </a:lstStyle>
          <a:p>
            <a:pPr defTabSz="685800" eaLnBrk="1" hangingPunct="1">
              <a:spcBef>
                <a:spcPct val="0"/>
              </a:spcBef>
              <a:buClrTx/>
              <a:buSzTx/>
              <a:buNone/>
              <a:defRPr/>
            </a:pPr>
            <a:endParaRPr lang="nl-NL" altLang="en-US" sz="900" b="0">
              <a:solidFill>
                <a:srgbClr val="330066"/>
              </a:solidFill>
              <a:latin typeface="Calibri" panose="020F0502020204030204" pitchFamily="34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nl-BE"/>
              <a:t>Samenstelling omkadering SJ 22-23</a:t>
            </a:r>
            <a:endParaRPr lang="nl-NL" altLang="nl-BE">
              <a:solidFill>
                <a:srgbClr val="0070C0"/>
              </a:solidFill>
            </a:endParaRPr>
          </a:p>
        </p:txBody>
      </p:sp>
      <p:sp>
        <p:nvSpPr>
          <p:cNvPr id="3584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Clr>
                <a:srgbClr val="0C0C60"/>
              </a:buClr>
              <a:buNone/>
              <a:defRPr/>
            </a:pPr>
            <a:r>
              <a:rPr lang="nl-NL" sz="2200"/>
              <a:t>Aanwendbare VTE/</a:t>
            </a:r>
            <a:r>
              <a:rPr lang="nl-NL" sz="2200" err="1"/>
              <a:t>LeU</a:t>
            </a:r>
            <a:r>
              <a:rPr lang="nl-NL" sz="2200"/>
              <a:t>/Pu schooljaar 2022-2023 =</a:t>
            </a:r>
          </a:p>
          <a:p>
            <a:pPr lvl="1" eaLnBrk="1" hangingPunct="1">
              <a:lnSpc>
                <a:spcPct val="90000"/>
              </a:lnSpc>
            </a:pPr>
            <a:r>
              <a:rPr lang="nl-BE"/>
              <a:t>Berekende VTE/</a:t>
            </a:r>
            <a:r>
              <a:rPr lang="nl-BE" err="1"/>
              <a:t>LeU</a:t>
            </a:r>
            <a:r>
              <a:rPr lang="nl-BE"/>
              <a:t>/Pu </a:t>
            </a:r>
          </a:p>
          <a:p>
            <a:pPr lvl="1" eaLnBrk="1" hangingPunct="1">
              <a:lnSpc>
                <a:spcPct val="90000"/>
              </a:lnSpc>
            </a:pPr>
            <a:r>
              <a:rPr lang="nl-BE"/>
              <a:t>VTE/</a:t>
            </a:r>
            <a:r>
              <a:rPr lang="nl-BE" err="1"/>
              <a:t>LeU</a:t>
            </a:r>
            <a:r>
              <a:rPr lang="nl-BE"/>
              <a:t>/Pu compensatie start nieuwe financiering (33%)</a:t>
            </a:r>
          </a:p>
          <a:p>
            <a:pPr lvl="1" eaLnBrk="1" hangingPunct="1">
              <a:lnSpc>
                <a:spcPct val="90000"/>
              </a:lnSpc>
            </a:pPr>
            <a:r>
              <a:rPr lang="nl-BE"/>
              <a:t>VTE/</a:t>
            </a:r>
            <a:r>
              <a:rPr lang="nl-BE" err="1"/>
              <a:t>LeU</a:t>
            </a:r>
            <a:r>
              <a:rPr lang="nl-BE"/>
              <a:t>/Pu neutralisatie corona</a:t>
            </a:r>
          </a:p>
          <a:p>
            <a:pPr lvl="1" eaLnBrk="1" hangingPunct="1">
              <a:lnSpc>
                <a:spcPct val="90000"/>
              </a:lnSpc>
            </a:pPr>
            <a:r>
              <a:rPr lang="nl-BE" err="1"/>
              <a:t>LeU</a:t>
            </a:r>
            <a:r>
              <a:rPr lang="nl-BE"/>
              <a:t>/Pu overdrachten</a:t>
            </a:r>
          </a:p>
          <a:p>
            <a:pPr lvl="1" eaLnBrk="1" hangingPunct="1">
              <a:lnSpc>
                <a:spcPct val="90000"/>
              </a:lnSpc>
            </a:pPr>
            <a:r>
              <a:rPr lang="nl-BE" err="1"/>
              <a:t>LeU</a:t>
            </a:r>
            <a:r>
              <a:rPr lang="nl-BE"/>
              <a:t> EVC (1.194 </a:t>
            </a:r>
            <a:r>
              <a:rPr lang="nl-BE" err="1"/>
              <a:t>LeU</a:t>
            </a:r>
            <a:r>
              <a:rPr lang="nl-BE"/>
              <a:t> bij 13 centra)</a:t>
            </a:r>
          </a:p>
          <a:p>
            <a:pPr marL="258365" lvl="1" indent="0" eaLnBrk="1" hangingPunct="1">
              <a:lnSpc>
                <a:spcPct val="90000"/>
              </a:lnSpc>
              <a:buNone/>
            </a:pPr>
            <a:endParaRPr lang="nl-BE" sz="2100"/>
          </a:p>
          <a:p>
            <a:pPr marL="544115" lvl="1" indent="-285750"/>
            <a:endParaRPr lang="nl-BE" altLang="nl-BE" sz="1275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A631D809-E2E4-4CF6-ACD9-8A56BD2C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11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291088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F76387-DB68-4025-ADC1-BCED88C9A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altLang="nl-BE" sz="4900"/>
              <a:t>Principe werkingsmiddelen en inschrijvingsgelden</a:t>
            </a:r>
            <a:br>
              <a:rPr lang="nl-BE" altLang="nl-BE" sz="7200" kern="0">
                <a:solidFill>
                  <a:srgbClr val="000000"/>
                </a:solidFill>
              </a:rPr>
            </a:br>
            <a:r>
              <a:rPr lang="nl-BE" altLang="nl-BE" sz="1700">
                <a:solidFill>
                  <a:srgbClr val="0070C0"/>
                </a:solidFill>
              </a:rPr>
              <a:t>Artikel 89, 108, 196septies §5 en 113decies §3 1° decreet VWO</a:t>
            </a:r>
            <a:br>
              <a:rPr lang="nl-NL" altLang="nl-BE" sz="7200" kern="0">
                <a:solidFill>
                  <a:srgbClr val="0070C0"/>
                </a:solidFill>
              </a:rPr>
            </a:b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23D0F6-CF23-4F06-8A64-1FA4EEA1E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  <a:p>
            <a:pPr marL="0" indent="0">
              <a:buNone/>
            </a:pPr>
            <a:endParaRPr lang="nl-BE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BA3A051F-BA74-475F-A057-566161E811A9}"/>
              </a:ext>
            </a:extLst>
          </p:cNvPr>
          <p:cNvSpPr/>
          <p:nvPr/>
        </p:nvSpPr>
        <p:spPr bwMode="auto">
          <a:xfrm>
            <a:off x="4291683" y="2829329"/>
            <a:ext cx="1674186" cy="216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1" hangingPunct="1"/>
            <a:r>
              <a:rPr lang="nl-BE" sz="1350">
                <a:solidFill>
                  <a:srgbClr val="000000"/>
                </a:solidFill>
                <a:latin typeface="Arial" charset="0"/>
              </a:rPr>
              <a:t>Inschrijvings- gelden</a:t>
            </a:r>
          </a:p>
          <a:p>
            <a:pPr algn="ctr" defTabSz="685800" eaLnBrk="1" hangingPunct="1"/>
            <a:endParaRPr lang="nl-BE" sz="1350">
              <a:solidFill>
                <a:srgbClr val="000000"/>
              </a:solidFill>
              <a:latin typeface="Arial" charset="0"/>
            </a:endParaRPr>
          </a:p>
          <a:p>
            <a:pPr algn="ctr" defTabSz="685800" eaLnBrk="1" hangingPunct="1"/>
            <a:endParaRPr lang="nl-BE" sz="750">
              <a:solidFill>
                <a:srgbClr val="000000"/>
              </a:solidFill>
              <a:latin typeface="Arial" charset="0"/>
            </a:endParaRPr>
          </a:p>
          <a:p>
            <a:pPr algn="ctr" defTabSz="685800" eaLnBrk="1" hangingPunct="1"/>
            <a:r>
              <a:rPr lang="nl-BE" sz="1350">
                <a:solidFill>
                  <a:srgbClr val="000000"/>
                </a:solidFill>
                <a:latin typeface="Arial" charset="0"/>
              </a:rPr>
              <a:t>AHOVOKS berekent</a:t>
            </a:r>
          </a:p>
          <a:p>
            <a:pPr algn="ctr" defTabSz="685800" eaLnBrk="1" hangingPunct="1"/>
            <a:endParaRPr lang="nl-BE" sz="1350">
              <a:solidFill>
                <a:srgbClr val="000000"/>
              </a:solidFill>
              <a:latin typeface="Arial" charset="0"/>
            </a:endParaRPr>
          </a:p>
          <a:p>
            <a:pPr algn="ctr" defTabSz="685800" eaLnBrk="1" hangingPunct="1"/>
            <a:endParaRPr lang="nl-BE" sz="1350">
              <a:solidFill>
                <a:srgbClr val="000000"/>
              </a:solidFill>
              <a:latin typeface="Arial" charset="0"/>
            </a:endParaRPr>
          </a:p>
          <a:p>
            <a:pPr algn="ctr" defTabSz="685800" eaLnBrk="1" hangingPunct="1"/>
            <a:r>
              <a:rPr lang="nl-BE" sz="1350">
                <a:solidFill>
                  <a:srgbClr val="000000"/>
                </a:solidFill>
                <a:latin typeface="Arial" charset="0"/>
              </a:rPr>
              <a:t>doorstorten aan AHOVOKS</a:t>
            </a:r>
          </a:p>
          <a:p>
            <a:pPr defTabSz="685800" eaLnBrk="1" hangingPunct="1"/>
            <a:endParaRPr lang="nl-BE" sz="135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C5CB91BC-B46A-4F78-A9C3-C2D68031F28B}"/>
              </a:ext>
            </a:extLst>
          </p:cNvPr>
          <p:cNvSpPr/>
          <p:nvPr/>
        </p:nvSpPr>
        <p:spPr bwMode="auto">
          <a:xfrm>
            <a:off x="2633394" y="2829329"/>
            <a:ext cx="1566174" cy="216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1" hangingPunct="1"/>
            <a:r>
              <a:rPr lang="nl-BE" sz="1350" err="1">
                <a:solidFill>
                  <a:srgbClr val="000000"/>
                </a:solidFill>
                <a:latin typeface="Arial" charset="0"/>
              </a:rPr>
              <a:t>Werkings-middelen</a:t>
            </a:r>
            <a:endParaRPr lang="nl-BE" sz="1350">
              <a:solidFill>
                <a:srgbClr val="000000"/>
              </a:solidFill>
              <a:latin typeface="Arial" charset="0"/>
            </a:endParaRPr>
          </a:p>
          <a:p>
            <a:pPr algn="ctr" defTabSz="685800" eaLnBrk="1" hangingPunct="1"/>
            <a:endParaRPr lang="nl-BE" sz="1350">
              <a:solidFill>
                <a:srgbClr val="000000"/>
              </a:solidFill>
              <a:latin typeface="Arial" charset="0"/>
            </a:endParaRPr>
          </a:p>
          <a:p>
            <a:pPr algn="ctr" defTabSz="685800" eaLnBrk="1" hangingPunct="1"/>
            <a:endParaRPr lang="nl-BE" sz="750">
              <a:solidFill>
                <a:srgbClr val="000000"/>
              </a:solidFill>
              <a:latin typeface="Arial" charset="0"/>
            </a:endParaRPr>
          </a:p>
          <a:p>
            <a:pPr algn="ctr" defTabSz="685800" eaLnBrk="1" hangingPunct="1"/>
            <a:r>
              <a:rPr lang="nl-BE" sz="1350">
                <a:solidFill>
                  <a:srgbClr val="000000"/>
                </a:solidFill>
                <a:latin typeface="Arial" charset="0"/>
              </a:rPr>
              <a:t>AHOVOKS berekent</a:t>
            </a:r>
          </a:p>
          <a:p>
            <a:pPr algn="ctr" defTabSz="685800" eaLnBrk="1" hangingPunct="1"/>
            <a:endParaRPr lang="nl-BE" sz="1350">
              <a:solidFill>
                <a:srgbClr val="000000"/>
              </a:solidFill>
              <a:latin typeface="Arial" charset="0"/>
            </a:endParaRPr>
          </a:p>
          <a:p>
            <a:pPr algn="ctr" defTabSz="685800" eaLnBrk="1" hangingPunct="1"/>
            <a:endParaRPr lang="nl-BE" sz="1350">
              <a:solidFill>
                <a:srgbClr val="000000"/>
              </a:solidFill>
              <a:latin typeface="Arial" charset="0"/>
            </a:endParaRPr>
          </a:p>
          <a:p>
            <a:pPr algn="ctr" defTabSz="685800" eaLnBrk="1" hangingPunct="1"/>
            <a:r>
              <a:rPr lang="nl-BE" sz="1350">
                <a:solidFill>
                  <a:srgbClr val="000000"/>
                </a:solidFill>
                <a:latin typeface="Arial" charset="0"/>
              </a:rPr>
              <a:t>AHOVOKS betaalt uit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919A3F25-B7D8-496C-9124-ADB181229E7A}"/>
              </a:ext>
            </a:extLst>
          </p:cNvPr>
          <p:cNvSpPr/>
          <p:nvPr/>
        </p:nvSpPr>
        <p:spPr bwMode="auto">
          <a:xfrm>
            <a:off x="2633394" y="5097102"/>
            <a:ext cx="3332475" cy="6480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1" hangingPunct="1"/>
            <a:r>
              <a:rPr lang="nl-BE" sz="1350">
                <a:solidFill>
                  <a:srgbClr val="000000"/>
                </a:solidFill>
                <a:latin typeface="Arial" charset="0"/>
              </a:rPr>
              <a:t>2 aparte stromen los van elkaar</a:t>
            </a:r>
          </a:p>
          <a:p>
            <a:pPr algn="ctr" defTabSz="685800" eaLnBrk="1" hangingPunct="1"/>
            <a:r>
              <a:rPr lang="nl-BE" sz="1350">
                <a:solidFill>
                  <a:srgbClr val="000000"/>
                </a:solidFill>
                <a:latin typeface="Arial" charset="0"/>
              </a:rPr>
              <a:t>Er gebeurt geen verrekening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F5C3D16A-2CFA-47F2-9D8F-2616EE26C507}"/>
              </a:ext>
            </a:extLst>
          </p:cNvPr>
          <p:cNvSpPr/>
          <p:nvPr/>
        </p:nvSpPr>
        <p:spPr bwMode="auto">
          <a:xfrm>
            <a:off x="2633394" y="2319965"/>
            <a:ext cx="3342972" cy="4033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1" hangingPunct="1"/>
            <a:r>
              <a:rPr lang="nl-BE" sz="1350">
                <a:solidFill>
                  <a:srgbClr val="000000"/>
                </a:solidFill>
                <a:latin typeface="Arial" charset="0"/>
              </a:rPr>
              <a:t>Systeem</a:t>
            </a:r>
          </a:p>
        </p:txBody>
      </p:sp>
      <p:sp>
        <p:nvSpPr>
          <p:cNvPr id="19" name="Pijl: omlaag 18">
            <a:extLst>
              <a:ext uri="{FF2B5EF4-FFF2-40B4-BE49-F238E27FC236}">
                <a16:creationId xmlns:a16="http://schemas.microsoft.com/office/drawing/2014/main" id="{736453CB-F181-4077-A5D8-CDB17FA73B58}"/>
              </a:ext>
            </a:extLst>
          </p:cNvPr>
          <p:cNvSpPr/>
          <p:nvPr/>
        </p:nvSpPr>
        <p:spPr bwMode="auto">
          <a:xfrm>
            <a:off x="3313635" y="4030285"/>
            <a:ext cx="216024" cy="324036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1" hangingPunct="1"/>
            <a:endParaRPr lang="nl-BE" sz="135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Pijl: omlaag 19">
            <a:extLst>
              <a:ext uri="{FF2B5EF4-FFF2-40B4-BE49-F238E27FC236}">
                <a16:creationId xmlns:a16="http://schemas.microsoft.com/office/drawing/2014/main" id="{55922E45-AF44-464E-8C72-0BDAAF6D2046}"/>
              </a:ext>
            </a:extLst>
          </p:cNvPr>
          <p:cNvSpPr/>
          <p:nvPr/>
        </p:nvSpPr>
        <p:spPr bwMode="auto">
          <a:xfrm>
            <a:off x="3313635" y="3278987"/>
            <a:ext cx="216024" cy="324036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1" hangingPunct="1"/>
            <a:endParaRPr lang="nl-BE" sz="135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Pijl: omlaag 20">
            <a:extLst>
              <a:ext uri="{FF2B5EF4-FFF2-40B4-BE49-F238E27FC236}">
                <a16:creationId xmlns:a16="http://schemas.microsoft.com/office/drawing/2014/main" id="{670D1829-17DA-4F51-9FE3-BAB048997784}"/>
              </a:ext>
            </a:extLst>
          </p:cNvPr>
          <p:cNvSpPr/>
          <p:nvPr/>
        </p:nvSpPr>
        <p:spPr bwMode="auto">
          <a:xfrm>
            <a:off x="5029870" y="4030285"/>
            <a:ext cx="216024" cy="324036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1" hangingPunct="1"/>
            <a:endParaRPr lang="nl-BE" sz="135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Pijl: omlaag 21">
            <a:extLst>
              <a:ext uri="{FF2B5EF4-FFF2-40B4-BE49-F238E27FC236}">
                <a16:creationId xmlns:a16="http://schemas.microsoft.com/office/drawing/2014/main" id="{E3C6648F-66E3-43E8-9E59-C154CE34A51F}"/>
              </a:ext>
            </a:extLst>
          </p:cNvPr>
          <p:cNvSpPr/>
          <p:nvPr/>
        </p:nvSpPr>
        <p:spPr bwMode="auto">
          <a:xfrm>
            <a:off x="5029685" y="3278987"/>
            <a:ext cx="216024" cy="324036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1" hangingPunct="1"/>
            <a:endParaRPr lang="nl-BE" sz="135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106999F-1CF6-4BB6-BB4B-3EEC97003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12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109483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jdelijke aanduiding voor datum 3"/>
          <p:cNvSpPr txBox="1">
            <a:spLocks noGrp="1"/>
          </p:cNvSpPr>
          <p:nvPr/>
        </p:nvSpPr>
        <p:spPr bwMode="auto">
          <a:xfrm>
            <a:off x="1485900" y="5543550"/>
            <a:ext cx="1600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C0C60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  <a:lvl2pPr marL="742950" indent="-285750">
              <a:spcBef>
                <a:spcPct val="20000"/>
              </a:spcBef>
              <a:buClr>
                <a:srgbClr val="75A4A3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FlandersArtSans-Regular" panose="00000500000000000000" pitchFamily="2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FlandersArtSans-Regular" panose="00000500000000000000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0C0C6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9pPr>
          </a:lstStyle>
          <a:p>
            <a:pPr defTabSz="685800" eaLnBrk="1" hangingPunct="1">
              <a:spcBef>
                <a:spcPct val="0"/>
              </a:spcBef>
              <a:buClrTx/>
              <a:buSzTx/>
              <a:buNone/>
              <a:defRPr/>
            </a:pPr>
            <a:endParaRPr lang="nl-NL" altLang="en-US" sz="900" b="0">
              <a:solidFill>
                <a:srgbClr val="330066"/>
              </a:solidFill>
              <a:latin typeface="Calibri" panose="020F0502020204030204" pitchFamily="34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nl-BE"/>
              <a:t>Macro-overzicht werkingsmiddelen SJ 22-23</a:t>
            </a:r>
            <a:br>
              <a:rPr lang="nl-BE" altLang="nl-BE"/>
            </a:br>
            <a:r>
              <a:rPr lang="nl-NL" altLang="nl-BE" sz="1500">
                <a:solidFill>
                  <a:srgbClr val="0070C0"/>
                </a:solidFill>
              </a:rPr>
              <a:t>Artikel 89, 108</a:t>
            </a:r>
            <a:r>
              <a:rPr lang="nl-BE" altLang="nl-BE" sz="1500">
                <a:solidFill>
                  <a:srgbClr val="0070C0"/>
                </a:solidFill>
              </a:rPr>
              <a:t>, 196septies §5</a:t>
            </a:r>
            <a:r>
              <a:rPr lang="nl-NL" altLang="nl-BE" sz="1500">
                <a:solidFill>
                  <a:srgbClr val="0070C0"/>
                </a:solidFill>
              </a:rPr>
              <a:t> en 113decies §3 1° decreet VWO</a:t>
            </a:r>
          </a:p>
        </p:txBody>
      </p:sp>
      <p:graphicFrame>
        <p:nvGraphicFramePr>
          <p:cNvPr id="5" name="Tabel 2">
            <a:extLst>
              <a:ext uri="{FF2B5EF4-FFF2-40B4-BE49-F238E27FC236}">
                <a16:creationId xmlns:a16="http://schemas.microsoft.com/office/drawing/2014/main" id="{8A33FCA6-0676-4EDE-8A6F-02CE868A7B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110921"/>
              </p:ext>
            </p:extLst>
          </p:nvPr>
        </p:nvGraphicFramePr>
        <p:xfrm>
          <a:off x="537311" y="2646242"/>
          <a:ext cx="8260247" cy="20826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70753">
                  <a:extLst>
                    <a:ext uri="{9D8B030D-6E8A-4147-A177-3AD203B41FA5}">
                      <a16:colId xmlns:a16="http://schemas.microsoft.com/office/drawing/2014/main" val="507641776"/>
                    </a:ext>
                  </a:extLst>
                </a:gridCol>
                <a:gridCol w="1394754">
                  <a:extLst>
                    <a:ext uri="{9D8B030D-6E8A-4147-A177-3AD203B41FA5}">
                      <a16:colId xmlns:a16="http://schemas.microsoft.com/office/drawing/2014/main" val="2351948656"/>
                    </a:ext>
                  </a:extLst>
                </a:gridCol>
                <a:gridCol w="575194">
                  <a:extLst>
                    <a:ext uri="{9D8B030D-6E8A-4147-A177-3AD203B41FA5}">
                      <a16:colId xmlns:a16="http://schemas.microsoft.com/office/drawing/2014/main" val="512101120"/>
                    </a:ext>
                  </a:extLst>
                </a:gridCol>
                <a:gridCol w="1044072">
                  <a:extLst>
                    <a:ext uri="{9D8B030D-6E8A-4147-A177-3AD203B41FA5}">
                      <a16:colId xmlns:a16="http://schemas.microsoft.com/office/drawing/2014/main" val="485064354"/>
                    </a:ext>
                  </a:extLst>
                </a:gridCol>
                <a:gridCol w="1296290">
                  <a:extLst>
                    <a:ext uri="{9D8B030D-6E8A-4147-A177-3AD203B41FA5}">
                      <a16:colId xmlns:a16="http://schemas.microsoft.com/office/drawing/2014/main" val="3765115915"/>
                    </a:ext>
                  </a:extLst>
                </a:gridCol>
                <a:gridCol w="955152">
                  <a:extLst>
                    <a:ext uri="{9D8B030D-6E8A-4147-A177-3AD203B41FA5}">
                      <a16:colId xmlns:a16="http://schemas.microsoft.com/office/drawing/2014/main" val="333134056"/>
                    </a:ext>
                  </a:extLst>
                </a:gridCol>
                <a:gridCol w="1112016">
                  <a:extLst>
                    <a:ext uri="{9D8B030D-6E8A-4147-A177-3AD203B41FA5}">
                      <a16:colId xmlns:a16="http://schemas.microsoft.com/office/drawing/2014/main" val="1150252789"/>
                    </a:ext>
                  </a:extLst>
                </a:gridCol>
                <a:gridCol w="1112016">
                  <a:extLst>
                    <a:ext uri="{9D8B030D-6E8A-4147-A177-3AD203B41FA5}">
                      <a16:colId xmlns:a16="http://schemas.microsoft.com/office/drawing/2014/main" val="4256397155"/>
                    </a:ext>
                  </a:extLst>
                </a:gridCol>
              </a:tblGrid>
              <a:tr h="1028459">
                <a:tc>
                  <a:txBody>
                    <a:bodyPr/>
                    <a:lstStyle/>
                    <a:p>
                      <a:endParaRPr lang="nl-BE" sz="800">
                        <a:latin typeface="FlandersArtSans-Regular" panose="000005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BE" sz="1200">
                          <a:latin typeface="FlandersArtSans-Regular" panose="00000500000000000000" pitchFamily="2" charset="0"/>
                        </a:rPr>
                        <a:t>Toegekend SJ 21-22 incl. educatieve overbruggings-regeling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BE" sz="1200">
                          <a:latin typeface="FlandersArtSans-Regular" panose="00000500000000000000" pitchFamily="2" charset="0"/>
                        </a:rPr>
                        <a:t>Toegepaste groei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BE" sz="1200">
                          <a:latin typeface="FlandersArtSans-Regular" panose="00000500000000000000" pitchFamily="2" charset="0"/>
                        </a:rPr>
                        <a:t>Berekend/</a:t>
                      </a:r>
                    </a:p>
                    <a:p>
                      <a:r>
                        <a:rPr lang="nl-BE" sz="1200">
                          <a:latin typeface="FlandersArtSans-Regular" panose="00000500000000000000" pitchFamily="2" charset="0"/>
                        </a:rPr>
                        <a:t>Toe te kennen SJ 22-23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BE" sz="1200">
                          <a:latin typeface="FlandersArtSans-Regular" panose="00000500000000000000" pitchFamily="2" charset="0"/>
                        </a:rPr>
                        <a:t>Compensatie 33%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BE" sz="1200">
                          <a:latin typeface="FlandersArtSans-Regular" panose="00000500000000000000" pitchFamily="2" charset="0"/>
                        </a:rPr>
                        <a:t>Neutralisatie corona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BE" sz="1200">
                          <a:latin typeface="FlandersArtSans-Regular" panose="00000500000000000000" pitchFamily="2" charset="0"/>
                        </a:rPr>
                        <a:t>Toegekend         SJ 22-23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BE" sz="1200">
                          <a:latin typeface="FlandersArtSans-Regular" panose="00000500000000000000" pitchFamily="2" charset="0"/>
                        </a:rPr>
                        <a:t>Toekennings-%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28008137"/>
                  </a:ext>
                </a:extLst>
              </a:tr>
              <a:tr h="512109">
                <a:tc>
                  <a:txBody>
                    <a:bodyPr/>
                    <a:lstStyle/>
                    <a:p>
                      <a:r>
                        <a:rPr lang="nl-BE" sz="1400" b="1">
                          <a:latin typeface="FlandersArtSans-Regular" panose="00000500000000000000" pitchFamily="2" charset="0"/>
                        </a:rPr>
                        <a:t>WM CBE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BE" sz="1400" b="1">
                          <a:latin typeface="FlandersArtSans-Regular" panose="00000500000000000000" pitchFamily="2" charset="0"/>
                        </a:rPr>
                        <a:t>8.757.775,87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BE" sz="1400" b="1">
                          <a:latin typeface="FlandersArtSans-Regular" panose="00000500000000000000" pitchFamily="2" charset="0"/>
                        </a:rPr>
                        <a:t>NVT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BE" sz="1400" b="1">
                          <a:latin typeface="FlandersArtSans-Regular" panose="00000500000000000000" pitchFamily="2" charset="0"/>
                        </a:rPr>
                        <a:t>7.792.548,42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BE" sz="1400" b="1">
                          <a:latin typeface="FlandersArtSans-Regular" panose="00000500000000000000" pitchFamily="2" charset="0"/>
                        </a:rPr>
                        <a:t>110.584,75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BE" sz="1400" b="1">
                          <a:latin typeface="FlandersArtSans-Regular" panose="00000500000000000000" pitchFamily="2" charset="0"/>
                        </a:rPr>
                        <a:t>865.698,79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BE" sz="1400" b="1">
                          <a:latin typeface="FlandersArtSans-Regular" panose="00000500000000000000" pitchFamily="2" charset="0"/>
                        </a:rPr>
                        <a:t>8.768.831,96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BE" sz="1400" b="1">
                          <a:latin typeface="FlandersArtSans-Regular" panose="00000500000000000000" pitchFamily="2" charset="0"/>
                        </a:rPr>
                        <a:t>100,13%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70531648"/>
                  </a:ext>
                </a:extLst>
              </a:tr>
              <a:tr h="542070">
                <a:tc>
                  <a:txBody>
                    <a:bodyPr/>
                    <a:lstStyle/>
                    <a:p>
                      <a:r>
                        <a:rPr lang="nl-BE" sz="1400" b="1">
                          <a:latin typeface="FlandersArtSans-Regular" panose="00000500000000000000" pitchFamily="2" charset="0"/>
                        </a:rPr>
                        <a:t>WM CVO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BE" sz="1400" b="1">
                          <a:latin typeface="FlandersArtSans-Regular" panose="00000500000000000000" pitchFamily="2" charset="0"/>
                        </a:rPr>
                        <a:t>30.869.795,90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BE" sz="1400" b="1">
                          <a:latin typeface="FlandersArtSans-Regular" panose="00000500000000000000" pitchFamily="2" charset="0"/>
                        </a:rPr>
                        <a:t>0,8%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BE" sz="1400" b="1">
                          <a:latin typeface="FlandersArtSans-Regular" panose="00000500000000000000" pitchFamily="2" charset="0"/>
                        </a:rPr>
                        <a:t>31.116.754,27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BE" sz="1400" b="1">
                          <a:latin typeface="FlandersArtSans-Regular" panose="00000500000000000000" pitchFamily="2" charset="0"/>
                        </a:rPr>
                        <a:t>237.034,89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BE" sz="1400" b="1">
                          <a:latin typeface="FlandersArtSans-Regular" panose="00000500000000000000" pitchFamily="2" charset="0"/>
                        </a:rPr>
                        <a:t>0,00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BE" sz="1400" b="1">
                          <a:latin typeface="FlandersArtSans-Regular" panose="00000500000000000000" pitchFamily="2" charset="0"/>
                        </a:rPr>
                        <a:t>31.353.789,16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BE" sz="1400" b="1">
                          <a:latin typeface="FlandersArtSans-Regular" panose="00000500000000000000" pitchFamily="2" charset="0"/>
                        </a:rPr>
                        <a:t>101,57%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14241938"/>
                  </a:ext>
                </a:extLst>
              </a:tr>
            </a:tbl>
          </a:graphicData>
        </a:graphic>
      </p:graphicFrame>
      <p:sp>
        <p:nvSpPr>
          <p:cNvPr id="2" name="Tekstvak 1">
            <a:extLst>
              <a:ext uri="{FF2B5EF4-FFF2-40B4-BE49-F238E27FC236}">
                <a16:creationId xmlns:a16="http://schemas.microsoft.com/office/drawing/2014/main" id="{B64D22EB-7B7A-41BC-8B25-E765ADB7C24A}"/>
              </a:ext>
            </a:extLst>
          </p:cNvPr>
          <p:cNvSpPr txBox="1"/>
          <p:nvPr/>
        </p:nvSpPr>
        <p:spPr>
          <a:xfrm>
            <a:off x="666935" y="5015391"/>
            <a:ext cx="8001000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hangingPunct="1">
              <a:lnSpc>
                <a:spcPct val="90000"/>
              </a:lnSpc>
              <a:spcBef>
                <a:spcPct val="20000"/>
              </a:spcBef>
              <a:buClr>
                <a:srgbClr val="0C0C60"/>
              </a:buClr>
              <a:buSzPct val="70000"/>
            </a:pPr>
            <a:r>
              <a:rPr lang="nl-BE" altLang="nl-BE" sz="1900" b="0">
                <a:solidFill>
                  <a:srgbClr val="000000"/>
                </a:solidFill>
                <a:latin typeface="+mn-lt"/>
                <a:cs typeface="+mn-cs"/>
              </a:rPr>
              <a:t>Vaststelling: re</a:t>
            </a:r>
            <a:r>
              <a:rPr lang="nl-NL" altLang="nl-BE" sz="1900" b="0" err="1">
                <a:solidFill>
                  <a:srgbClr val="000000"/>
                </a:solidFill>
                <a:latin typeface="+mn-lt"/>
                <a:cs typeface="+mn-cs"/>
              </a:rPr>
              <a:t>ële</a:t>
            </a:r>
            <a:r>
              <a:rPr lang="nl-NL" altLang="nl-BE" sz="1900" b="0">
                <a:solidFill>
                  <a:srgbClr val="000000"/>
                </a:solidFill>
                <a:latin typeface="+mn-lt"/>
                <a:cs typeface="+mn-cs"/>
              </a:rPr>
              <a:t> groei CVO: -2,17%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nl-BE" sz="1350" b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2BEBDAB-F942-4619-8598-FB54AE742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13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079011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jdelijke aanduiding voor datum 3"/>
          <p:cNvSpPr txBox="1">
            <a:spLocks noGrp="1"/>
          </p:cNvSpPr>
          <p:nvPr/>
        </p:nvSpPr>
        <p:spPr bwMode="auto">
          <a:xfrm>
            <a:off x="1485900" y="5543550"/>
            <a:ext cx="1600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C0C60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  <a:lvl2pPr marL="742950" indent="-285750">
              <a:spcBef>
                <a:spcPct val="20000"/>
              </a:spcBef>
              <a:buClr>
                <a:srgbClr val="75A4A3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FlandersArtSans-Regular" panose="00000500000000000000" pitchFamily="2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FlandersArtSans-Regular" panose="00000500000000000000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0C0C6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9pPr>
          </a:lstStyle>
          <a:p>
            <a:pPr defTabSz="685800" eaLnBrk="1" hangingPunct="1">
              <a:spcBef>
                <a:spcPct val="0"/>
              </a:spcBef>
              <a:buClrTx/>
              <a:buSzTx/>
              <a:buNone/>
            </a:pPr>
            <a:endParaRPr lang="nl-NL" altLang="en-US" sz="900" b="0">
              <a:solidFill>
                <a:srgbClr val="330066"/>
              </a:solidFill>
              <a:latin typeface="Calibri" panose="020F0502020204030204" pitchFamily="34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nl-BE"/>
              <a:t>Werkingsmiddelen en inschrijvingsgelden SJ 22-23</a:t>
            </a:r>
            <a:br>
              <a:rPr lang="nl-BE" altLang="nl-BE"/>
            </a:br>
            <a:r>
              <a:rPr lang="nl-NL" altLang="nl-BE" sz="1500">
                <a:solidFill>
                  <a:srgbClr val="0070C0"/>
                </a:solidFill>
              </a:rPr>
              <a:t>Artikel 89, 108</a:t>
            </a:r>
            <a:r>
              <a:rPr lang="nl-BE" altLang="nl-BE" sz="1500">
                <a:solidFill>
                  <a:srgbClr val="0070C0"/>
                </a:solidFill>
              </a:rPr>
              <a:t>, 196septies §5</a:t>
            </a:r>
            <a:r>
              <a:rPr lang="nl-NL" altLang="nl-BE" sz="1500">
                <a:solidFill>
                  <a:srgbClr val="0070C0"/>
                </a:solidFill>
              </a:rPr>
              <a:t> en 113decies §3 1° decreet VWO</a:t>
            </a:r>
            <a:endParaRPr lang="nl-NL" altLang="nl-BE">
              <a:solidFill>
                <a:srgbClr val="0070C0"/>
              </a:solidFill>
            </a:endParaRPr>
          </a:p>
        </p:txBody>
      </p:sp>
      <p:sp>
        <p:nvSpPr>
          <p:cNvPr id="35844" name="Rectangle 3"/>
          <p:cNvSpPr>
            <a:spLocks noGrp="1" noChangeArrowheads="1"/>
          </p:cNvSpPr>
          <p:nvPr>
            <p:ph idx="1"/>
          </p:nvPr>
        </p:nvSpPr>
        <p:spPr>
          <a:xfrm>
            <a:off x="768095" y="2285999"/>
            <a:ext cx="7560895" cy="432352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nl-BE" altLang="nl-BE" sz="2400"/>
              <a:t>Werkingsmiddelen schooljaar 2022-2023 zijn reeds gekend:</a:t>
            </a:r>
            <a:br>
              <a:rPr lang="nl-BE" altLang="nl-BE" sz="2400"/>
            </a:br>
            <a:endParaRPr lang="nl-BE" altLang="nl-BE" sz="2400"/>
          </a:p>
          <a:p>
            <a:pPr lvl="1" eaLnBrk="1" hangingPunct="1">
              <a:lnSpc>
                <a:spcPct val="90000"/>
              </a:lnSpc>
            </a:pPr>
            <a:r>
              <a:rPr lang="nl-BE" sz="2100">
                <a:solidFill>
                  <a:srgbClr val="000000"/>
                </a:solidFill>
              </a:rPr>
              <a:t>CBE: </a:t>
            </a:r>
            <a:br>
              <a:rPr lang="nl-BE" sz="2100">
                <a:solidFill>
                  <a:srgbClr val="000000"/>
                </a:solidFill>
              </a:rPr>
            </a:br>
            <a:endParaRPr lang="nl-BE" sz="2100">
              <a:solidFill>
                <a:srgbClr val="000000"/>
              </a:solidFill>
            </a:endParaRP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BE" sz="1800">
                <a:solidFill>
                  <a:srgbClr val="000000"/>
                </a:solidFill>
              </a:rPr>
              <a:t>Stap 1: </a:t>
            </a:r>
          </a:p>
          <a:p>
            <a:pPr marL="740569" lvl="3" indent="0" eaLnBrk="1" hangingPunct="1">
              <a:lnSpc>
                <a:spcPct val="90000"/>
              </a:lnSpc>
              <a:buNone/>
            </a:pPr>
            <a:r>
              <a:rPr lang="nl-BE" sz="1800">
                <a:solidFill>
                  <a:srgbClr val="000000"/>
                </a:solidFill>
              </a:rPr>
              <a:t>berekende WM = gemiddeld # LUC RF 2019, RF 2020 en RF 2021 * 1,8741 euro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BE" sz="1800">
                <a:solidFill>
                  <a:srgbClr val="000000"/>
                </a:solidFill>
              </a:rPr>
              <a:t>Stap 2: compensatieregeling start nieuwe financiering: </a:t>
            </a:r>
          </a:p>
          <a:p>
            <a:pPr marL="740569" lvl="3" indent="0" eaLnBrk="1" hangingPunct="1">
              <a:lnSpc>
                <a:spcPct val="90000"/>
              </a:lnSpc>
              <a:buNone/>
            </a:pPr>
            <a:r>
              <a:rPr lang="nl-NL" sz="1800" b="1">
                <a:solidFill>
                  <a:srgbClr val="000000"/>
                </a:solidFill>
              </a:rPr>
              <a:t>als</a:t>
            </a:r>
            <a:r>
              <a:rPr lang="nl-NL" sz="1800">
                <a:solidFill>
                  <a:srgbClr val="000000"/>
                </a:solidFill>
              </a:rPr>
              <a:t> berekende WM SJ 22-23 (stap 1) &lt; toegekende WM SJ 19-20 </a:t>
            </a:r>
            <a:r>
              <a:rPr lang="nl-NL" sz="1800" b="1">
                <a:solidFill>
                  <a:srgbClr val="000000"/>
                </a:solidFill>
              </a:rPr>
              <a:t>dan</a:t>
            </a:r>
            <a:r>
              <a:rPr lang="nl-NL" sz="1800">
                <a:solidFill>
                  <a:srgbClr val="000000"/>
                </a:solidFill>
              </a:rPr>
              <a:t> per centrum 33% van verlies gecompenseerd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BE" sz="1800">
                <a:solidFill>
                  <a:srgbClr val="000000"/>
                </a:solidFill>
              </a:rPr>
              <a:t>Stap 3: neutralisatie corona:</a:t>
            </a:r>
          </a:p>
          <a:p>
            <a:pPr marL="740569" lvl="3" indent="0" eaLnBrk="1" hangingPunct="1">
              <a:lnSpc>
                <a:spcPct val="90000"/>
              </a:lnSpc>
              <a:buNone/>
            </a:pPr>
            <a:r>
              <a:rPr lang="nl-NL" sz="1800" b="1">
                <a:solidFill>
                  <a:srgbClr val="000000"/>
                </a:solidFill>
              </a:rPr>
              <a:t>als</a:t>
            </a:r>
            <a:r>
              <a:rPr lang="nl-NL" sz="1800">
                <a:solidFill>
                  <a:srgbClr val="000000"/>
                </a:solidFill>
              </a:rPr>
              <a:t> berekende WM SJ 22-23 </a:t>
            </a:r>
            <a:r>
              <a:rPr lang="nl-NL" altLang="nl-BE" sz="1800"/>
              <a:t>incl. compensatie 33% </a:t>
            </a:r>
            <a:r>
              <a:rPr lang="nl-NL" sz="1800">
                <a:solidFill>
                  <a:srgbClr val="000000"/>
                </a:solidFill>
              </a:rPr>
              <a:t>(stap 1 + stap 2) &lt; toegekende WM SJ 21-22 incl. educatieve overbruggingsregeling </a:t>
            </a:r>
            <a:r>
              <a:rPr lang="nl-NL" sz="1800" b="1">
                <a:solidFill>
                  <a:srgbClr val="000000"/>
                </a:solidFill>
              </a:rPr>
              <a:t>dan</a:t>
            </a:r>
            <a:r>
              <a:rPr lang="nl-NL" sz="1800">
                <a:solidFill>
                  <a:srgbClr val="000000"/>
                </a:solidFill>
              </a:rPr>
              <a:t> per centrum 100% van verlies gecompenseerd 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BE" sz="1800">
                <a:solidFill>
                  <a:srgbClr val="000000"/>
                </a:solidFill>
              </a:rPr>
              <a:t>Stap 4: </a:t>
            </a:r>
          </a:p>
          <a:p>
            <a:pPr marL="740569" lvl="3" indent="0" eaLnBrk="1" hangingPunct="1">
              <a:lnSpc>
                <a:spcPct val="90000"/>
              </a:lnSpc>
              <a:buNone/>
            </a:pPr>
            <a:r>
              <a:rPr lang="nl-BE" sz="1800">
                <a:solidFill>
                  <a:srgbClr val="000000"/>
                </a:solidFill>
              </a:rPr>
              <a:t>totale WM centrum = berekende WM, WM compensatie 33% en WM neutralisatie corona</a:t>
            </a:r>
          </a:p>
          <a:p>
            <a:pPr marL="520303" lvl="2" indent="0" eaLnBrk="1" hangingPunct="1">
              <a:lnSpc>
                <a:spcPct val="90000"/>
              </a:lnSpc>
              <a:buNone/>
            </a:pPr>
            <a:endParaRPr lang="nl-BE" sz="1275">
              <a:solidFill>
                <a:srgbClr val="000000"/>
              </a:solidFill>
            </a:endParaRPr>
          </a:p>
          <a:p>
            <a:pPr marL="258365" lvl="1" indent="0" eaLnBrk="1" hangingPunct="1">
              <a:lnSpc>
                <a:spcPct val="90000"/>
              </a:lnSpc>
              <a:buNone/>
            </a:pPr>
            <a:endParaRPr lang="nl-BE" altLang="nl-BE" sz="1200"/>
          </a:p>
          <a:p>
            <a:pPr marL="258365" lvl="1" indent="0" eaLnBrk="1" hangingPunct="1">
              <a:lnSpc>
                <a:spcPct val="90000"/>
              </a:lnSpc>
              <a:buNone/>
            </a:pPr>
            <a:endParaRPr lang="nl-BE" altLang="nl-BE" sz="900"/>
          </a:p>
          <a:p>
            <a:pPr marL="0" indent="0" eaLnBrk="1" hangingPunct="1">
              <a:lnSpc>
                <a:spcPct val="90000"/>
              </a:lnSpc>
              <a:buNone/>
            </a:pPr>
            <a:endParaRPr lang="nl-BE" altLang="nl-BE" sz="975"/>
          </a:p>
          <a:p>
            <a:pPr eaLnBrk="1" hangingPunct="1">
              <a:lnSpc>
                <a:spcPct val="90000"/>
              </a:lnSpc>
            </a:pPr>
            <a:endParaRPr lang="nl-BE" altLang="nl-BE" sz="1500"/>
          </a:p>
          <a:p>
            <a:pPr eaLnBrk="1" hangingPunct="1">
              <a:lnSpc>
                <a:spcPct val="90000"/>
              </a:lnSpc>
            </a:pPr>
            <a:endParaRPr lang="nl-BE" altLang="nl-BE" sz="1275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1DFAD247-3465-492D-97CF-8BBD002AD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14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286458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jdelijke aanduiding voor datum 3"/>
          <p:cNvSpPr txBox="1">
            <a:spLocks noGrp="1"/>
          </p:cNvSpPr>
          <p:nvPr/>
        </p:nvSpPr>
        <p:spPr bwMode="auto">
          <a:xfrm>
            <a:off x="1485900" y="5543550"/>
            <a:ext cx="1600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C0C60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  <a:lvl2pPr marL="742950" indent="-285750">
              <a:spcBef>
                <a:spcPct val="20000"/>
              </a:spcBef>
              <a:buClr>
                <a:srgbClr val="75A4A3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FlandersArtSans-Regular" panose="00000500000000000000" pitchFamily="2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FlandersArtSans-Regular" panose="00000500000000000000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0C0C6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9pPr>
          </a:lstStyle>
          <a:p>
            <a:pPr defTabSz="685800" eaLnBrk="1" hangingPunct="1">
              <a:spcBef>
                <a:spcPct val="0"/>
              </a:spcBef>
              <a:buClrTx/>
              <a:buSzTx/>
              <a:buNone/>
            </a:pPr>
            <a:endParaRPr lang="nl-NL" altLang="en-US" sz="900" b="0">
              <a:solidFill>
                <a:srgbClr val="330066"/>
              </a:solidFill>
              <a:latin typeface="Calibri" panose="020F0502020204030204" pitchFamily="34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nl-BE"/>
              <a:t>Werkingsmiddelen en inschrijvingsgelden SJ 22-23</a:t>
            </a:r>
            <a:br>
              <a:rPr lang="nl-BE" altLang="nl-BE"/>
            </a:br>
            <a:r>
              <a:rPr lang="nl-NL" altLang="nl-BE" sz="1500">
                <a:solidFill>
                  <a:srgbClr val="0070C0"/>
                </a:solidFill>
              </a:rPr>
              <a:t>Artikel 89, 108</a:t>
            </a:r>
            <a:r>
              <a:rPr lang="nl-BE" altLang="nl-BE" sz="1500">
                <a:solidFill>
                  <a:srgbClr val="0070C0"/>
                </a:solidFill>
              </a:rPr>
              <a:t>, 196septies §5</a:t>
            </a:r>
            <a:r>
              <a:rPr lang="nl-NL" altLang="nl-BE" sz="1500">
                <a:solidFill>
                  <a:srgbClr val="0070C0"/>
                </a:solidFill>
              </a:rPr>
              <a:t> en 113decies §3 1° decreet VWO</a:t>
            </a:r>
            <a:endParaRPr lang="nl-NL" altLang="nl-BE">
              <a:solidFill>
                <a:srgbClr val="0070C0"/>
              </a:solidFill>
            </a:endParaRPr>
          </a:p>
        </p:txBody>
      </p:sp>
      <p:sp>
        <p:nvSpPr>
          <p:cNvPr id="35844" name="Rectangle 3"/>
          <p:cNvSpPr>
            <a:spLocks noGrp="1" noChangeArrowheads="1"/>
          </p:cNvSpPr>
          <p:nvPr>
            <p:ph idx="1"/>
          </p:nvPr>
        </p:nvSpPr>
        <p:spPr>
          <a:xfrm>
            <a:off x="768096" y="2084832"/>
            <a:ext cx="7709982" cy="4594264"/>
          </a:xfrm>
        </p:spPr>
        <p:txBody>
          <a:bodyPr>
            <a:normAutofit lnSpcReduction="10000"/>
          </a:bodyPr>
          <a:lstStyle/>
          <a:p>
            <a:pPr lvl="1" eaLnBrk="1" hangingPunct="1">
              <a:lnSpc>
                <a:spcPct val="90000"/>
              </a:lnSpc>
            </a:pPr>
            <a:r>
              <a:rPr lang="nl-BE">
                <a:solidFill>
                  <a:srgbClr val="000000"/>
                </a:solidFill>
              </a:rPr>
              <a:t>CVO:</a:t>
            </a:r>
            <a:br>
              <a:rPr lang="nl-BE">
                <a:solidFill>
                  <a:srgbClr val="000000"/>
                </a:solidFill>
              </a:rPr>
            </a:br>
            <a:r>
              <a:rPr lang="nl-BE">
                <a:solidFill>
                  <a:srgbClr val="000000"/>
                </a:solidFill>
              </a:rPr>
              <a:t> 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NL" altLang="nl-BE">
                <a:solidFill>
                  <a:srgbClr val="000000"/>
                </a:solidFill>
              </a:rPr>
              <a:t>Stap 1: de macro-pot WM = 31.116.754,27 euro</a:t>
            </a:r>
          </a:p>
          <a:p>
            <a:pPr marL="997744" lvl="3" indent="-257175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altLang="nl-BE" b="1">
                <a:solidFill>
                  <a:srgbClr val="000000"/>
                </a:solidFill>
              </a:rPr>
              <a:t>toegekende WM </a:t>
            </a:r>
            <a:r>
              <a:rPr lang="nl-NL" altLang="nl-BE">
                <a:solidFill>
                  <a:srgbClr val="000000"/>
                </a:solidFill>
              </a:rPr>
              <a:t>SJ 2021-2022 (30.269.293,66) </a:t>
            </a:r>
          </a:p>
          <a:p>
            <a:pPr marL="997744" lvl="3" indent="-257175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altLang="nl-BE">
                <a:solidFill>
                  <a:srgbClr val="000000"/>
                </a:solidFill>
              </a:rPr>
              <a:t>+ WM </a:t>
            </a:r>
            <a:r>
              <a:rPr lang="nl-NL" altLang="nl-BE" b="1">
                <a:solidFill>
                  <a:srgbClr val="000000"/>
                </a:solidFill>
              </a:rPr>
              <a:t>educatieve overbruggingsregeling </a:t>
            </a:r>
            <a:r>
              <a:rPr lang="nl-NL" altLang="nl-BE">
                <a:solidFill>
                  <a:srgbClr val="000000"/>
                </a:solidFill>
              </a:rPr>
              <a:t>SJ 2021-2022 (600.502,24)</a:t>
            </a:r>
          </a:p>
          <a:p>
            <a:pPr marL="997744" lvl="3" indent="-257175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altLang="nl-BE">
                <a:solidFill>
                  <a:srgbClr val="000000"/>
                </a:solidFill>
              </a:rPr>
              <a:t>+ </a:t>
            </a:r>
            <a:r>
              <a:rPr lang="nl-NL" altLang="nl-BE" b="1">
                <a:solidFill>
                  <a:srgbClr val="000000"/>
                </a:solidFill>
              </a:rPr>
              <a:t>0,8% groei </a:t>
            </a:r>
            <a:r>
              <a:rPr lang="nl-NL" altLang="nl-BE">
                <a:solidFill>
                  <a:srgbClr val="000000"/>
                </a:solidFill>
              </a:rPr>
              <a:t>(0,008 * (30.269.293,66 + 600.502,24) = 246.958,37)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NL" altLang="nl-BE">
                <a:solidFill>
                  <a:srgbClr val="000000"/>
                </a:solidFill>
              </a:rPr>
              <a:t>Stap 2: berekening garantie per centrum: </a:t>
            </a:r>
          </a:p>
          <a:p>
            <a:pPr marL="740569" lvl="3" indent="0" eaLnBrk="1" hangingPunct="1">
              <a:lnSpc>
                <a:spcPct val="90000"/>
              </a:lnSpc>
              <a:buNone/>
            </a:pPr>
            <a:r>
              <a:rPr lang="nl-NL" altLang="nl-BE" sz="1700">
                <a:solidFill>
                  <a:srgbClr val="000000"/>
                </a:solidFill>
              </a:rPr>
              <a:t>gemiddeld aantal ongewogen FP RF 2019, RF 2020 en RF 2021 x 0,40 euro 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NL" altLang="nl-BE">
                <a:solidFill>
                  <a:srgbClr val="000000"/>
                </a:solidFill>
              </a:rPr>
              <a:t>Stap 3: berekening gemiddeld aantal gewogen </a:t>
            </a:r>
            <a:r>
              <a:rPr lang="nl-NL" altLang="nl-BE" err="1">
                <a:solidFill>
                  <a:srgbClr val="000000"/>
                </a:solidFill>
              </a:rPr>
              <a:t>FPwm</a:t>
            </a:r>
            <a:r>
              <a:rPr lang="nl-NL" altLang="nl-BE">
                <a:solidFill>
                  <a:srgbClr val="000000"/>
                </a:solidFill>
              </a:rPr>
              <a:t> per centrum (gem. RF 2019, RF 2020 en RF 2021)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NL" altLang="nl-BE">
                <a:solidFill>
                  <a:srgbClr val="000000"/>
                </a:solidFill>
              </a:rPr>
              <a:t>Stap 4: macro-pot WM verminderd met uitkomst stap 2, rest verdeeld over centra op basis van het aandeel gewogen </a:t>
            </a:r>
            <a:r>
              <a:rPr lang="nl-NL" altLang="nl-BE" err="1">
                <a:solidFill>
                  <a:srgbClr val="000000"/>
                </a:solidFill>
              </a:rPr>
              <a:t>FPwm</a:t>
            </a:r>
            <a:r>
              <a:rPr lang="nl-NL" altLang="nl-BE">
                <a:solidFill>
                  <a:srgbClr val="000000"/>
                </a:solidFill>
              </a:rPr>
              <a:t> = (gewogen </a:t>
            </a:r>
            <a:r>
              <a:rPr lang="nl-NL" altLang="nl-BE" err="1">
                <a:solidFill>
                  <a:srgbClr val="000000"/>
                </a:solidFill>
              </a:rPr>
              <a:t>FPwm</a:t>
            </a:r>
            <a:r>
              <a:rPr lang="nl-NL" altLang="nl-BE">
                <a:solidFill>
                  <a:srgbClr val="000000"/>
                </a:solidFill>
              </a:rPr>
              <a:t> RF19 + RF20 + RF21)/3 centrum t.o.v. (gewogen </a:t>
            </a:r>
            <a:r>
              <a:rPr lang="nl-NL" altLang="nl-BE" err="1">
                <a:solidFill>
                  <a:srgbClr val="000000"/>
                </a:solidFill>
              </a:rPr>
              <a:t>FPwm</a:t>
            </a:r>
            <a:r>
              <a:rPr lang="nl-NL" altLang="nl-BE">
                <a:solidFill>
                  <a:srgbClr val="000000"/>
                </a:solidFill>
              </a:rPr>
              <a:t> RF19 + RF20 + RF21)/3 alle centra samen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NL" altLang="nl-BE">
                <a:solidFill>
                  <a:srgbClr val="000000"/>
                </a:solidFill>
              </a:rPr>
              <a:t>Stap 5: </a:t>
            </a:r>
          </a:p>
          <a:p>
            <a:pPr marL="740569" lvl="3" indent="0" eaLnBrk="1" hangingPunct="1">
              <a:lnSpc>
                <a:spcPct val="90000"/>
              </a:lnSpc>
              <a:buNone/>
            </a:pPr>
            <a:r>
              <a:rPr lang="nl-NL" altLang="nl-BE" sz="1700">
                <a:solidFill>
                  <a:srgbClr val="000000"/>
                </a:solidFill>
              </a:rPr>
              <a:t>berekende WM centrum = WM ongewogen FP centrum en WM gewogen </a:t>
            </a:r>
            <a:r>
              <a:rPr lang="nl-NL" altLang="nl-BE" sz="1700" err="1">
                <a:solidFill>
                  <a:srgbClr val="000000"/>
                </a:solidFill>
              </a:rPr>
              <a:t>FPwm</a:t>
            </a:r>
            <a:r>
              <a:rPr lang="nl-NL" altLang="nl-BE" sz="1700">
                <a:solidFill>
                  <a:srgbClr val="000000"/>
                </a:solidFill>
              </a:rPr>
              <a:t> centrum </a:t>
            </a:r>
          </a:p>
          <a:p>
            <a:pPr marL="258365" lvl="1" indent="0" eaLnBrk="1" hangingPunct="1">
              <a:lnSpc>
                <a:spcPct val="90000"/>
              </a:lnSpc>
              <a:buNone/>
            </a:pPr>
            <a:endParaRPr lang="nl-BE" altLang="nl-BE" sz="1500"/>
          </a:p>
          <a:p>
            <a:pPr marL="258365" lvl="1" indent="0" eaLnBrk="1" hangingPunct="1">
              <a:lnSpc>
                <a:spcPct val="90000"/>
              </a:lnSpc>
              <a:buNone/>
            </a:pPr>
            <a:endParaRPr lang="nl-BE" altLang="nl-BE" sz="1200"/>
          </a:p>
          <a:p>
            <a:pPr marL="0" indent="0" eaLnBrk="1" hangingPunct="1">
              <a:lnSpc>
                <a:spcPct val="90000"/>
              </a:lnSpc>
              <a:buNone/>
            </a:pPr>
            <a:endParaRPr lang="nl-BE" altLang="nl-BE" sz="1200"/>
          </a:p>
          <a:p>
            <a:pPr eaLnBrk="1" hangingPunct="1">
              <a:lnSpc>
                <a:spcPct val="90000"/>
              </a:lnSpc>
            </a:pPr>
            <a:endParaRPr lang="nl-BE" altLang="nl-BE" sz="2100"/>
          </a:p>
          <a:p>
            <a:pPr eaLnBrk="1" hangingPunct="1">
              <a:lnSpc>
                <a:spcPct val="90000"/>
              </a:lnSpc>
            </a:pPr>
            <a:endParaRPr lang="nl-BE" altLang="nl-BE" sz="1275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FFA7C5DA-3CBA-41F8-BEEF-446B9721F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15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896226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jdelijke aanduiding voor datum 3"/>
          <p:cNvSpPr txBox="1">
            <a:spLocks noGrp="1"/>
          </p:cNvSpPr>
          <p:nvPr/>
        </p:nvSpPr>
        <p:spPr bwMode="auto">
          <a:xfrm>
            <a:off x="1485900" y="5543550"/>
            <a:ext cx="1600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C0C60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  <a:lvl2pPr marL="742950" indent="-285750">
              <a:spcBef>
                <a:spcPct val="20000"/>
              </a:spcBef>
              <a:buClr>
                <a:srgbClr val="75A4A3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FlandersArtSans-Regular" panose="00000500000000000000" pitchFamily="2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FlandersArtSans-Regular" panose="00000500000000000000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0C0C6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9pPr>
          </a:lstStyle>
          <a:p>
            <a:pPr defTabSz="685800" eaLnBrk="1" hangingPunct="1">
              <a:spcBef>
                <a:spcPct val="0"/>
              </a:spcBef>
              <a:buClrTx/>
              <a:buSzTx/>
              <a:buNone/>
            </a:pPr>
            <a:endParaRPr lang="nl-NL" altLang="en-US" sz="900" b="0">
              <a:solidFill>
                <a:srgbClr val="330066"/>
              </a:solidFill>
              <a:latin typeface="Calibri" panose="020F0502020204030204" pitchFamily="34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nl-BE"/>
              <a:t>Werkingsmiddelen en inschrijvingsgelden SJ 22-23</a:t>
            </a:r>
            <a:br>
              <a:rPr lang="nl-BE" altLang="nl-BE"/>
            </a:br>
            <a:r>
              <a:rPr lang="nl-NL" altLang="nl-BE" sz="1500">
                <a:solidFill>
                  <a:srgbClr val="0070C0"/>
                </a:solidFill>
              </a:rPr>
              <a:t>Artikel 89, 108</a:t>
            </a:r>
            <a:r>
              <a:rPr lang="nl-BE" altLang="nl-BE" sz="1500">
                <a:solidFill>
                  <a:srgbClr val="0070C0"/>
                </a:solidFill>
              </a:rPr>
              <a:t>, 196septies §5</a:t>
            </a:r>
            <a:r>
              <a:rPr lang="nl-NL" altLang="nl-BE" sz="1500">
                <a:solidFill>
                  <a:srgbClr val="0070C0"/>
                </a:solidFill>
              </a:rPr>
              <a:t> en 113decies §3 1° decreet VWO</a:t>
            </a:r>
            <a:endParaRPr lang="nl-NL" altLang="nl-BE">
              <a:solidFill>
                <a:srgbClr val="0070C0"/>
              </a:solidFill>
            </a:endParaRPr>
          </a:p>
        </p:txBody>
      </p:sp>
      <p:sp>
        <p:nvSpPr>
          <p:cNvPr id="3584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20303" lvl="2" indent="0" eaLnBrk="1" hangingPunct="1">
              <a:lnSpc>
                <a:spcPct val="90000"/>
              </a:lnSpc>
              <a:buNone/>
            </a:pPr>
            <a:endParaRPr lang="nl-BE" sz="1500" u="sng">
              <a:solidFill>
                <a:srgbClr val="000000"/>
              </a:solidFill>
            </a:endParaRP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BE">
                <a:solidFill>
                  <a:srgbClr val="000000"/>
                </a:solidFill>
              </a:rPr>
              <a:t>Stap 6: compensatieregeling </a:t>
            </a:r>
            <a:r>
              <a:rPr lang="nl-NL">
                <a:solidFill>
                  <a:srgbClr val="000000"/>
                </a:solidFill>
              </a:rPr>
              <a:t>start nieuwe financiering:</a:t>
            </a:r>
            <a:endParaRPr lang="nl-BE">
              <a:solidFill>
                <a:srgbClr val="000000"/>
              </a:solidFill>
            </a:endParaRPr>
          </a:p>
          <a:p>
            <a:pPr marL="740569" lvl="3" indent="0" eaLnBrk="1" hangingPunct="1">
              <a:lnSpc>
                <a:spcPct val="90000"/>
              </a:lnSpc>
              <a:buNone/>
            </a:pPr>
            <a:r>
              <a:rPr lang="nl-NL" sz="1700">
                <a:solidFill>
                  <a:srgbClr val="000000"/>
                </a:solidFill>
              </a:rPr>
              <a:t>als berekende WM SJ 22-23 (stap 5) &lt; toegekende WM SJ 19-20 dan per centrum 33% van verlies gecompenseerd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BE">
                <a:solidFill>
                  <a:srgbClr val="000000"/>
                </a:solidFill>
              </a:rPr>
              <a:t>Stap 7: neutralisatie corona:</a:t>
            </a:r>
          </a:p>
          <a:p>
            <a:pPr marL="997744" lvl="3" indent="-257175">
              <a:buFont typeface="Arial" panose="020B0604020202020204" pitchFamily="34" charset="0"/>
              <a:buChar char="•"/>
            </a:pPr>
            <a:r>
              <a:rPr lang="nl-NL">
                <a:solidFill>
                  <a:srgbClr val="000000"/>
                </a:solidFill>
              </a:rPr>
              <a:t>als berekende WM SJ 22-23 </a:t>
            </a:r>
            <a:r>
              <a:rPr lang="nl-NL" altLang="nl-BE">
                <a:solidFill>
                  <a:srgbClr val="000000"/>
                </a:solidFill>
              </a:rPr>
              <a:t>incl. compensatie 33% </a:t>
            </a:r>
            <a:r>
              <a:rPr lang="nl-NL">
                <a:solidFill>
                  <a:srgbClr val="000000"/>
                </a:solidFill>
              </a:rPr>
              <a:t>(stap 5 + stap 6) &lt; toegekende WM SJ 21-22 incl. de educatieve overbruggingsregeling dan per centrum 100% van verlies gecompenseerd </a:t>
            </a:r>
          </a:p>
          <a:p>
            <a:pPr marL="997744" lvl="3" indent="-257175">
              <a:buFont typeface="Arial" panose="020B0604020202020204" pitchFamily="34" charset="0"/>
              <a:buChar char="•"/>
            </a:pPr>
            <a:r>
              <a:rPr lang="nl-NL">
                <a:solidFill>
                  <a:srgbClr val="000000"/>
                </a:solidFill>
              </a:rPr>
              <a:t>totaal van de gecompenseerde verliezen wordt afgetrokken van het totaal van de werkingstoelagen die bestemd zijn voor de gegroeide CVO</a:t>
            </a:r>
          </a:p>
          <a:p>
            <a:pPr marL="997744" lvl="3" indent="-257175">
              <a:buFont typeface="Arial" panose="020B0604020202020204" pitchFamily="34" charset="0"/>
              <a:buChar char="•"/>
            </a:pPr>
            <a:r>
              <a:rPr lang="nl-NL">
                <a:solidFill>
                  <a:srgbClr val="000000"/>
                </a:solidFill>
              </a:rPr>
              <a:t>hoe? volgens aandeel in de groei van de gegroeide CVO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BE">
                <a:solidFill>
                  <a:srgbClr val="000000"/>
                </a:solidFill>
              </a:rPr>
              <a:t>Stap 8: </a:t>
            </a:r>
          </a:p>
          <a:p>
            <a:pPr marL="740569" lvl="3" indent="0" eaLnBrk="1" hangingPunct="1">
              <a:lnSpc>
                <a:spcPct val="90000"/>
              </a:lnSpc>
              <a:buNone/>
            </a:pPr>
            <a:r>
              <a:rPr lang="nl-BE" sz="1700">
                <a:solidFill>
                  <a:srgbClr val="000000"/>
                </a:solidFill>
              </a:rPr>
              <a:t>totale WM centrum = berekende WM, WM compensatie 33% en WM neutralisatie corona</a:t>
            </a:r>
            <a:endParaRPr lang="nl-BE" altLang="nl-BE" sz="1700"/>
          </a:p>
          <a:p>
            <a:pPr marL="0" indent="0" eaLnBrk="1" hangingPunct="1">
              <a:lnSpc>
                <a:spcPct val="90000"/>
              </a:lnSpc>
              <a:buNone/>
            </a:pPr>
            <a:endParaRPr lang="nl-BE" altLang="nl-BE" sz="975"/>
          </a:p>
          <a:p>
            <a:pPr eaLnBrk="1" hangingPunct="1">
              <a:lnSpc>
                <a:spcPct val="90000"/>
              </a:lnSpc>
            </a:pPr>
            <a:endParaRPr lang="nl-BE" altLang="nl-BE" sz="1500"/>
          </a:p>
          <a:p>
            <a:pPr eaLnBrk="1" hangingPunct="1">
              <a:lnSpc>
                <a:spcPct val="90000"/>
              </a:lnSpc>
            </a:pPr>
            <a:endParaRPr lang="nl-BE" altLang="nl-BE" sz="1275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6CA64FE0-B562-487E-BA4E-ED7686AA0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16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5033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jdelijke aanduiding voor datum 3"/>
          <p:cNvSpPr txBox="1">
            <a:spLocks noGrp="1"/>
          </p:cNvSpPr>
          <p:nvPr/>
        </p:nvSpPr>
        <p:spPr bwMode="auto">
          <a:xfrm>
            <a:off x="1485900" y="5543550"/>
            <a:ext cx="1600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C0C60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  <a:lvl2pPr marL="742950" indent="-285750">
              <a:spcBef>
                <a:spcPct val="20000"/>
              </a:spcBef>
              <a:buClr>
                <a:srgbClr val="75A4A3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FlandersArtSans-Regular" panose="00000500000000000000" pitchFamily="2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FlandersArtSans-Regular" panose="00000500000000000000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0C0C6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9pPr>
          </a:lstStyle>
          <a:p>
            <a:pPr defTabSz="685800" eaLnBrk="1" hangingPunct="1">
              <a:spcBef>
                <a:spcPct val="0"/>
              </a:spcBef>
              <a:buClrTx/>
              <a:buSzTx/>
              <a:buNone/>
            </a:pPr>
            <a:endParaRPr lang="nl-NL" altLang="en-US" sz="900" b="0">
              <a:solidFill>
                <a:srgbClr val="330066"/>
              </a:solidFill>
              <a:latin typeface="Calibri" panose="020F0502020204030204" pitchFamily="34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nl-BE"/>
              <a:t>Werkingsmiddelen en inschrijvingsgelden SJ 22-23</a:t>
            </a:r>
            <a:br>
              <a:rPr lang="nl-BE" altLang="nl-BE"/>
            </a:br>
            <a:r>
              <a:rPr lang="nl-NL" altLang="nl-BE" sz="1500">
                <a:solidFill>
                  <a:srgbClr val="0070C0"/>
                </a:solidFill>
              </a:rPr>
              <a:t>Artikel 89, 108</a:t>
            </a:r>
            <a:r>
              <a:rPr lang="nl-BE" altLang="nl-BE" sz="1500">
                <a:solidFill>
                  <a:srgbClr val="0070C0"/>
                </a:solidFill>
              </a:rPr>
              <a:t>, 196septies §5</a:t>
            </a:r>
            <a:r>
              <a:rPr lang="nl-NL" altLang="nl-BE" sz="1500">
                <a:solidFill>
                  <a:srgbClr val="0070C0"/>
                </a:solidFill>
              </a:rPr>
              <a:t> en 113decies §3 1° decreet VWO</a:t>
            </a:r>
            <a:endParaRPr lang="nl-NL" altLang="nl-BE">
              <a:solidFill>
                <a:srgbClr val="0070C0"/>
              </a:solidFill>
            </a:endParaRPr>
          </a:p>
        </p:txBody>
      </p:sp>
      <p:sp>
        <p:nvSpPr>
          <p:cNvPr id="3584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nl-BE" altLang="nl-BE" sz="1500"/>
          </a:p>
          <a:p>
            <a:pPr eaLnBrk="1" hangingPunct="1">
              <a:lnSpc>
                <a:spcPct val="90000"/>
              </a:lnSpc>
            </a:pPr>
            <a:r>
              <a:rPr lang="nl-BE" altLang="nl-BE"/>
              <a:t>Uitbetaling WM SJ 22-23:</a:t>
            </a:r>
            <a:br>
              <a:rPr lang="nl-BE" altLang="nl-BE"/>
            </a:br>
            <a:endParaRPr lang="nl-BE" altLang="nl-BE"/>
          </a:p>
          <a:p>
            <a:pPr lvl="1" eaLnBrk="1" hangingPunct="1">
              <a:lnSpc>
                <a:spcPct val="90000"/>
              </a:lnSpc>
            </a:pPr>
            <a:r>
              <a:rPr lang="nl-BE"/>
              <a:t>Schijf 1: 50% uiterlijk 1 maart 2023</a:t>
            </a:r>
          </a:p>
          <a:p>
            <a:pPr lvl="1" eaLnBrk="1" hangingPunct="1">
              <a:lnSpc>
                <a:spcPct val="90000"/>
              </a:lnSpc>
            </a:pPr>
            <a:r>
              <a:rPr lang="nl-BE"/>
              <a:t>Schijf 2: 50% uiterlijk 1 oktober 2023</a:t>
            </a:r>
            <a:endParaRPr lang="nl-BE" altLang="nl-BE">
              <a:highlight>
                <a:srgbClr val="FFFF00"/>
              </a:highlight>
            </a:endParaRPr>
          </a:p>
          <a:p>
            <a:pPr marL="258365" lvl="1" indent="0" eaLnBrk="1" hangingPunct="1">
              <a:lnSpc>
                <a:spcPct val="90000"/>
              </a:lnSpc>
              <a:buNone/>
            </a:pPr>
            <a:endParaRPr lang="nl-BE" altLang="nl-BE" sz="900"/>
          </a:p>
          <a:p>
            <a:pPr marL="0" indent="0" eaLnBrk="1" hangingPunct="1">
              <a:lnSpc>
                <a:spcPct val="90000"/>
              </a:lnSpc>
              <a:buNone/>
            </a:pPr>
            <a:endParaRPr lang="nl-BE" altLang="nl-BE" sz="975"/>
          </a:p>
          <a:p>
            <a:pPr eaLnBrk="1" hangingPunct="1">
              <a:lnSpc>
                <a:spcPct val="90000"/>
              </a:lnSpc>
            </a:pPr>
            <a:endParaRPr lang="nl-BE" altLang="nl-BE" sz="1500"/>
          </a:p>
          <a:p>
            <a:pPr eaLnBrk="1" hangingPunct="1">
              <a:lnSpc>
                <a:spcPct val="90000"/>
              </a:lnSpc>
            </a:pPr>
            <a:endParaRPr lang="nl-BE" altLang="nl-BE" sz="1275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15E83EAB-305D-4577-B42A-0F358888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17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145307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jdelijke aanduiding voor datum 3"/>
          <p:cNvSpPr txBox="1">
            <a:spLocks noGrp="1"/>
          </p:cNvSpPr>
          <p:nvPr/>
        </p:nvSpPr>
        <p:spPr bwMode="auto">
          <a:xfrm>
            <a:off x="1485900" y="5543550"/>
            <a:ext cx="1600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C0C60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  <a:lvl2pPr marL="742950" indent="-285750">
              <a:spcBef>
                <a:spcPct val="20000"/>
              </a:spcBef>
              <a:buClr>
                <a:srgbClr val="75A4A3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FlandersArtSans-Regular" panose="00000500000000000000" pitchFamily="2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FlandersArtSans-Regular" panose="00000500000000000000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0C0C6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9pPr>
          </a:lstStyle>
          <a:p>
            <a:pPr defTabSz="685800" eaLnBrk="1" hangingPunct="1">
              <a:spcBef>
                <a:spcPct val="0"/>
              </a:spcBef>
              <a:buClrTx/>
              <a:buSzTx/>
              <a:buNone/>
            </a:pPr>
            <a:endParaRPr lang="nl-NL" altLang="en-US" sz="900" b="0">
              <a:solidFill>
                <a:srgbClr val="330066"/>
              </a:solidFill>
              <a:latin typeface="Calibri" panose="020F0502020204030204" pitchFamily="34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nl-BE"/>
              <a:t>Werkingsmiddelen en inschrijvingsgelden SJ 22-23</a:t>
            </a:r>
            <a:br>
              <a:rPr lang="nl-BE" altLang="nl-BE"/>
            </a:br>
            <a:r>
              <a:rPr lang="nl-NL" altLang="nl-BE" sz="1500">
                <a:solidFill>
                  <a:srgbClr val="0070C0"/>
                </a:solidFill>
              </a:rPr>
              <a:t>Artikel 89, 108</a:t>
            </a:r>
            <a:r>
              <a:rPr lang="nl-BE" altLang="nl-BE" sz="1500">
                <a:solidFill>
                  <a:srgbClr val="0070C0"/>
                </a:solidFill>
              </a:rPr>
              <a:t>, 196septies §4</a:t>
            </a:r>
            <a:r>
              <a:rPr lang="nl-NL" altLang="nl-BE" sz="1500">
                <a:solidFill>
                  <a:srgbClr val="0070C0"/>
                </a:solidFill>
              </a:rPr>
              <a:t> en 113decies §3 1° decreet VWO</a:t>
            </a:r>
            <a:endParaRPr lang="nl-NL" altLang="nl-BE">
              <a:solidFill>
                <a:srgbClr val="0070C0"/>
              </a:solidFill>
            </a:endParaRPr>
          </a:p>
        </p:txBody>
      </p:sp>
      <p:sp>
        <p:nvSpPr>
          <p:cNvPr id="3584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nl-BE" altLang="nl-BE" sz="1500"/>
          </a:p>
          <a:p>
            <a:pPr eaLnBrk="1" hangingPunct="1">
              <a:lnSpc>
                <a:spcPct val="90000"/>
              </a:lnSpc>
            </a:pPr>
            <a:r>
              <a:rPr lang="nl-BE" altLang="nl-BE"/>
              <a:t>Door te storten bedrag voor schooljaar 2022-2023 is reeds gekend door centra:</a:t>
            </a:r>
          </a:p>
          <a:p>
            <a:pPr lvl="1" eaLnBrk="1" hangingPunct="1">
              <a:lnSpc>
                <a:spcPct val="90000"/>
              </a:lnSpc>
            </a:pPr>
            <a:endParaRPr lang="nl-BE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nl-BE">
                <a:solidFill>
                  <a:srgbClr val="000000"/>
                </a:solidFill>
              </a:rPr>
              <a:t>Berekening op basis van: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BE">
                <a:solidFill>
                  <a:srgbClr val="000000"/>
                </a:solidFill>
              </a:rPr>
              <a:t>schooljaar 2021-2022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BE">
                <a:solidFill>
                  <a:srgbClr val="000000"/>
                </a:solidFill>
              </a:rPr>
              <a:t>= door centra geregistreerde inschrijvingsgelden (DAVINCI op fotomoment)</a:t>
            </a:r>
          </a:p>
          <a:p>
            <a:pPr lvl="1" eaLnBrk="1" hangingPunct="1">
              <a:lnSpc>
                <a:spcPct val="90000"/>
              </a:lnSpc>
            </a:pPr>
            <a:endParaRPr lang="nl-NL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nl-NL">
                <a:solidFill>
                  <a:srgbClr val="000000"/>
                </a:solidFill>
              </a:rPr>
              <a:t>via financieringsrapport opvolgen geregistreerde inschrijvingsgelden schooljaar 2021-2022</a:t>
            </a:r>
            <a:endParaRPr lang="nl-BE" altLang="nl-BE"/>
          </a:p>
          <a:p>
            <a:pPr marL="0" indent="0" eaLnBrk="1" hangingPunct="1">
              <a:lnSpc>
                <a:spcPct val="90000"/>
              </a:lnSpc>
              <a:buNone/>
            </a:pPr>
            <a:endParaRPr lang="nl-BE" altLang="nl-BE" sz="975"/>
          </a:p>
          <a:p>
            <a:pPr eaLnBrk="1" hangingPunct="1">
              <a:lnSpc>
                <a:spcPct val="90000"/>
              </a:lnSpc>
            </a:pPr>
            <a:endParaRPr lang="nl-BE" altLang="nl-BE" sz="1500"/>
          </a:p>
          <a:p>
            <a:pPr marL="0" indent="0" eaLnBrk="1" hangingPunct="1">
              <a:lnSpc>
                <a:spcPct val="90000"/>
              </a:lnSpc>
              <a:buNone/>
            </a:pPr>
            <a:endParaRPr lang="nl-BE" altLang="nl-BE" sz="1275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AF1939F1-AAD1-4D07-9DAB-A14A75DC7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18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95894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jdelijke aanduiding voor datum 3"/>
          <p:cNvSpPr txBox="1">
            <a:spLocks noGrp="1"/>
          </p:cNvSpPr>
          <p:nvPr/>
        </p:nvSpPr>
        <p:spPr bwMode="auto">
          <a:xfrm>
            <a:off x="1485900" y="5543550"/>
            <a:ext cx="1600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C0C60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  <a:lvl2pPr marL="742950" indent="-285750">
              <a:spcBef>
                <a:spcPct val="20000"/>
              </a:spcBef>
              <a:buClr>
                <a:srgbClr val="75A4A3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FlandersArtSans-Regular" panose="00000500000000000000" pitchFamily="2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FlandersArtSans-Regular" panose="00000500000000000000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0C0C6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9pPr>
          </a:lstStyle>
          <a:p>
            <a:pPr defTabSz="685800" eaLnBrk="1" hangingPunct="1">
              <a:spcBef>
                <a:spcPct val="0"/>
              </a:spcBef>
              <a:buClrTx/>
              <a:buSzTx/>
              <a:buNone/>
            </a:pPr>
            <a:endParaRPr lang="nl-NL" altLang="en-US" sz="900" b="0">
              <a:solidFill>
                <a:srgbClr val="330066"/>
              </a:solidFill>
              <a:latin typeface="Calibri" panose="020F0502020204030204" pitchFamily="34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nl-BE"/>
              <a:t>Werkingsmiddelen en inschrijvingsgelden SJ 22-23</a:t>
            </a:r>
            <a:br>
              <a:rPr lang="nl-BE" altLang="nl-BE"/>
            </a:br>
            <a:r>
              <a:rPr lang="nl-NL" altLang="nl-BE" sz="1500">
                <a:solidFill>
                  <a:srgbClr val="0070C0"/>
                </a:solidFill>
              </a:rPr>
              <a:t>Artikel 89, 108</a:t>
            </a:r>
            <a:r>
              <a:rPr lang="nl-BE" altLang="nl-BE" sz="1500">
                <a:solidFill>
                  <a:srgbClr val="0070C0"/>
                </a:solidFill>
              </a:rPr>
              <a:t>, 196septies §4</a:t>
            </a:r>
            <a:r>
              <a:rPr lang="nl-NL" altLang="nl-BE" sz="1500">
                <a:solidFill>
                  <a:srgbClr val="0070C0"/>
                </a:solidFill>
              </a:rPr>
              <a:t> en 113decies §3 1° decreet VWO</a:t>
            </a:r>
            <a:endParaRPr lang="nl-NL" altLang="nl-BE">
              <a:solidFill>
                <a:srgbClr val="0070C0"/>
              </a:solidFill>
            </a:endParaRPr>
          </a:p>
        </p:txBody>
      </p:sp>
      <p:sp>
        <p:nvSpPr>
          <p:cNvPr id="3584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nl-BE" altLang="nl-BE" sz="1500" dirty="0"/>
          </a:p>
          <a:p>
            <a:pPr eaLnBrk="1" hangingPunct="1">
              <a:lnSpc>
                <a:spcPct val="90000"/>
              </a:lnSpc>
            </a:pPr>
            <a:r>
              <a:rPr lang="nl-BE" altLang="nl-BE" dirty="0"/>
              <a:t>Doorstorting inschrijvingsgelden in schooljaar 2022-2023:</a:t>
            </a:r>
          </a:p>
          <a:p>
            <a:pPr lvl="1" eaLnBrk="1" hangingPunct="1">
              <a:lnSpc>
                <a:spcPct val="90000"/>
              </a:lnSpc>
            </a:pPr>
            <a:endParaRPr lang="nl-BE" sz="2100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nl-BE" dirty="0">
                <a:solidFill>
                  <a:srgbClr val="000000"/>
                </a:solidFill>
              </a:rPr>
              <a:t>Schijf 1: uiterlijk 31 maart 2023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BE" dirty="0">
                <a:solidFill>
                  <a:srgbClr val="000000"/>
                </a:solidFill>
              </a:rPr>
              <a:t>Berekeningsbasis: door centra in DAVINCI geregistreerde inschrijvingsgelden periode </a:t>
            </a:r>
            <a:r>
              <a:rPr lang="nl-BE" b="1" dirty="0">
                <a:solidFill>
                  <a:srgbClr val="000000"/>
                </a:solidFill>
              </a:rPr>
              <a:t>september 2021 – december 2021</a:t>
            </a:r>
          </a:p>
          <a:p>
            <a:pPr marL="520303" lvl="2" indent="0" eaLnBrk="1" hangingPunct="1">
              <a:lnSpc>
                <a:spcPct val="90000"/>
              </a:lnSpc>
              <a:buNone/>
            </a:pPr>
            <a:endParaRPr lang="nl-BE" sz="1800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nl-BE" dirty="0">
                <a:solidFill>
                  <a:srgbClr val="000000"/>
                </a:solidFill>
              </a:rPr>
              <a:t>Schijf 2: uiterlijk 31 oktober 2023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BE" dirty="0">
                <a:solidFill>
                  <a:srgbClr val="000000"/>
                </a:solidFill>
              </a:rPr>
              <a:t>Berekeningsbasis: door centra in DAVINCI geregistreerde inschrijvingsgelden periode </a:t>
            </a:r>
            <a:r>
              <a:rPr lang="nl-BE" b="1" dirty="0">
                <a:solidFill>
                  <a:srgbClr val="000000"/>
                </a:solidFill>
              </a:rPr>
              <a:t>januari 2022 – augustus 2022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nl-BE" altLang="nl-BE" sz="135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nl-BE" altLang="nl-BE" sz="1350" dirty="0"/>
          </a:p>
          <a:p>
            <a:pPr eaLnBrk="1" hangingPunct="1">
              <a:lnSpc>
                <a:spcPct val="90000"/>
              </a:lnSpc>
            </a:pPr>
            <a:endParaRPr lang="nl-BE" altLang="nl-BE" sz="2400" dirty="0"/>
          </a:p>
          <a:p>
            <a:pPr eaLnBrk="1" hangingPunct="1">
              <a:lnSpc>
                <a:spcPct val="90000"/>
              </a:lnSpc>
            </a:pPr>
            <a:endParaRPr lang="nl-BE" altLang="nl-BE" sz="1275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AAAB1EF1-33A4-4CCF-B08A-E010B4588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19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339378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D7B1BB-7720-4F4F-9ECD-BEF9CEB86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Autofit/>
          </a:bodyPr>
          <a:lstStyle/>
          <a:p>
            <a:r>
              <a:rPr lang="nl-BE" b="1">
                <a:latin typeface="FlandersArtSans-Regular" panose="00000500000000000000" pitchFamily="2" charset="0"/>
                <a:cs typeface="Calibri" panose="020F0502020204030204" pitchFamily="34" charset="0"/>
              </a:rPr>
              <a:t>Agenda</a:t>
            </a:r>
          </a:p>
        </p:txBody>
      </p:sp>
      <p:graphicFrame>
        <p:nvGraphicFramePr>
          <p:cNvPr id="6" name="Tijdelijke aanduiding voor inhoud 5">
            <a:extLst>
              <a:ext uri="{FF2B5EF4-FFF2-40B4-BE49-F238E27FC236}">
                <a16:creationId xmlns:a16="http://schemas.microsoft.com/office/drawing/2014/main" id="{C8991C1D-79C7-41F8-890C-9F5C9DB144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8077259"/>
              </p:ext>
            </p:extLst>
          </p:nvPr>
        </p:nvGraphicFramePr>
        <p:xfrm>
          <a:off x="768096" y="1956046"/>
          <a:ext cx="7289799" cy="4364450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1559828">
                  <a:extLst>
                    <a:ext uri="{9D8B030D-6E8A-4147-A177-3AD203B41FA5}">
                      <a16:colId xmlns:a16="http://schemas.microsoft.com/office/drawing/2014/main" val="710573409"/>
                    </a:ext>
                  </a:extLst>
                </a:gridCol>
                <a:gridCol w="5729971">
                  <a:extLst>
                    <a:ext uri="{9D8B030D-6E8A-4147-A177-3AD203B41FA5}">
                      <a16:colId xmlns:a16="http://schemas.microsoft.com/office/drawing/2014/main" val="2444585794"/>
                    </a:ext>
                  </a:extLst>
                </a:gridCol>
              </a:tblGrid>
              <a:tr h="318503">
                <a:tc>
                  <a:txBody>
                    <a:bodyPr/>
                    <a:lstStyle/>
                    <a:p>
                      <a:endParaRPr lang="nl-BE" sz="2000" b="0">
                        <a:effectLst/>
                      </a:endParaRPr>
                    </a:p>
                  </a:txBody>
                  <a:tcPr marL="59085" marR="59085" marT="0" marB="0"/>
                </a:tc>
                <a:tc>
                  <a:txBody>
                    <a:bodyPr/>
                    <a:lstStyle/>
                    <a:p>
                      <a:endParaRPr lang="nl-B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085" marR="59085" marT="0" marB="0"/>
                </a:tc>
                <a:extLst>
                  <a:ext uri="{0D108BD9-81ED-4DB2-BD59-A6C34878D82A}">
                    <a16:rowId xmlns:a16="http://schemas.microsoft.com/office/drawing/2014/main" val="1398930765"/>
                  </a:ext>
                </a:extLst>
              </a:tr>
              <a:tr h="318503">
                <a:tc>
                  <a:txBody>
                    <a:bodyPr/>
                    <a:lstStyle/>
                    <a:p>
                      <a:r>
                        <a:rPr lang="nl-BE" sz="1800" b="0">
                          <a:effectLst/>
                          <a:latin typeface="FlandersArtSans-Regular" panose="00000500000000000000" pitchFamily="2" charset="0"/>
                        </a:rPr>
                        <a:t>9.00-9.30u</a:t>
                      </a:r>
                      <a:endParaRPr lang="nl-BE" sz="1800" b="0">
                        <a:effectLst/>
                        <a:latin typeface="FlandersArtSans-Regular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59085" marR="59085" marT="0" marB="0"/>
                </a:tc>
                <a:tc>
                  <a:txBody>
                    <a:bodyPr/>
                    <a:lstStyle/>
                    <a:p>
                      <a:r>
                        <a:rPr lang="nl-BE" sz="1800" i="1">
                          <a:effectLst/>
                          <a:latin typeface="FlandersArtSans-Regular" panose="00000500000000000000" pitchFamily="2" charset="0"/>
                        </a:rPr>
                        <a:t>Onthaal </a:t>
                      </a:r>
                      <a:endParaRPr lang="nl-BE" sz="1800" i="1">
                        <a:effectLst/>
                        <a:latin typeface="FlandersArtSans-Regular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59085" marR="59085" marT="0" marB="0"/>
                </a:tc>
                <a:extLst>
                  <a:ext uri="{0D108BD9-81ED-4DB2-BD59-A6C34878D82A}">
                    <a16:rowId xmlns:a16="http://schemas.microsoft.com/office/drawing/2014/main" val="3433956137"/>
                  </a:ext>
                </a:extLst>
              </a:tr>
              <a:tr h="318503">
                <a:tc>
                  <a:txBody>
                    <a:bodyPr/>
                    <a:lstStyle/>
                    <a:p>
                      <a:r>
                        <a:rPr lang="nl-BE" sz="1800" b="0">
                          <a:effectLst/>
                          <a:latin typeface="FlandersArtSans-Regular" panose="00000500000000000000" pitchFamily="2" charset="0"/>
                        </a:rPr>
                        <a:t>9.30-9.40u</a:t>
                      </a:r>
                      <a:endParaRPr lang="nl-BE" sz="1800" b="0">
                        <a:effectLst/>
                        <a:latin typeface="FlandersArtSans-Regular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59085" marR="59085" marT="0" marB="0"/>
                </a:tc>
                <a:tc>
                  <a:txBody>
                    <a:bodyPr/>
                    <a:lstStyle/>
                    <a:p>
                      <a:r>
                        <a:rPr lang="nl-BE" sz="1800">
                          <a:effectLst/>
                          <a:latin typeface="FlandersArtSans-Regular" panose="00000500000000000000" pitchFamily="2" charset="0"/>
                        </a:rPr>
                        <a:t>Welkom </a:t>
                      </a:r>
                      <a:endParaRPr lang="nl-BE" sz="1800">
                        <a:effectLst/>
                        <a:latin typeface="FlandersArtSans-Regular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59085" marR="59085" marT="0" marB="0"/>
                </a:tc>
                <a:extLst>
                  <a:ext uri="{0D108BD9-81ED-4DB2-BD59-A6C34878D82A}">
                    <a16:rowId xmlns:a16="http://schemas.microsoft.com/office/drawing/2014/main" val="3902204424"/>
                  </a:ext>
                </a:extLst>
              </a:tr>
              <a:tr h="356456">
                <a:tc>
                  <a:txBody>
                    <a:bodyPr/>
                    <a:lstStyle/>
                    <a:p>
                      <a:r>
                        <a:rPr lang="nl-BE" sz="1800" b="0">
                          <a:effectLst/>
                          <a:latin typeface="FlandersArtSans-Regular" panose="00000500000000000000" pitchFamily="2" charset="0"/>
                        </a:rPr>
                        <a:t>9.40-10.00u</a:t>
                      </a:r>
                      <a:endParaRPr lang="nl-BE" sz="1800" b="0">
                        <a:effectLst/>
                        <a:latin typeface="FlandersArtSans-Regular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59085" marR="59085" marT="0" marB="0"/>
                </a:tc>
                <a:tc>
                  <a:txBody>
                    <a:bodyPr/>
                    <a:lstStyle/>
                    <a:p>
                      <a:r>
                        <a:rPr lang="nl-BE" sz="1800">
                          <a:effectLst/>
                          <a:latin typeface="FlandersArtSans-Regular" panose="00000500000000000000" pitchFamily="2" charset="0"/>
                        </a:rPr>
                        <a:t>Financiering</a:t>
                      </a:r>
                      <a:endParaRPr lang="nl-BE" sz="1800">
                        <a:effectLst/>
                        <a:latin typeface="FlandersArtSans-Regular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59085" marR="59085" marT="0" marB="0"/>
                </a:tc>
                <a:extLst>
                  <a:ext uri="{0D108BD9-81ED-4DB2-BD59-A6C34878D82A}">
                    <a16:rowId xmlns:a16="http://schemas.microsoft.com/office/drawing/2014/main" val="2929281360"/>
                  </a:ext>
                </a:extLst>
              </a:tr>
              <a:tr h="397565">
                <a:tc>
                  <a:txBody>
                    <a:bodyPr/>
                    <a:lstStyle/>
                    <a:p>
                      <a:r>
                        <a:rPr lang="nl-BE" sz="1800" b="0">
                          <a:effectLst/>
                          <a:latin typeface="FlandersArtSans-Regular" panose="00000500000000000000" pitchFamily="2" charset="0"/>
                        </a:rPr>
                        <a:t>10.00-10.30</a:t>
                      </a:r>
                      <a:endParaRPr lang="nl-BE" sz="1800" b="0">
                        <a:effectLst/>
                        <a:latin typeface="FlandersArtSans-Regular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59085" marR="59085" marT="0" marB="0"/>
                </a:tc>
                <a:tc>
                  <a:txBody>
                    <a:bodyPr/>
                    <a:lstStyle/>
                    <a:p>
                      <a:r>
                        <a:rPr lang="nl-BE" sz="1800" dirty="0">
                          <a:effectLst/>
                          <a:latin typeface="FlandersArtSans-Regular" panose="00000500000000000000" pitchFamily="2" charset="0"/>
                        </a:rPr>
                        <a:t>Wijzigingen NT2 </a:t>
                      </a:r>
                      <a:endParaRPr lang="nl-BE" sz="1800" dirty="0">
                        <a:effectLst/>
                        <a:latin typeface="FlandersArtSans-Regular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59085" marR="59085" marT="0" marB="0"/>
                </a:tc>
                <a:extLst>
                  <a:ext uri="{0D108BD9-81ED-4DB2-BD59-A6C34878D82A}">
                    <a16:rowId xmlns:a16="http://schemas.microsoft.com/office/drawing/2014/main" val="3283614611"/>
                  </a:ext>
                </a:extLst>
              </a:tr>
              <a:tr h="338809">
                <a:tc>
                  <a:txBody>
                    <a:bodyPr/>
                    <a:lstStyle/>
                    <a:p>
                      <a:r>
                        <a:rPr lang="nl-BE" sz="1800" b="0">
                          <a:effectLst/>
                          <a:latin typeface="FlandersArtSans-Regular" panose="00000500000000000000" pitchFamily="2" charset="0"/>
                        </a:rPr>
                        <a:t>10.30-10.45</a:t>
                      </a:r>
                      <a:endParaRPr lang="nl-BE" sz="1800" b="0">
                        <a:effectLst/>
                        <a:latin typeface="FlandersArtSans-Regular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59085" marR="59085" marT="0" marB="0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BE" sz="1800" i="1">
                          <a:effectLst/>
                          <a:latin typeface="FlandersArtSans-Regular" panose="00000500000000000000" pitchFamily="2" charset="0"/>
                        </a:rPr>
                        <a:t>Vragen</a:t>
                      </a:r>
                      <a:endParaRPr lang="nl-NL" sz="1800" i="1">
                        <a:latin typeface="FlandersArtSans-Regular" panose="00000500000000000000" pitchFamily="2" charset="0"/>
                      </a:endParaRPr>
                    </a:p>
                  </a:txBody>
                  <a:tcPr marL="59085" marR="59085" marT="0" marB="0"/>
                </a:tc>
                <a:extLst>
                  <a:ext uri="{0D108BD9-81ED-4DB2-BD59-A6C34878D82A}">
                    <a16:rowId xmlns:a16="http://schemas.microsoft.com/office/drawing/2014/main" val="635671870"/>
                  </a:ext>
                </a:extLst>
              </a:tr>
              <a:tr h="318503">
                <a:tc>
                  <a:txBody>
                    <a:bodyPr/>
                    <a:lstStyle/>
                    <a:p>
                      <a:r>
                        <a:rPr lang="nl-BE" sz="1800" b="0">
                          <a:effectLst/>
                          <a:latin typeface="FlandersArtSans-Regular" panose="00000500000000000000" pitchFamily="2" charset="0"/>
                        </a:rPr>
                        <a:t>10.45-11.10</a:t>
                      </a:r>
                      <a:endParaRPr lang="nl-BE" sz="1800" b="0">
                        <a:effectLst/>
                        <a:latin typeface="FlandersArtSans-Regular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59085" marR="59085" marT="0" marB="0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BE" sz="1800" i="1" dirty="0">
                          <a:effectLst/>
                          <a:latin typeface="FlandersArtSans-Regular" panose="00000500000000000000" pitchFamily="2" charset="0"/>
                        </a:rPr>
                        <a:t>Pauze</a:t>
                      </a:r>
                    </a:p>
                  </a:txBody>
                  <a:tcPr marL="59085" marR="59085" marT="0" marB="0"/>
                </a:tc>
                <a:extLst>
                  <a:ext uri="{0D108BD9-81ED-4DB2-BD59-A6C34878D82A}">
                    <a16:rowId xmlns:a16="http://schemas.microsoft.com/office/drawing/2014/main" val="3176758653"/>
                  </a:ext>
                </a:extLst>
              </a:tr>
              <a:tr h="336150">
                <a:tc>
                  <a:txBody>
                    <a:bodyPr/>
                    <a:lstStyle/>
                    <a:p>
                      <a:r>
                        <a:rPr lang="nl-BE" sz="1800" b="0">
                          <a:effectLst/>
                          <a:latin typeface="FlandersArtSans-Regular" panose="00000500000000000000" pitchFamily="2" charset="0"/>
                        </a:rPr>
                        <a:t>11.10-11.30</a:t>
                      </a:r>
                      <a:endParaRPr lang="nl-BE" sz="1800" b="0">
                        <a:effectLst/>
                        <a:latin typeface="FlandersArtSans-Regular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59085" marR="5908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>
                          <a:effectLst/>
                          <a:latin typeface="FlandersArtSans-Regular" panose="00000500000000000000" pitchFamily="2" charset="0"/>
                        </a:rPr>
                        <a:t>Nieuwe registraties in DAVINCI </a:t>
                      </a:r>
                      <a:endParaRPr lang="nl-BE" sz="1800">
                        <a:effectLst/>
                        <a:latin typeface="FlandersArtSans-Regular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59085" marR="59085" marT="0" marB="0"/>
                </a:tc>
                <a:extLst>
                  <a:ext uri="{0D108BD9-81ED-4DB2-BD59-A6C34878D82A}">
                    <a16:rowId xmlns:a16="http://schemas.microsoft.com/office/drawing/2014/main" val="1704900954"/>
                  </a:ext>
                </a:extLst>
              </a:tr>
              <a:tr h="387446">
                <a:tc>
                  <a:txBody>
                    <a:bodyPr/>
                    <a:lstStyle/>
                    <a:p>
                      <a:r>
                        <a:rPr lang="nl-BE" sz="1800" b="0">
                          <a:effectLst/>
                          <a:latin typeface="FlandersArtSans-Regular" panose="00000500000000000000" pitchFamily="2" charset="0"/>
                        </a:rPr>
                        <a:t>11.30-11.50</a:t>
                      </a:r>
                      <a:endParaRPr lang="nl-BE" sz="1800" b="0">
                        <a:effectLst/>
                        <a:latin typeface="FlandersArtSans-Regular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59085" marR="59085" marT="0" marB="0"/>
                </a:tc>
                <a:tc>
                  <a:txBody>
                    <a:bodyPr/>
                    <a:lstStyle/>
                    <a:p>
                      <a:r>
                        <a:rPr lang="nl-BE" sz="1800" dirty="0">
                          <a:effectLst/>
                          <a:latin typeface="FlandersArtSans-Regular" panose="00000500000000000000" pitchFamily="2" charset="0"/>
                        </a:rPr>
                        <a:t>Wijzigingen instellingsbeheer </a:t>
                      </a:r>
                      <a:endParaRPr lang="nl-BE" sz="1800" dirty="0">
                        <a:effectLst/>
                        <a:latin typeface="FlandersArtSans-Regular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59085" marR="59085" marT="0" marB="0"/>
                </a:tc>
                <a:extLst>
                  <a:ext uri="{0D108BD9-81ED-4DB2-BD59-A6C34878D82A}">
                    <a16:rowId xmlns:a16="http://schemas.microsoft.com/office/drawing/2014/main" val="4166491562"/>
                  </a:ext>
                </a:extLst>
              </a:tr>
              <a:tr h="318503">
                <a:tc>
                  <a:txBody>
                    <a:bodyPr/>
                    <a:lstStyle/>
                    <a:p>
                      <a:r>
                        <a:rPr lang="nl-BE" sz="1800" b="0">
                          <a:effectLst/>
                          <a:latin typeface="FlandersArtSans-Regular" panose="00000500000000000000" pitchFamily="2" charset="0"/>
                        </a:rPr>
                        <a:t>11.50-12.20</a:t>
                      </a:r>
                      <a:endParaRPr lang="nl-BE" sz="1800" b="0">
                        <a:effectLst/>
                        <a:latin typeface="FlandersArtSans-Regular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59085" marR="59085" marT="0" marB="0"/>
                </a:tc>
                <a:tc>
                  <a:txBody>
                    <a:bodyPr/>
                    <a:lstStyle/>
                    <a:p>
                      <a:r>
                        <a:rPr lang="nl-BE" sz="1800">
                          <a:effectLst/>
                          <a:latin typeface="FlandersArtSans-Regular" panose="00000500000000000000" pitchFamily="2" charset="0"/>
                        </a:rPr>
                        <a:t>Edusprong</a:t>
                      </a:r>
                      <a:endParaRPr lang="nl-BE" sz="1800">
                        <a:effectLst/>
                        <a:latin typeface="FlandersArtSans-Regular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59085" marR="59085" marT="0" marB="0"/>
                </a:tc>
                <a:extLst>
                  <a:ext uri="{0D108BD9-81ED-4DB2-BD59-A6C34878D82A}">
                    <a16:rowId xmlns:a16="http://schemas.microsoft.com/office/drawing/2014/main" val="49727878"/>
                  </a:ext>
                </a:extLst>
              </a:tr>
              <a:tr h="318503">
                <a:tc>
                  <a:txBody>
                    <a:bodyPr/>
                    <a:lstStyle/>
                    <a:p>
                      <a:r>
                        <a:rPr lang="nl-BE" sz="1800" b="0">
                          <a:effectLst/>
                          <a:latin typeface="FlandersArtSans-Regular" panose="00000500000000000000" pitchFamily="2" charset="0"/>
                        </a:rPr>
                        <a:t>12.20-12.40</a:t>
                      </a:r>
                      <a:endParaRPr lang="nl-BE" sz="1800" b="0">
                        <a:effectLst/>
                        <a:latin typeface="FlandersArtSans-Regular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59085" marR="59085" marT="0" marB="0"/>
                </a:tc>
                <a:tc>
                  <a:txBody>
                    <a:bodyPr/>
                    <a:lstStyle/>
                    <a:p>
                      <a:r>
                        <a:rPr lang="nl-BE" sz="1800">
                          <a:effectLst/>
                          <a:latin typeface="FlandersArtSans-Regular" panose="00000500000000000000" pitchFamily="2" charset="0"/>
                        </a:rPr>
                        <a:t>Wijzigingen personeel </a:t>
                      </a:r>
                      <a:endParaRPr lang="nl-BE" sz="1800">
                        <a:effectLst/>
                        <a:latin typeface="FlandersArtSans-Regular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59085" marR="59085" marT="0" marB="0"/>
                </a:tc>
                <a:extLst>
                  <a:ext uri="{0D108BD9-81ED-4DB2-BD59-A6C34878D82A}">
                    <a16:rowId xmlns:a16="http://schemas.microsoft.com/office/drawing/2014/main" val="3249029746"/>
                  </a:ext>
                </a:extLst>
              </a:tr>
              <a:tr h="318503">
                <a:tc>
                  <a:txBody>
                    <a:bodyPr/>
                    <a:lstStyle/>
                    <a:p>
                      <a:r>
                        <a:rPr lang="nl-BE" sz="1800" b="0">
                          <a:effectLst/>
                          <a:latin typeface="FlandersArtSans-Regular" panose="00000500000000000000" pitchFamily="2" charset="0"/>
                        </a:rPr>
                        <a:t>12.40-13.00</a:t>
                      </a:r>
                      <a:endParaRPr lang="nl-BE" sz="1800" b="0">
                        <a:effectLst/>
                        <a:latin typeface="FlandersArtSans-Regular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59085" marR="59085" marT="0" marB="0"/>
                </a:tc>
                <a:tc>
                  <a:txBody>
                    <a:bodyPr/>
                    <a:lstStyle/>
                    <a:p>
                      <a:r>
                        <a:rPr lang="nl-BE" sz="1800" i="1">
                          <a:effectLst/>
                          <a:latin typeface="FlandersArtSans-Regular" panose="00000500000000000000" pitchFamily="2" charset="0"/>
                          <a:ea typeface="Calibri" panose="020F0502020204030204" pitchFamily="34" charset="0"/>
                        </a:rPr>
                        <a:t>Vragen</a:t>
                      </a:r>
                    </a:p>
                  </a:txBody>
                  <a:tcPr marL="59085" marR="59085" marT="0" marB="0"/>
                </a:tc>
                <a:extLst>
                  <a:ext uri="{0D108BD9-81ED-4DB2-BD59-A6C34878D82A}">
                    <a16:rowId xmlns:a16="http://schemas.microsoft.com/office/drawing/2014/main" val="1365697812"/>
                  </a:ext>
                </a:extLst>
              </a:tr>
              <a:tr h="318503">
                <a:tc>
                  <a:txBody>
                    <a:bodyPr/>
                    <a:lstStyle/>
                    <a:p>
                      <a:r>
                        <a:rPr lang="nl-BE" sz="1800" b="0">
                          <a:effectLst/>
                          <a:latin typeface="FlandersArtSans-Regular" panose="00000500000000000000" pitchFamily="2" charset="0"/>
                        </a:rPr>
                        <a:t>13.00</a:t>
                      </a:r>
                      <a:endParaRPr lang="nl-BE" sz="1800" b="0">
                        <a:effectLst/>
                        <a:latin typeface="FlandersArtSans-Regular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59085" marR="59085" marT="0" marB="0"/>
                </a:tc>
                <a:tc>
                  <a:txBody>
                    <a:bodyPr/>
                    <a:lstStyle/>
                    <a:p>
                      <a:r>
                        <a:rPr lang="nl-BE" sz="1800" i="1" dirty="0">
                          <a:effectLst/>
                          <a:latin typeface="FlandersArtSans-Regular" panose="00000500000000000000" pitchFamily="2" charset="0"/>
                        </a:rPr>
                        <a:t>Broodjeslunch </a:t>
                      </a:r>
                      <a:endParaRPr lang="nl-BE" sz="1800" i="1" dirty="0">
                        <a:effectLst/>
                        <a:latin typeface="FlandersArtSans-Regular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59085" marR="59085" marT="0" marB="0"/>
                </a:tc>
                <a:extLst>
                  <a:ext uri="{0D108BD9-81ED-4DB2-BD59-A6C34878D82A}">
                    <a16:rowId xmlns:a16="http://schemas.microsoft.com/office/drawing/2014/main" val="1385210679"/>
                  </a:ext>
                </a:extLst>
              </a:tr>
            </a:tbl>
          </a:graphicData>
        </a:graphic>
      </p:graphicFrame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FD39FA9-9C15-4CA1-AEA5-5DBAF59F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2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058267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jdelijke aanduiding voor datum 3"/>
          <p:cNvSpPr txBox="1">
            <a:spLocks noGrp="1"/>
          </p:cNvSpPr>
          <p:nvPr/>
        </p:nvSpPr>
        <p:spPr bwMode="auto">
          <a:xfrm>
            <a:off x="1485900" y="5543550"/>
            <a:ext cx="1600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C0C60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  <a:lvl2pPr marL="742950" indent="-285750">
              <a:spcBef>
                <a:spcPct val="20000"/>
              </a:spcBef>
              <a:buClr>
                <a:srgbClr val="75A4A3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FlandersArtSans-Regular" panose="00000500000000000000" pitchFamily="2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FlandersArtSans-Regular" panose="00000500000000000000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0C0C6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9pPr>
          </a:lstStyle>
          <a:p>
            <a:pPr defTabSz="685800" eaLnBrk="1" hangingPunct="1">
              <a:spcBef>
                <a:spcPct val="0"/>
              </a:spcBef>
              <a:buClrTx/>
              <a:buSzTx/>
              <a:buNone/>
            </a:pPr>
            <a:endParaRPr lang="nl-NL" altLang="en-US" sz="900" b="0">
              <a:solidFill>
                <a:srgbClr val="330066"/>
              </a:solidFill>
              <a:latin typeface="Calibri" panose="020F0502020204030204" pitchFamily="34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nl-BE"/>
              <a:t>Overdrachten</a:t>
            </a:r>
            <a:br>
              <a:rPr lang="nl-BE" altLang="nl-BE"/>
            </a:br>
            <a:r>
              <a:rPr lang="nl-NL" altLang="nl-BE" sz="1500">
                <a:solidFill>
                  <a:srgbClr val="0070C0"/>
                </a:solidFill>
              </a:rPr>
              <a:t>Artikel 86, 87</a:t>
            </a:r>
            <a:r>
              <a:rPr lang="nl-BE" altLang="nl-BE" sz="1500">
                <a:solidFill>
                  <a:srgbClr val="0070C0"/>
                </a:solidFill>
              </a:rPr>
              <a:t>, 103, 104 en 105 </a:t>
            </a:r>
            <a:r>
              <a:rPr lang="nl-NL" altLang="nl-BE" sz="1500">
                <a:solidFill>
                  <a:srgbClr val="0070C0"/>
                </a:solidFill>
              </a:rPr>
              <a:t>decreet VWO</a:t>
            </a:r>
            <a:endParaRPr lang="nl-NL" altLang="nl-BE">
              <a:solidFill>
                <a:srgbClr val="0070C0"/>
              </a:solidFill>
            </a:endParaRPr>
          </a:p>
        </p:txBody>
      </p:sp>
      <p:sp>
        <p:nvSpPr>
          <p:cNvPr id="3584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nl-BE" altLang="nl-BE" sz="1500"/>
          </a:p>
          <a:p>
            <a:pPr eaLnBrk="1" hangingPunct="1">
              <a:lnSpc>
                <a:spcPct val="90000"/>
              </a:lnSpc>
            </a:pPr>
            <a:r>
              <a:rPr lang="nl-BE" altLang="nl-BE"/>
              <a:t>Overdracht VTE/</a:t>
            </a:r>
            <a:r>
              <a:rPr lang="nl-BE" altLang="nl-BE" err="1"/>
              <a:t>LeU</a:t>
            </a:r>
            <a:r>
              <a:rPr lang="nl-BE" altLang="nl-BE"/>
              <a:t>/Pu van SJ 21-22 naar SJ 22-23:</a:t>
            </a:r>
            <a:br>
              <a:rPr lang="nl-BE" altLang="nl-BE"/>
            </a:br>
            <a:endParaRPr lang="nl-BE" altLang="nl-BE"/>
          </a:p>
          <a:p>
            <a:pPr lvl="1" eaLnBrk="1" hangingPunct="1">
              <a:lnSpc>
                <a:spcPct val="90000"/>
              </a:lnSpc>
            </a:pPr>
            <a:r>
              <a:rPr lang="nl-BE">
                <a:solidFill>
                  <a:srgbClr val="000000"/>
                </a:solidFill>
              </a:rPr>
              <a:t>Alleen aanwenden in schooljaar 2022-2023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NL">
                <a:solidFill>
                  <a:srgbClr val="000000"/>
                </a:solidFill>
              </a:rPr>
              <a:t>saldo VTE/</a:t>
            </a:r>
            <a:r>
              <a:rPr lang="nl-NL" err="1">
                <a:solidFill>
                  <a:srgbClr val="000000"/>
                </a:solidFill>
              </a:rPr>
              <a:t>LeU</a:t>
            </a:r>
            <a:r>
              <a:rPr lang="nl-NL">
                <a:solidFill>
                  <a:srgbClr val="000000"/>
                </a:solidFill>
              </a:rPr>
              <a:t>/Pu overgedragen uit reguliere omkaderingsberekening van SJ 21-22 naar SJ 22-23 (vervalt naar </a:t>
            </a:r>
            <a:r>
              <a:rPr lang="nl-BE">
                <a:solidFill>
                  <a:srgbClr val="000000"/>
                </a:solidFill>
              </a:rPr>
              <a:t>SJ 23-24)</a:t>
            </a:r>
          </a:p>
          <a:p>
            <a:pPr lvl="1" eaLnBrk="1" hangingPunct="1">
              <a:lnSpc>
                <a:spcPct val="90000"/>
              </a:lnSpc>
            </a:pPr>
            <a:r>
              <a:rPr lang="nl-NL">
                <a:solidFill>
                  <a:srgbClr val="000000"/>
                </a:solidFill>
              </a:rPr>
              <a:t>Alleen personeelsleden in tijdelijk vacante betrekkingen (ATO 02) </a:t>
            </a:r>
          </a:p>
          <a:p>
            <a:pPr lvl="1" eaLnBrk="1" hangingPunct="1">
              <a:lnSpc>
                <a:spcPct val="90000"/>
              </a:lnSpc>
            </a:pPr>
            <a:r>
              <a:rPr lang="nl-NL">
                <a:ea typeface="+mn-ea"/>
                <a:cs typeface="+mn-cs"/>
              </a:rPr>
              <a:t>In de overgedragen VTE/</a:t>
            </a:r>
            <a:r>
              <a:rPr lang="nl-NL" err="1">
                <a:ea typeface="+mn-ea"/>
                <a:cs typeface="+mn-cs"/>
              </a:rPr>
              <a:t>LeU</a:t>
            </a:r>
            <a:r>
              <a:rPr lang="nl-NL">
                <a:ea typeface="+mn-ea"/>
                <a:cs typeface="+mn-cs"/>
              </a:rPr>
              <a:t>/Pu kunnen geen personeelsleden vast benoemd worden</a:t>
            </a:r>
          </a:p>
          <a:p>
            <a:pPr lvl="1" eaLnBrk="1" hangingPunct="1">
              <a:lnSpc>
                <a:spcPct val="90000"/>
              </a:lnSpc>
            </a:pPr>
            <a:r>
              <a:rPr lang="nl-NL">
                <a:solidFill>
                  <a:srgbClr val="000000"/>
                </a:solidFill>
              </a:rPr>
              <a:t>Registratie Elektronisch Personeelsdossier (EPD) = OOM-code 05</a:t>
            </a:r>
          </a:p>
          <a:p>
            <a:pPr marL="258365" lvl="1" indent="0" eaLnBrk="1" hangingPunct="1">
              <a:lnSpc>
                <a:spcPct val="90000"/>
              </a:lnSpc>
              <a:buNone/>
            </a:pPr>
            <a:endParaRPr lang="nl-NL" sz="2100">
              <a:ea typeface="+mn-ea"/>
              <a:cs typeface="+mn-cs"/>
            </a:endParaRPr>
          </a:p>
          <a:p>
            <a:pPr marL="258365" lvl="1" indent="0" eaLnBrk="1" hangingPunct="1">
              <a:lnSpc>
                <a:spcPct val="90000"/>
              </a:lnSpc>
              <a:buNone/>
            </a:pPr>
            <a:endParaRPr lang="nl-BE" sz="2100">
              <a:solidFill>
                <a:srgbClr val="000000"/>
              </a:solidFill>
            </a:endParaRPr>
          </a:p>
          <a:p>
            <a:pPr marL="520303" lvl="2" indent="0" eaLnBrk="1" hangingPunct="1">
              <a:lnSpc>
                <a:spcPct val="90000"/>
              </a:lnSpc>
              <a:buNone/>
            </a:pPr>
            <a:endParaRPr lang="nl-BE" sz="180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nl-BE" altLang="nl-BE" sz="1350"/>
          </a:p>
          <a:p>
            <a:pPr marL="0" indent="0" eaLnBrk="1" hangingPunct="1">
              <a:lnSpc>
                <a:spcPct val="90000"/>
              </a:lnSpc>
              <a:buNone/>
            </a:pPr>
            <a:endParaRPr lang="nl-BE" altLang="nl-BE" sz="1350"/>
          </a:p>
          <a:p>
            <a:pPr eaLnBrk="1" hangingPunct="1">
              <a:lnSpc>
                <a:spcPct val="90000"/>
              </a:lnSpc>
            </a:pPr>
            <a:endParaRPr lang="nl-BE" altLang="nl-BE" sz="2400"/>
          </a:p>
          <a:p>
            <a:pPr eaLnBrk="1" hangingPunct="1">
              <a:lnSpc>
                <a:spcPct val="90000"/>
              </a:lnSpc>
            </a:pPr>
            <a:endParaRPr lang="nl-BE" altLang="nl-BE" sz="1275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57727A66-477F-44A5-9520-9C4196A7D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20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185400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jdelijke aanduiding voor datum 3"/>
          <p:cNvSpPr txBox="1">
            <a:spLocks noGrp="1"/>
          </p:cNvSpPr>
          <p:nvPr/>
        </p:nvSpPr>
        <p:spPr bwMode="auto">
          <a:xfrm>
            <a:off x="1485900" y="5543550"/>
            <a:ext cx="1600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C0C60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  <a:lvl2pPr marL="742950" indent="-285750">
              <a:spcBef>
                <a:spcPct val="20000"/>
              </a:spcBef>
              <a:buClr>
                <a:srgbClr val="75A4A3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FlandersArtSans-Regular" panose="00000500000000000000" pitchFamily="2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FlandersArtSans-Regular" panose="00000500000000000000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0C0C6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9pPr>
          </a:lstStyle>
          <a:p>
            <a:pPr defTabSz="685800" eaLnBrk="1" hangingPunct="1">
              <a:spcBef>
                <a:spcPct val="0"/>
              </a:spcBef>
              <a:buClrTx/>
              <a:buSzTx/>
              <a:buNone/>
            </a:pPr>
            <a:endParaRPr lang="nl-NL" altLang="en-US" sz="900" b="0">
              <a:solidFill>
                <a:srgbClr val="330066"/>
              </a:solidFill>
              <a:latin typeface="Calibri" panose="020F0502020204030204" pitchFamily="34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nl-BE"/>
              <a:t>Overdrachten</a:t>
            </a:r>
            <a:br>
              <a:rPr lang="nl-BE" altLang="nl-BE"/>
            </a:br>
            <a:r>
              <a:rPr lang="nl-NL" altLang="nl-BE" sz="1500">
                <a:solidFill>
                  <a:srgbClr val="0070C0"/>
                </a:solidFill>
              </a:rPr>
              <a:t>Artikel 86, 87</a:t>
            </a:r>
            <a:r>
              <a:rPr lang="nl-BE" altLang="nl-BE" sz="1500">
                <a:solidFill>
                  <a:srgbClr val="0070C0"/>
                </a:solidFill>
              </a:rPr>
              <a:t>, 103, 104 en 105 </a:t>
            </a:r>
            <a:r>
              <a:rPr lang="nl-NL" altLang="nl-BE" sz="1500">
                <a:solidFill>
                  <a:srgbClr val="0070C0"/>
                </a:solidFill>
              </a:rPr>
              <a:t>decreet VWO</a:t>
            </a:r>
            <a:endParaRPr lang="nl-NL" altLang="nl-BE">
              <a:solidFill>
                <a:srgbClr val="0070C0"/>
              </a:solidFill>
            </a:endParaRPr>
          </a:p>
        </p:txBody>
      </p:sp>
      <p:sp>
        <p:nvSpPr>
          <p:cNvPr id="3584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endParaRPr lang="nl-BE" altLang="nl-BE" sz="1500"/>
          </a:p>
          <a:p>
            <a:pPr eaLnBrk="1" hangingPunct="1">
              <a:lnSpc>
                <a:spcPct val="90000"/>
              </a:lnSpc>
            </a:pPr>
            <a:r>
              <a:rPr lang="nl-BE" altLang="nl-BE"/>
              <a:t>Overdracht VTE/</a:t>
            </a:r>
            <a:r>
              <a:rPr lang="nl-BE" altLang="nl-BE" err="1"/>
              <a:t>LeU</a:t>
            </a:r>
            <a:r>
              <a:rPr lang="nl-BE" altLang="nl-BE"/>
              <a:t>/Pu SJ 22-23:</a:t>
            </a:r>
            <a:br>
              <a:rPr lang="nl-BE" altLang="nl-BE"/>
            </a:br>
            <a:endParaRPr lang="nl-BE" altLang="nl-BE" sz="800"/>
          </a:p>
          <a:p>
            <a:pPr lvl="1" eaLnBrk="1" hangingPunct="1">
              <a:lnSpc>
                <a:spcPct val="90000"/>
              </a:lnSpc>
            </a:pPr>
            <a:r>
              <a:rPr lang="nl-BE">
                <a:solidFill>
                  <a:srgbClr val="000000"/>
                </a:solidFill>
              </a:rPr>
              <a:t>Opvolging door de centra: 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BE">
                <a:solidFill>
                  <a:srgbClr val="000000"/>
                </a:solidFill>
              </a:rPr>
              <a:t>Via rapport overdrachten wekelijks (maandag) gepubliceerd (Mijn Onderwijs)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BE">
                <a:solidFill>
                  <a:srgbClr val="000000"/>
                </a:solidFill>
              </a:rPr>
              <a:t>Via aanwendingsrapport </a:t>
            </a:r>
            <a:r>
              <a:rPr lang="nl-NL">
                <a:solidFill>
                  <a:srgbClr val="000000"/>
                </a:solidFill>
              </a:rPr>
              <a:t>einde van elke maand gepubliceerd (Mijn Onderwijs)</a:t>
            </a:r>
          </a:p>
          <a:p>
            <a:pPr marL="520303" lvl="2" indent="0" eaLnBrk="1" hangingPunct="1">
              <a:lnSpc>
                <a:spcPct val="90000"/>
              </a:lnSpc>
              <a:buNone/>
            </a:pPr>
            <a:endParaRPr lang="nl-BE" sz="150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nl-BE">
                <a:solidFill>
                  <a:srgbClr val="000000"/>
                </a:solidFill>
              </a:rPr>
              <a:t>Deadline voor het registreren van overdrachten = </a:t>
            </a:r>
            <a:r>
              <a:rPr lang="nl-BE" b="1">
                <a:solidFill>
                  <a:srgbClr val="000000"/>
                </a:solidFill>
              </a:rPr>
              <a:t>31 mei 2023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BE" b="1">
                <a:solidFill>
                  <a:srgbClr val="000000"/>
                </a:solidFill>
              </a:rPr>
              <a:t>Geen correcties meer mogelijk na deze datum</a:t>
            </a:r>
          </a:p>
          <a:p>
            <a:pPr lvl="2">
              <a:buFont typeface="Wingdings" panose="05000000000000000000" pitchFamily="2" charset="2"/>
              <a:buChar char="Ø"/>
              <a:defRPr/>
            </a:pPr>
            <a:r>
              <a:rPr lang="nl-NL">
                <a:solidFill>
                  <a:srgbClr val="000000"/>
                </a:solidFill>
              </a:rPr>
              <a:t>Deadline (decretaal) strikt toegepast (art. 86, 87, 103, 104 en 105)</a:t>
            </a:r>
          </a:p>
          <a:p>
            <a:pPr marL="520303" lvl="2" indent="0" eaLnBrk="1" hangingPunct="1">
              <a:lnSpc>
                <a:spcPct val="90000"/>
              </a:lnSpc>
              <a:buNone/>
            </a:pPr>
            <a:endParaRPr lang="nl-BE" sz="1500" b="1" u="sng">
              <a:solidFill>
                <a:srgbClr val="000000"/>
              </a:solidFill>
            </a:endParaRPr>
          </a:p>
          <a:p>
            <a:pPr marL="520303" lvl="2" indent="0" eaLnBrk="1" hangingPunct="1">
              <a:lnSpc>
                <a:spcPct val="90000"/>
              </a:lnSpc>
              <a:buNone/>
            </a:pPr>
            <a:endParaRPr lang="nl-BE" sz="1500">
              <a:solidFill>
                <a:srgbClr val="000000"/>
              </a:solidFill>
            </a:endParaRPr>
          </a:p>
          <a:p>
            <a:pPr marL="258365" lvl="1" indent="0" eaLnBrk="1" hangingPunct="1">
              <a:lnSpc>
                <a:spcPct val="90000"/>
              </a:lnSpc>
              <a:buNone/>
            </a:pPr>
            <a:endParaRPr lang="nl-BE" sz="2100">
              <a:solidFill>
                <a:srgbClr val="000000"/>
              </a:solidFill>
            </a:endParaRPr>
          </a:p>
          <a:p>
            <a:pPr marL="520303" lvl="2" indent="0" eaLnBrk="1" hangingPunct="1">
              <a:lnSpc>
                <a:spcPct val="90000"/>
              </a:lnSpc>
              <a:buNone/>
            </a:pPr>
            <a:endParaRPr lang="nl-BE" sz="180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nl-BE" altLang="nl-BE" sz="1350"/>
          </a:p>
          <a:p>
            <a:pPr marL="0" indent="0" eaLnBrk="1" hangingPunct="1">
              <a:lnSpc>
                <a:spcPct val="90000"/>
              </a:lnSpc>
              <a:buNone/>
            </a:pPr>
            <a:endParaRPr lang="nl-BE" altLang="nl-BE" sz="1350"/>
          </a:p>
          <a:p>
            <a:pPr eaLnBrk="1" hangingPunct="1">
              <a:lnSpc>
                <a:spcPct val="90000"/>
              </a:lnSpc>
            </a:pPr>
            <a:endParaRPr lang="nl-BE" altLang="nl-BE" sz="2400"/>
          </a:p>
          <a:p>
            <a:pPr eaLnBrk="1" hangingPunct="1">
              <a:lnSpc>
                <a:spcPct val="90000"/>
              </a:lnSpc>
            </a:pPr>
            <a:endParaRPr lang="nl-BE" altLang="nl-BE" sz="1275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BAA20B31-B961-4467-88A3-FCC9B67D8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21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372164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jdelijke aanduiding voor datum 3"/>
          <p:cNvSpPr txBox="1">
            <a:spLocks noGrp="1"/>
          </p:cNvSpPr>
          <p:nvPr/>
        </p:nvSpPr>
        <p:spPr bwMode="auto">
          <a:xfrm>
            <a:off x="1485900" y="5543550"/>
            <a:ext cx="1600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C0C60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  <a:lvl2pPr marL="742950" indent="-285750">
              <a:spcBef>
                <a:spcPct val="20000"/>
              </a:spcBef>
              <a:buClr>
                <a:srgbClr val="75A4A3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FlandersArtSans-Regular" panose="00000500000000000000" pitchFamily="2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FlandersArtSans-Regular" panose="00000500000000000000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0C0C6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9pPr>
          </a:lstStyle>
          <a:p>
            <a:pPr defTabSz="685800" eaLnBrk="1" hangingPunct="1">
              <a:spcBef>
                <a:spcPct val="0"/>
              </a:spcBef>
              <a:buClrTx/>
              <a:buSzTx/>
              <a:buNone/>
            </a:pPr>
            <a:endParaRPr lang="nl-NL" altLang="en-US" sz="900" b="0">
              <a:solidFill>
                <a:srgbClr val="330066"/>
              </a:solidFill>
              <a:latin typeface="Calibri" panose="020F0502020204030204" pitchFamily="34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nl-BE"/>
              <a:t>Overdrachten</a:t>
            </a:r>
            <a:br>
              <a:rPr lang="nl-BE" altLang="nl-BE"/>
            </a:br>
            <a:r>
              <a:rPr lang="nl-NL" altLang="nl-BE" sz="1500">
                <a:solidFill>
                  <a:srgbClr val="0070C0"/>
                </a:solidFill>
              </a:rPr>
              <a:t>Artikel 86, 87</a:t>
            </a:r>
            <a:r>
              <a:rPr lang="nl-BE" altLang="nl-BE" sz="1500">
                <a:solidFill>
                  <a:srgbClr val="0070C0"/>
                </a:solidFill>
              </a:rPr>
              <a:t>, 103, 104 en 105 </a:t>
            </a:r>
            <a:r>
              <a:rPr lang="nl-NL" altLang="nl-BE" sz="1500">
                <a:solidFill>
                  <a:srgbClr val="0070C0"/>
                </a:solidFill>
              </a:rPr>
              <a:t>decreet VWO</a:t>
            </a:r>
            <a:endParaRPr lang="nl-NL" altLang="nl-BE">
              <a:solidFill>
                <a:srgbClr val="0070C0"/>
              </a:solidFill>
            </a:endParaRPr>
          </a:p>
        </p:txBody>
      </p:sp>
      <p:sp>
        <p:nvSpPr>
          <p:cNvPr id="3584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nl-BE" altLang="nl-BE" sz="1500"/>
          </a:p>
          <a:p>
            <a:pPr lvl="1" eaLnBrk="1" hangingPunct="1">
              <a:lnSpc>
                <a:spcPct val="90000"/>
              </a:lnSpc>
            </a:pPr>
            <a:r>
              <a:rPr lang="nl-BE">
                <a:solidFill>
                  <a:srgbClr val="000000"/>
                </a:solidFill>
              </a:rPr>
              <a:t>CVO: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NL">
                <a:solidFill>
                  <a:srgbClr val="000000"/>
                </a:solidFill>
              </a:rPr>
              <a:t>Mits akkoord LOC: meer dan 2% toegekende </a:t>
            </a:r>
            <a:r>
              <a:rPr lang="nl-NL" err="1">
                <a:solidFill>
                  <a:srgbClr val="000000"/>
                </a:solidFill>
              </a:rPr>
              <a:t>LeU</a:t>
            </a:r>
            <a:r>
              <a:rPr lang="nl-NL">
                <a:solidFill>
                  <a:srgbClr val="000000"/>
                </a:solidFill>
              </a:rPr>
              <a:t> naar volgende schooljaar en naar een ander CVO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NL">
                <a:solidFill>
                  <a:srgbClr val="000000"/>
                </a:solidFill>
              </a:rPr>
              <a:t>Mail </a:t>
            </a:r>
            <a:r>
              <a:rPr lang="nl-NL" b="1">
                <a:solidFill>
                  <a:srgbClr val="000000"/>
                </a:solidFill>
              </a:rPr>
              <a:t>scan</a:t>
            </a:r>
            <a:r>
              <a:rPr lang="nl-NL">
                <a:solidFill>
                  <a:srgbClr val="000000"/>
                </a:solidFill>
              </a:rPr>
              <a:t> van ondertekende protocol akkoord </a:t>
            </a:r>
            <a:r>
              <a:rPr lang="nl-NL" b="1">
                <a:solidFill>
                  <a:srgbClr val="000000"/>
                </a:solidFill>
              </a:rPr>
              <a:t>uiterlijk 31 mei 2023 </a:t>
            </a:r>
            <a:r>
              <a:rPr lang="nl-NL">
                <a:solidFill>
                  <a:srgbClr val="000000"/>
                </a:solidFill>
              </a:rPr>
              <a:t>naar </a:t>
            </a:r>
            <a:r>
              <a:rPr lang="nl-NL">
                <a:solidFill>
                  <a:schemeClr val="accent2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financiering.volwassenenonderwijs@vlaanderen.be</a:t>
            </a:r>
            <a:r>
              <a:rPr lang="nl-NL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NL">
                <a:solidFill>
                  <a:srgbClr val="000000"/>
                </a:solidFill>
              </a:rPr>
              <a:t>Deadline zal strikt worden toegepast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NL">
                <a:solidFill>
                  <a:srgbClr val="000000"/>
                </a:solidFill>
              </a:rPr>
              <a:t>Indien geen protocol op 31 mei: geregistreerde overdracht door AHOVOKS verminderd tot maximum (2%)</a:t>
            </a:r>
            <a:endParaRPr lang="nl-BE">
              <a:solidFill>
                <a:srgbClr val="000000"/>
              </a:solidFill>
            </a:endParaRP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NL">
                <a:solidFill>
                  <a:srgbClr val="000000"/>
                </a:solidFill>
              </a:rPr>
              <a:t>Overdracht </a:t>
            </a:r>
            <a:r>
              <a:rPr lang="nl-NL" err="1">
                <a:solidFill>
                  <a:srgbClr val="000000"/>
                </a:solidFill>
              </a:rPr>
              <a:t>LeU</a:t>
            </a:r>
            <a:r>
              <a:rPr lang="nl-NL">
                <a:solidFill>
                  <a:srgbClr val="000000"/>
                </a:solidFill>
              </a:rPr>
              <a:t>/Pu mag geen TBSOB tot gevolg hebben</a:t>
            </a:r>
            <a:endParaRPr lang="nl-BE">
              <a:solidFill>
                <a:srgbClr val="000000"/>
              </a:solidFill>
            </a:endParaRPr>
          </a:p>
          <a:p>
            <a:pPr marL="520303" lvl="2" indent="0" eaLnBrk="1" hangingPunct="1">
              <a:lnSpc>
                <a:spcPct val="90000"/>
              </a:lnSpc>
              <a:buNone/>
            </a:pPr>
            <a:endParaRPr lang="nl-BE" sz="1500">
              <a:solidFill>
                <a:srgbClr val="000000"/>
              </a:solidFill>
            </a:endParaRPr>
          </a:p>
          <a:p>
            <a:pPr marL="258365" lvl="1" indent="0" eaLnBrk="1" hangingPunct="1">
              <a:lnSpc>
                <a:spcPct val="90000"/>
              </a:lnSpc>
              <a:buNone/>
            </a:pPr>
            <a:endParaRPr lang="nl-BE" sz="2100">
              <a:solidFill>
                <a:srgbClr val="000000"/>
              </a:solidFill>
            </a:endParaRPr>
          </a:p>
          <a:p>
            <a:pPr marL="520303" lvl="2" indent="0" eaLnBrk="1" hangingPunct="1">
              <a:lnSpc>
                <a:spcPct val="90000"/>
              </a:lnSpc>
              <a:buNone/>
            </a:pPr>
            <a:endParaRPr lang="nl-BE" sz="180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nl-BE" altLang="nl-BE" sz="1350"/>
          </a:p>
          <a:p>
            <a:pPr marL="0" indent="0" eaLnBrk="1" hangingPunct="1">
              <a:lnSpc>
                <a:spcPct val="90000"/>
              </a:lnSpc>
              <a:buNone/>
            </a:pPr>
            <a:endParaRPr lang="nl-BE" altLang="nl-BE" sz="1350"/>
          </a:p>
          <a:p>
            <a:pPr eaLnBrk="1" hangingPunct="1">
              <a:lnSpc>
                <a:spcPct val="90000"/>
              </a:lnSpc>
            </a:pPr>
            <a:endParaRPr lang="nl-BE" altLang="nl-BE" sz="2400"/>
          </a:p>
          <a:p>
            <a:pPr eaLnBrk="1" hangingPunct="1">
              <a:lnSpc>
                <a:spcPct val="90000"/>
              </a:lnSpc>
            </a:pPr>
            <a:endParaRPr lang="nl-BE" altLang="nl-BE" sz="1275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94B9ED81-0B04-442A-A036-667EC088A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22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542562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jdelijke aanduiding voor datum 3"/>
          <p:cNvSpPr txBox="1">
            <a:spLocks noGrp="1"/>
          </p:cNvSpPr>
          <p:nvPr/>
        </p:nvSpPr>
        <p:spPr bwMode="auto">
          <a:xfrm>
            <a:off x="1485900" y="5543550"/>
            <a:ext cx="1600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C0C60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  <a:lvl2pPr marL="742950" indent="-285750">
              <a:spcBef>
                <a:spcPct val="20000"/>
              </a:spcBef>
              <a:buClr>
                <a:srgbClr val="75A4A3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FlandersArtSans-Regular" panose="00000500000000000000" pitchFamily="2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FlandersArtSans-Regular" panose="00000500000000000000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0C0C6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9pPr>
          </a:lstStyle>
          <a:p>
            <a:pPr defTabSz="685800" eaLnBrk="1" hangingPunct="1">
              <a:spcBef>
                <a:spcPct val="0"/>
              </a:spcBef>
              <a:buClrTx/>
              <a:buSzTx/>
              <a:buNone/>
            </a:pPr>
            <a:endParaRPr lang="nl-NL" altLang="en-US" sz="900" b="0">
              <a:solidFill>
                <a:srgbClr val="330066"/>
              </a:solidFill>
              <a:latin typeface="Calibri" panose="020F0502020204030204" pitchFamily="34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nl-BE" altLang="nl-BE"/>
              <a:t>Indexering financiële bijdrage EVC-kandidaat</a:t>
            </a:r>
            <a:br>
              <a:rPr lang="nl-BE" altLang="nl-BE"/>
            </a:br>
            <a:r>
              <a:rPr lang="nl-NL" altLang="nl-BE" sz="1500">
                <a:solidFill>
                  <a:srgbClr val="0070C0"/>
                </a:solidFill>
              </a:rPr>
              <a:t>Artikel 16 van het BVR van 19 juli 2019 betreffende de uitvoering van het decreet van 26 april 2019 betreffende een geïntegreerd beleid voor de erkenning van verworven competenties</a:t>
            </a:r>
            <a:endParaRPr lang="nl-NL" altLang="nl-BE">
              <a:solidFill>
                <a:srgbClr val="0070C0"/>
              </a:solidFill>
            </a:endParaRPr>
          </a:p>
        </p:txBody>
      </p:sp>
      <p:sp>
        <p:nvSpPr>
          <p:cNvPr id="3584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lvl="1" indent="0" eaLnBrk="1" hangingPunct="1">
              <a:lnSpc>
                <a:spcPct val="90000"/>
              </a:lnSpc>
              <a:buClr>
                <a:srgbClr val="0C0C60"/>
              </a:buClr>
              <a:buNone/>
            </a:pPr>
            <a:r>
              <a:rPr lang="nl-NL" sz="2200">
                <a:ea typeface="+mn-ea"/>
                <a:cs typeface="+mn-cs"/>
              </a:rPr>
              <a:t>Financiële bijdrage EVC-kandidaat vanaf 1 september 2022 aangepast aan evolutie gezondheidsindex:</a:t>
            </a:r>
          </a:p>
          <a:p>
            <a:pPr marL="258365" lvl="1" indent="0" defTabSz="685800" eaLnBrk="1" hangingPunct="1">
              <a:lnSpc>
                <a:spcPct val="90000"/>
              </a:lnSpc>
              <a:buNone/>
              <a:defRPr/>
            </a:pPr>
            <a:endParaRPr lang="nl-NL" sz="2100">
              <a:solidFill>
                <a:srgbClr val="000000"/>
              </a:solidFill>
            </a:endParaRPr>
          </a:p>
          <a:p>
            <a:pPr marL="258365" lvl="1" indent="0" defTabSz="685800" eaLnBrk="1" hangingPunct="1">
              <a:lnSpc>
                <a:spcPct val="90000"/>
              </a:lnSpc>
              <a:buNone/>
              <a:defRPr/>
            </a:pPr>
            <a:endParaRPr lang="nl-BE" sz="1500">
              <a:solidFill>
                <a:srgbClr val="000000"/>
              </a:solidFill>
            </a:endParaRPr>
          </a:p>
          <a:p>
            <a:pPr marL="258365" lvl="1" indent="0" eaLnBrk="1" hangingPunct="1">
              <a:lnSpc>
                <a:spcPct val="90000"/>
              </a:lnSpc>
              <a:buNone/>
            </a:pPr>
            <a:endParaRPr lang="nl-BE" sz="2100">
              <a:solidFill>
                <a:srgbClr val="000000"/>
              </a:solidFill>
            </a:endParaRPr>
          </a:p>
          <a:p>
            <a:pPr marL="520303" lvl="2" indent="0" eaLnBrk="1" hangingPunct="1">
              <a:lnSpc>
                <a:spcPct val="90000"/>
              </a:lnSpc>
              <a:buNone/>
            </a:pPr>
            <a:endParaRPr lang="nl-BE" sz="180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nl-BE" altLang="nl-BE" sz="1350"/>
          </a:p>
          <a:p>
            <a:pPr marL="0" indent="0" eaLnBrk="1" hangingPunct="1">
              <a:lnSpc>
                <a:spcPct val="90000"/>
              </a:lnSpc>
              <a:buNone/>
            </a:pPr>
            <a:endParaRPr lang="nl-BE" altLang="nl-BE" sz="1350"/>
          </a:p>
          <a:p>
            <a:pPr eaLnBrk="1" hangingPunct="1">
              <a:lnSpc>
                <a:spcPct val="90000"/>
              </a:lnSpc>
            </a:pPr>
            <a:endParaRPr lang="nl-BE" altLang="nl-BE" sz="2400"/>
          </a:p>
          <a:p>
            <a:pPr eaLnBrk="1" hangingPunct="1">
              <a:lnSpc>
                <a:spcPct val="90000"/>
              </a:lnSpc>
            </a:pPr>
            <a:endParaRPr lang="nl-BE" altLang="nl-BE" sz="1275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F1E5D24-C7F3-422A-B196-4E5E78691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489" y="3157980"/>
            <a:ext cx="9171666" cy="3459637"/>
          </a:xfrm>
          <a:prstGeom prst="rect">
            <a:avLst/>
          </a:prstGeom>
        </p:spPr>
      </p:pic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D2FD9D17-8C8F-47A0-B663-805E7CBBF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23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0387978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jdelijke aanduiding voor datum 3"/>
          <p:cNvSpPr txBox="1">
            <a:spLocks noGrp="1"/>
          </p:cNvSpPr>
          <p:nvPr/>
        </p:nvSpPr>
        <p:spPr bwMode="auto">
          <a:xfrm>
            <a:off x="1485900" y="5543550"/>
            <a:ext cx="1600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C0C60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  <a:lvl2pPr marL="742950" indent="-285750">
              <a:spcBef>
                <a:spcPct val="20000"/>
              </a:spcBef>
              <a:buClr>
                <a:srgbClr val="75A4A3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FlandersArtSans-Regular" panose="00000500000000000000" pitchFamily="2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FlandersArtSans-Regular" panose="00000500000000000000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0C0C6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9pPr>
          </a:lstStyle>
          <a:p>
            <a:pPr defTabSz="685800" eaLnBrk="1" hangingPunct="1">
              <a:spcBef>
                <a:spcPct val="0"/>
              </a:spcBef>
              <a:buClrTx/>
              <a:buSzTx/>
              <a:buNone/>
            </a:pPr>
            <a:endParaRPr lang="nl-NL" altLang="en-US" sz="900" b="0">
              <a:solidFill>
                <a:srgbClr val="330066"/>
              </a:solidFill>
              <a:latin typeface="Calibri" panose="020F0502020204030204" pitchFamily="34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nl-BE"/>
              <a:t>Berekening omkadering SJ 23-24</a:t>
            </a:r>
            <a:br>
              <a:rPr lang="nl-BE" altLang="nl-BE"/>
            </a:br>
            <a:r>
              <a:rPr lang="nl-NL" altLang="nl-BE" sz="1500">
                <a:solidFill>
                  <a:srgbClr val="0070C0"/>
                </a:solidFill>
              </a:rPr>
              <a:t>Artikel 85, 87, 90, 98, 105, 107 en 196septies §6 decreet VWO</a:t>
            </a:r>
            <a:endParaRPr lang="nl-NL" altLang="nl-BE">
              <a:solidFill>
                <a:srgbClr val="0070C0"/>
              </a:solidFill>
            </a:endParaRPr>
          </a:p>
        </p:txBody>
      </p:sp>
      <p:sp>
        <p:nvSpPr>
          <p:cNvPr id="35844" name="Rectangle 3"/>
          <p:cNvSpPr>
            <a:spLocks noGrp="1" noChangeArrowheads="1"/>
          </p:cNvSpPr>
          <p:nvPr>
            <p:ph idx="1"/>
          </p:nvPr>
        </p:nvSpPr>
        <p:spPr>
          <a:xfrm>
            <a:off x="768096" y="2084832"/>
            <a:ext cx="7521139" cy="4224528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nl-BE" altLang="nl-BE" sz="2800"/>
              <a:t>Berekening </a:t>
            </a:r>
            <a:r>
              <a:rPr lang="nl-BE" altLang="nl-BE" sz="2800" b="1"/>
              <a:t>groei</a:t>
            </a:r>
            <a:r>
              <a:rPr lang="nl-BE" altLang="nl-BE" sz="2800" b="1" baseline="30000"/>
              <a:t>*</a:t>
            </a:r>
            <a:r>
              <a:rPr lang="nl-BE" altLang="nl-BE" sz="2800"/>
              <a:t> VTE/</a:t>
            </a:r>
            <a:r>
              <a:rPr lang="nl-BE" altLang="nl-BE" sz="2800" err="1"/>
              <a:t>LeU</a:t>
            </a:r>
            <a:r>
              <a:rPr lang="nl-BE" altLang="nl-BE" sz="2800"/>
              <a:t> en Pu:</a:t>
            </a:r>
          </a:p>
          <a:p>
            <a:pPr eaLnBrk="1" hangingPunct="1">
              <a:lnSpc>
                <a:spcPct val="90000"/>
              </a:lnSpc>
            </a:pPr>
            <a:endParaRPr lang="nl-BE" altLang="nl-BE" sz="100"/>
          </a:p>
          <a:p>
            <a:pPr lvl="1" defTabSz="685800" eaLnBrk="1" hangingPunct="1">
              <a:lnSpc>
                <a:spcPct val="90000"/>
              </a:lnSpc>
              <a:defRPr/>
            </a:pPr>
            <a:r>
              <a:rPr lang="nl-NL" altLang="nl-BE" sz="2500">
                <a:solidFill>
                  <a:srgbClr val="000000"/>
                </a:solidFill>
              </a:rPr>
              <a:t>CBE: </a:t>
            </a:r>
            <a:r>
              <a:rPr lang="nl-NL" altLang="nl-BE" sz="2500" b="1" err="1">
                <a:solidFill>
                  <a:srgbClr val="000000"/>
                </a:solidFill>
              </a:rPr>
              <a:t>open-end</a:t>
            </a:r>
            <a:endParaRPr lang="nl-NL" altLang="nl-BE" sz="2500" b="1">
              <a:solidFill>
                <a:srgbClr val="000000"/>
              </a:solidFill>
            </a:endParaRPr>
          </a:p>
          <a:p>
            <a:pPr lvl="1" defTabSz="685800" eaLnBrk="1" hangingPunct="1">
              <a:lnSpc>
                <a:spcPct val="90000"/>
              </a:lnSpc>
              <a:defRPr/>
            </a:pPr>
            <a:r>
              <a:rPr lang="nl-NL" altLang="nl-BE" sz="2500">
                <a:solidFill>
                  <a:srgbClr val="000000"/>
                </a:solidFill>
              </a:rPr>
              <a:t>CVO: </a:t>
            </a:r>
            <a:r>
              <a:rPr lang="nl-NL" altLang="nl-BE" sz="2500" b="1">
                <a:solidFill>
                  <a:srgbClr val="000000"/>
                </a:solidFill>
              </a:rPr>
              <a:t>0,8% </a:t>
            </a:r>
            <a:r>
              <a:rPr lang="nl-NL" altLang="nl-BE" sz="2500">
                <a:solidFill>
                  <a:srgbClr val="000000"/>
                </a:solidFill>
              </a:rPr>
              <a:t>voor de NT2 én de niet-NT2 studiegebieden</a:t>
            </a:r>
          </a:p>
          <a:p>
            <a:pPr eaLnBrk="1" hangingPunct="1">
              <a:lnSpc>
                <a:spcPct val="90000"/>
              </a:lnSpc>
            </a:pPr>
            <a:r>
              <a:rPr lang="nl-BE" altLang="nl-BE" sz="2800"/>
              <a:t>Berekening VTE/</a:t>
            </a:r>
            <a:r>
              <a:rPr lang="nl-BE" altLang="nl-BE" sz="2800" err="1"/>
              <a:t>LeU</a:t>
            </a:r>
            <a:r>
              <a:rPr lang="nl-BE" altLang="nl-BE" sz="2800"/>
              <a:t> en Pu voor een centrum</a:t>
            </a:r>
          </a:p>
          <a:p>
            <a:pPr eaLnBrk="1" hangingPunct="1">
              <a:lnSpc>
                <a:spcPct val="90000"/>
              </a:lnSpc>
            </a:pPr>
            <a:endParaRPr lang="nl-BE" altLang="nl-BE" sz="100"/>
          </a:p>
          <a:p>
            <a:pPr lvl="1" eaLnBrk="1" hangingPunct="1">
              <a:lnSpc>
                <a:spcPct val="90000"/>
              </a:lnSpc>
            </a:pPr>
            <a:r>
              <a:rPr lang="nl-NL" altLang="nl-BE" sz="2500"/>
              <a:t>Op basis van het aandeel van het </a:t>
            </a:r>
            <a:r>
              <a:rPr lang="nl-NL" altLang="nl-BE" sz="2500" b="1"/>
              <a:t>gemiddeld aantal </a:t>
            </a:r>
            <a:r>
              <a:rPr lang="nl-NL" altLang="nl-BE" sz="2500"/>
              <a:t>gewogen FP van </a:t>
            </a:r>
            <a:r>
              <a:rPr lang="nl-NL" altLang="nl-BE" sz="2500" b="1"/>
              <a:t>RF 2020, RF 2021 en RF 2022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Tw Cen MT" panose="020B0602020104020603" pitchFamily="34" charset="0"/>
              <a:buChar char=" "/>
              <a:defRPr/>
            </a:pPr>
            <a:r>
              <a:rPr lang="nl-BE" altLang="nl-BE" sz="2800" b="1"/>
              <a:t>Compensatieregeling</a:t>
            </a:r>
            <a:r>
              <a:rPr lang="nl-BE" altLang="nl-BE" sz="2800"/>
              <a:t> start nieuwe financiering </a:t>
            </a:r>
            <a:r>
              <a:rPr lang="nl-BE" altLang="nl-BE" sz="2800" b="1"/>
              <a:t>afgelopen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Tw Cen MT" panose="020B0602020104020603" pitchFamily="34" charset="0"/>
              <a:buChar char=" "/>
            </a:pPr>
            <a:r>
              <a:rPr lang="nl-BE" altLang="nl-BE" sz="2800" b="1"/>
              <a:t>Neutralisatie corona </a:t>
            </a:r>
            <a:r>
              <a:rPr lang="nl-BE" altLang="nl-BE" sz="2800"/>
              <a:t>(zelfde werkwijze SJ 22-23)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nl-NL" altLang="nl-BE" sz="180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nl-NL" altLang="nl-BE" sz="2000"/>
              <a:t>* Achterliggend blijven referentiepunten groeiberekening SJ 22-23 en SJ 23-24 evolutie gewogen FP volgen, zo vanaf SJ 24-25 vlotte overgang naar reguliere financieringsberekening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nl-NL" altLang="nl-BE" sz="210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81423ABE-7411-4570-A6A8-70C057269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24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7895246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jdelijke aanduiding voor datum 3"/>
          <p:cNvSpPr txBox="1">
            <a:spLocks noGrp="1"/>
          </p:cNvSpPr>
          <p:nvPr/>
        </p:nvSpPr>
        <p:spPr bwMode="auto">
          <a:xfrm>
            <a:off x="1485900" y="5543550"/>
            <a:ext cx="1600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C0C60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  <a:lvl2pPr marL="742950" indent="-285750">
              <a:spcBef>
                <a:spcPct val="20000"/>
              </a:spcBef>
              <a:buClr>
                <a:srgbClr val="75A4A3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FlandersArtSans-Regular" panose="00000500000000000000" pitchFamily="2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FlandersArtSans-Regular" panose="00000500000000000000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0C0C6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9pPr>
          </a:lstStyle>
          <a:p>
            <a:pPr defTabSz="685800" eaLnBrk="1" hangingPunct="1">
              <a:spcBef>
                <a:spcPct val="0"/>
              </a:spcBef>
              <a:buClrTx/>
              <a:buSzTx/>
              <a:buNone/>
            </a:pPr>
            <a:endParaRPr lang="nl-NL" altLang="en-US" sz="900" b="0">
              <a:solidFill>
                <a:srgbClr val="330066"/>
              </a:solidFill>
              <a:latin typeface="Calibri" panose="020F0502020204030204" pitchFamily="34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nl-BE"/>
              <a:t>Werkingsmiddelen en inschrijvingsgelden SJ 23-24</a:t>
            </a:r>
            <a:br>
              <a:rPr lang="nl-BE" altLang="nl-BE"/>
            </a:br>
            <a:r>
              <a:rPr lang="nl-NL" altLang="nl-BE" sz="1500">
                <a:solidFill>
                  <a:srgbClr val="0070C0"/>
                </a:solidFill>
              </a:rPr>
              <a:t>Artikel 89, 108</a:t>
            </a:r>
            <a:r>
              <a:rPr lang="nl-BE" altLang="nl-BE" sz="1500">
                <a:solidFill>
                  <a:srgbClr val="0070C0"/>
                </a:solidFill>
              </a:rPr>
              <a:t> , 196septies §6 en</a:t>
            </a:r>
            <a:r>
              <a:rPr lang="nl-NL" altLang="nl-BE" sz="1500">
                <a:solidFill>
                  <a:srgbClr val="0070C0"/>
                </a:solidFill>
              </a:rPr>
              <a:t> 113decies §3 1° decreet VWO</a:t>
            </a:r>
            <a:endParaRPr lang="nl-NL" altLang="nl-BE">
              <a:solidFill>
                <a:srgbClr val="0070C0"/>
              </a:solidFill>
            </a:endParaRPr>
          </a:p>
        </p:txBody>
      </p:sp>
      <p:sp>
        <p:nvSpPr>
          <p:cNvPr id="3584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endParaRPr lang="nl-BE" altLang="nl-BE" sz="1500"/>
          </a:p>
          <a:p>
            <a:pPr eaLnBrk="1" hangingPunct="1">
              <a:lnSpc>
                <a:spcPct val="90000"/>
              </a:lnSpc>
            </a:pPr>
            <a:r>
              <a:rPr lang="nl-BE" altLang="nl-BE"/>
              <a:t>Berekening werkingsmiddelen schooljaar 2023-2024:</a:t>
            </a:r>
            <a:br>
              <a:rPr lang="nl-BE" altLang="nl-BE"/>
            </a:br>
            <a:br>
              <a:rPr lang="nl-BE" altLang="nl-BE" sz="400"/>
            </a:br>
            <a:endParaRPr lang="nl-BE" altLang="nl-BE" sz="400"/>
          </a:p>
          <a:p>
            <a:pPr lvl="1" eaLnBrk="1" hangingPunct="1">
              <a:lnSpc>
                <a:spcPct val="90000"/>
              </a:lnSpc>
            </a:pPr>
            <a:r>
              <a:rPr lang="nl-BE">
                <a:solidFill>
                  <a:srgbClr val="000000"/>
                </a:solidFill>
              </a:rPr>
              <a:t>CBE: gemiddeld aantal LUC </a:t>
            </a:r>
            <a:r>
              <a:rPr lang="nl-BE" b="1">
                <a:solidFill>
                  <a:srgbClr val="000000"/>
                </a:solidFill>
              </a:rPr>
              <a:t>RF 2019, RF 2020 en RF 2021</a:t>
            </a:r>
          </a:p>
          <a:p>
            <a:pPr lvl="1" eaLnBrk="1" hangingPunct="1">
              <a:lnSpc>
                <a:spcPct val="90000"/>
              </a:lnSpc>
            </a:pPr>
            <a:r>
              <a:rPr lang="nl-NL">
                <a:solidFill>
                  <a:srgbClr val="000000"/>
                </a:solidFill>
              </a:rPr>
              <a:t>CVO: gemiddeld aantal ongewogen FP/gewogen </a:t>
            </a:r>
            <a:r>
              <a:rPr lang="nl-NL" err="1">
                <a:solidFill>
                  <a:srgbClr val="000000"/>
                </a:solidFill>
              </a:rPr>
              <a:t>FPwm</a:t>
            </a:r>
            <a:r>
              <a:rPr lang="nl-NL">
                <a:solidFill>
                  <a:srgbClr val="000000"/>
                </a:solidFill>
              </a:rPr>
              <a:t> </a:t>
            </a:r>
            <a:r>
              <a:rPr lang="nl-NL" b="1">
                <a:solidFill>
                  <a:srgbClr val="000000"/>
                </a:solidFill>
              </a:rPr>
              <a:t>RF 2019, RF 2020 en RF 2021</a:t>
            </a:r>
          </a:p>
          <a:p>
            <a:pPr lvl="1" eaLnBrk="1" hangingPunct="1">
              <a:lnSpc>
                <a:spcPct val="90000"/>
              </a:lnSpc>
            </a:pPr>
            <a:r>
              <a:rPr lang="nl-BE">
                <a:solidFill>
                  <a:srgbClr val="000000"/>
                </a:solidFill>
              </a:rPr>
              <a:t>De macro-pot WM voor CVO = 31.604.619,47 euro:</a:t>
            </a:r>
          </a:p>
          <a:p>
            <a:pPr lvl="2" eaLnBrk="1" hangingPunct="1">
              <a:lnSpc>
                <a:spcPct val="90000"/>
              </a:lnSpc>
              <a:buClr>
                <a:srgbClr val="7E9CE8"/>
              </a:buClr>
              <a:buFont typeface="Wingdings" panose="05000000000000000000" pitchFamily="2" charset="2"/>
              <a:buChar char="Ø"/>
            </a:pPr>
            <a:r>
              <a:rPr lang="nl-BE" b="1">
                <a:solidFill>
                  <a:srgbClr val="000000"/>
                </a:solidFill>
              </a:rPr>
              <a:t>Toegekende WM </a:t>
            </a:r>
            <a:r>
              <a:rPr lang="nl-BE">
                <a:solidFill>
                  <a:srgbClr val="000000"/>
                </a:solidFill>
              </a:rPr>
              <a:t>SJ 2022-2023 = 31.353.789,16 (= 31.116.754,27 berekende WM + 237.034,89 WM compensatie 33%)</a:t>
            </a:r>
          </a:p>
          <a:p>
            <a:pPr lvl="2" eaLnBrk="1" hangingPunct="1">
              <a:lnSpc>
                <a:spcPct val="90000"/>
              </a:lnSpc>
              <a:buClr>
                <a:srgbClr val="7E9CE8"/>
              </a:buClr>
              <a:buFont typeface="Wingdings" panose="05000000000000000000" pitchFamily="2" charset="2"/>
              <a:buChar char="Ø"/>
            </a:pPr>
            <a:r>
              <a:rPr lang="nl-BE" b="1">
                <a:solidFill>
                  <a:srgbClr val="000000"/>
                </a:solidFill>
              </a:rPr>
              <a:t>+ 0,8% groei </a:t>
            </a:r>
            <a:r>
              <a:rPr lang="nl-BE">
                <a:solidFill>
                  <a:srgbClr val="000000"/>
                </a:solidFill>
              </a:rPr>
              <a:t>(0,008 * 31.353.789,16 = 250.830,31)</a:t>
            </a:r>
          </a:p>
          <a:p>
            <a:pPr lvl="1" eaLnBrk="1" hangingPunct="1">
              <a:lnSpc>
                <a:spcPct val="90000"/>
              </a:lnSpc>
            </a:pPr>
            <a:r>
              <a:rPr lang="nl-NL" b="1">
                <a:solidFill>
                  <a:srgbClr val="000000"/>
                </a:solidFill>
              </a:rPr>
              <a:t>Compensatieregeling </a:t>
            </a:r>
            <a:r>
              <a:rPr lang="nl-NL">
                <a:solidFill>
                  <a:srgbClr val="000000"/>
                </a:solidFill>
              </a:rPr>
              <a:t>start nieuwe financiering </a:t>
            </a:r>
            <a:r>
              <a:rPr lang="nl-NL" b="1">
                <a:solidFill>
                  <a:srgbClr val="000000"/>
                </a:solidFill>
              </a:rPr>
              <a:t>afgelopen</a:t>
            </a:r>
          </a:p>
          <a:p>
            <a:pPr lvl="1" eaLnBrk="1" hangingPunct="1">
              <a:lnSpc>
                <a:spcPct val="90000"/>
              </a:lnSpc>
            </a:pPr>
            <a:r>
              <a:rPr lang="nl-BE" b="1">
                <a:solidFill>
                  <a:srgbClr val="000000"/>
                </a:solidFill>
              </a:rPr>
              <a:t>Neutralisatie corona </a:t>
            </a:r>
            <a:r>
              <a:rPr lang="nl-NL">
                <a:solidFill>
                  <a:srgbClr val="000000"/>
                </a:solidFill>
              </a:rPr>
              <a:t>(zelfde werkwijze schooljaar 2022-2023)</a:t>
            </a:r>
          </a:p>
          <a:p>
            <a:pPr lvl="1" eaLnBrk="1" hangingPunct="1">
              <a:lnSpc>
                <a:spcPct val="90000"/>
              </a:lnSpc>
            </a:pPr>
            <a:endParaRPr lang="nl-BE" altLang="nl-BE" sz="1200"/>
          </a:p>
          <a:p>
            <a:pPr marL="0" indent="0" eaLnBrk="1" hangingPunct="1">
              <a:lnSpc>
                <a:spcPct val="90000"/>
              </a:lnSpc>
              <a:buNone/>
            </a:pPr>
            <a:endParaRPr lang="nl-BE" altLang="nl-BE" sz="975"/>
          </a:p>
          <a:p>
            <a:pPr marL="0" indent="0" eaLnBrk="1" hangingPunct="1">
              <a:lnSpc>
                <a:spcPct val="90000"/>
              </a:lnSpc>
              <a:buNone/>
            </a:pPr>
            <a:endParaRPr lang="nl-BE" altLang="nl-BE" sz="1500"/>
          </a:p>
          <a:p>
            <a:pPr eaLnBrk="1" hangingPunct="1">
              <a:lnSpc>
                <a:spcPct val="90000"/>
              </a:lnSpc>
            </a:pPr>
            <a:endParaRPr lang="nl-BE" altLang="nl-BE" sz="1275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4AD6122B-80C7-4EB6-AB1B-CEDB6FA4A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25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9183778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jdelijke aanduiding voor datum 3"/>
          <p:cNvSpPr txBox="1">
            <a:spLocks noGrp="1"/>
          </p:cNvSpPr>
          <p:nvPr/>
        </p:nvSpPr>
        <p:spPr bwMode="auto">
          <a:xfrm>
            <a:off x="1485900" y="5543550"/>
            <a:ext cx="1600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C0C60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  <a:lvl2pPr marL="742950" indent="-285750">
              <a:spcBef>
                <a:spcPct val="20000"/>
              </a:spcBef>
              <a:buClr>
                <a:srgbClr val="75A4A3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FlandersArtSans-Regular" panose="00000500000000000000" pitchFamily="2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FlandersArtSans-Regular" panose="00000500000000000000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0C0C6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9pPr>
          </a:lstStyle>
          <a:p>
            <a:pPr defTabSz="685800" eaLnBrk="1" hangingPunct="1">
              <a:spcBef>
                <a:spcPct val="0"/>
              </a:spcBef>
              <a:buClrTx/>
              <a:buSzTx/>
              <a:buNone/>
            </a:pPr>
            <a:endParaRPr lang="nl-NL" altLang="en-US" sz="900" b="0">
              <a:solidFill>
                <a:srgbClr val="330066"/>
              </a:solidFill>
              <a:latin typeface="Calibri" panose="020F0502020204030204" pitchFamily="34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nl-BE"/>
              <a:t>Werkingsmiddelen en inschrijvingsgelden SJ 23-24</a:t>
            </a:r>
            <a:br>
              <a:rPr lang="nl-BE" altLang="nl-BE"/>
            </a:br>
            <a:r>
              <a:rPr lang="nl-NL" altLang="nl-BE" sz="1500">
                <a:solidFill>
                  <a:srgbClr val="0070C0"/>
                </a:solidFill>
              </a:rPr>
              <a:t>Artikel 89, 108, </a:t>
            </a:r>
            <a:r>
              <a:rPr lang="nl-BE" altLang="nl-BE" sz="1500">
                <a:solidFill>
                  <a:srgbClr val="0070C0"/>
                </a:solidFill>
              </a:rPr>
              <a:t>196septies §6 en</a:t>
            </a:r>
            <a:r>
              <a:rPr lang="nl-NL" altLang="nl-BE" sz="1500">
                <a:solidFill>
                  <a:srgbClr val="0070C0"/>
                </a:solidFill>
              </a:rPr>
              <a:t> 113decies §3 1° decreet VWO</a:t>
            </a:r>
            <a:endParaRPr lang="nl-NL" altLang="nl-BE">
              <a:solidFill>
                <a:srgbClr val="0070C0"/>
              </a:solidFill>
            </a:endParaRPr>
          </a:p>
        </p:txBody>
      </p:sp>
      <p:sp>
        <p:nvSpPr>
          <p:cNvPr id="3584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nl-BE" altLang="nl-BE" sz="1500">
              <a:solidFill>
                <a:srgbClr val="000000"/>
              </a:solidFill>
            </a:endParaRPr>
          </a:p>
          <a:p>
            <a:pPr lvl="0" eaLnBrk="1" hangingPunct="1">
              <a:lnSpc>
                <a:spcPct val="90000"/>
              </a:lnSpc>
            </a:pPr>
            <a:r>
              <a:rPr lang="nl-BE" altLang="nl-BE">
                <a:solidFill>
                  <a:srgbClr val="000000"/>
                </a:solidFill>
              </a:rPr>
              <a:t>Inschrijvingsgelden SJ 23-24:</a:t>
            </a:r>
          </a:p>
          <a:p>
            <a:pPr lvl="1" eaLnBrk="1" hangingPunct="1">
              <a:lnSpc>
                <a:spcPct val="90000"/>
              </a:lnSpc>
            </a:pPr>
            <a:r>
              <a:rPr lang="nl-BE">
                <a:solidFill>
                  <a:srgbClr val="000000"/>
                </a:solidFill>
              </a:rPr>
              <a:t>Schijf 1: uiterlijk 31 maart 2024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BE">
                <a:solidFill>
                  <a:srgbClr val="000000"/>
                </a:solidFill>
              </a:rPr>
              <a:t>Berekeningsbasis: door centra in DAVINCI geregistreerde inschrijvingsgelden periode september 2022 – december 2022</a:t>
            </a:r>
          </a:p>
          <a:p>
            <a:pPr marL="520303" lvl="2" indent="0" eaLnBrk="1" hangingPunct="1">
              <a:lnSpc>
                <a:spcPct val="90000"/>
              </a:lnSpc>
              <a:buNone/>
            </a:pPr>
            <a:endParaRPr lang="nl-BE" sz="150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nl-BE">
                <a:solidFill>
                  <a:srgbClr val="000000"/>
                </a:solidFill>
              </a:rPr>
              <a:t>Schijf 2: uiterlijk 31 oktober 2024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BE">
                <a:solidFill>
                  <a:srgbClr val="000000"/>
                </a:solidFill>
              </a:rPr>
              <a:t>Berekeningsbasis: door centra in DAVINCI geregistreerde inschrijvingsgelden periode januari 2023 – augustus 2023</a:t>
            </a:r>
            <a:endParaRPr lang="nl-NL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marL="520303" lvl="2" indent="0" eaLnBrk="1" hangingPunct="1">
              <a:lnSpc>
                <a:spcPct val="90000"/>
              </a:lnSpc>
              <a:buClr>
                <a:srgbClr val="7E9CE8"/>
              </a:buClr>
              <a:buNone/>
            </a:pPr>
            <a:endParaRPr lang="nl-BE" sz="150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nl-BE" altLang="nl-BE" sz="975"/>
          </a:p>
          <a:p>
            <a:pPr marL="0" indent="0" eaLnBrk="1" hangingPunct="1">
              <a:lnSpc>
                <a:spcPct val="90000"/>
              </a:lnSpc>
              <a:buNone/>
            </a:pPr>
            <a:endParaRPr lang="nl-BE" altLang="nl-BE" sz="1500"/>
          </a:p>
          <a:p>
            <a:pPr eaLnBrk="1" hangingPunct="1">
              <a:lnSpc>
                <a:spcPct val="90000"/>
              </a:lnSpc>
            </a:pPr>
            <a:endParaRPr lang="nl-BE" altLang="nl-BE" sz="1275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B25240F4-FA48-49C1-9CEF-195F66C62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26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8995162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jdelijke aanduiding voor datum 3"/>
          <p:cNvSpPr txBox="1">
            <a:spLocks noGrp="1"/>
          </p:cNvSpPr>
          <p:nvPr/>
        </p:nvSpPr>
        <p:spPr bwMode="auto">
          <a:xfrm>
            <a:off x="1485900" y="5543550"/>
            <a:ext cx="1600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C0C60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  <a:lvl2pPr marL="742950" indent="-285750">
              <a:spcBef>
                <a:spcPct val="20000"/>
              </a:spcBef>
              <a:buClr>
                <a:srgbClr val="75A4A3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FlandersArtSans-Regular" panose="00000500000000000000" pitchFamily="2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FlandersArtSans-Regular" panose="00000500000000000000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0C0C6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9pPr>
          </a:lstStyle>
          <a:p>
            <a:pPr defTabSz="685800" eaLnBrk="1" hangingPunct="1">
              <a:spcBef>
                <a:spcPct val="0"/>
              </a:spcBef>
              <a:buClrTx/>
              <a:buSzTx/>
              <a:buNone/>
            </a:pPr>
            <a:endParaRPr lang="nl-NL" altLang="en-US" sz="900" b="0">
              <a:solidFill>
                <a:srgbClr val="330066"/>
              </a:solidFill>
              <a:latin typeface="Calibri" panose="020F0502020204030204" pitchFamily="34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nl-BE"/>
              <a:t>Nooddecreet Oekraïnecrisis I</a:t>
            </a:r>
            <a:br>
              <a:rPr lang="nl-BE" altLang="nl-BE"/>
            </a:br>
            <a:r>
              <a:rPr lang="nl-NL" altLang="nl-BE" sz="1500">
                <a:solidFill>
                  <a:schemeClr val="bg1"/>
                </a:solidFill>
              </a:rPr>
              <a:t>O</a:t>
            </a:r>
            <a:endParaRPr lang="nl-NL" altLang="nl-BE">
              <a:solidFill>
                <a:schemeClr val="bg1"/>
              </a:solidFill>
            </a:endParaRPr>
          </a:p>
        </p:txBody>
      </p:sp>
      <p:sp>
        <p:nvSpPr>
          <p:cNvPr id="35844" name="Rectangle 3"/>
          <p:cNvSpPr>
            <a:spLocks noGrp="1" noChangeArrowheads="1"/>
          </p:cNvSpPr>
          <p:nvPr>
            <p:ph idx="1"/>
          </p:nvPr>
        </p:nvSpPr>
        <p:spPr>
          <a:xfrm>
            <a:off x="646043" y="1898374"/>
            <a:ext cx="7891669" cy="4410986"/>
          </a:xfrm>
        </p:spPr>
        <p:txBody>
          <a:bodyPr>
            <a:normAutofit fontScale="85000" lnSpcReduction="20000"/>
          </a:bodyPr>
          <a:lstStyle/>
          <a:p>
            <a:pPr marL="0" lvl="0" indent="0" eaLnBrk="1" hangingPunct="1">
              <a:lnSpc>
                <a:spcPct val="90000"/>
              </a:lnSpc>
              <a:buNone/>
            </a:pPr>
            <a:r>
              <a:rPr lang="nl-BE" altLang="nl-BE" sz="2000" b="1">
                <a:solidFill>
                  <a:schemeClr val="accent2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https://www.onderwijs.vlaanderen.be/nl/oekrainecrisis/oekrainecrisis-volwassenenonderwijs</a:t>
            </a:r>
            <a:r>
              <a:rPr lang="nl-BE" altLang="nl-BE" sz="2000" b="1">
                <a:solidFill>
                  <a:schemeClr val="accent2">
                    <a:lumMod val="75000"/>
                  </a:schemeClr>
                </a:solidFill>
              </a:rPr>
              <a:t>   </a:t>
            </a:r>
          </a:p>
          <a:p>
            <a:pPr marL="0" lvl="0" indent="0" eaLnBrk="1" hangingPunct="1">
              <a:lnSpc>
                <a:spcPct val="90000"/>
              </a:lnSpc>
              <a:buNone/>
            </a:pPr>
            <a:endParaRPr lang="nl-BE" altLang="nl-BE" sz="800">
              <a:solidFill>
                <a:srgbClr val="000000"/>
              </a:solidFill>
            </a:endParaRPr>
          </a:p>
          <a:p>
            <a:pPr lvl="0" eaLnBrk="1" hangingPunct="1">
              <a:lnSpc>
                <a:spcPct val="90000"/>
              </a:lnSpc>
            </a:pPr>
            <a:r>
              <a:rPr lang="nl-BE" altLang="nl-BE" sz="2600">
                <a:solidFill>
                  <a:srgbClr val="000000"/>
                </a:solidFill>
              </a:rPr>
              <a:t>Projectfinanciering Noodfonds Oekraïne:</a:t>
            </a:r>
          </a:p>
          <a:p>
            <a:pPr lvl="1" eaLnBrk="1" hangingPunct="1">
              <a:lnSpc>
                <a:spcPct val="90000"/>
              </a:lnSpc>
            </a:pPr>
            <a:r>
              <a:rPr lang="nl-BE" sz="2100">
                <a:solidFill>
                  <a:srgbClr val="000000"/>
                </a:solidFill>
              </a:rPr>
              <a:t>Wat: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NL" sz="1800">
                <a:solidFill>
                  <a:srgbClr val="000000"/>
                </a:solidFill>
              </a:rPr>
              <a:t>Voor organisatie “Welkomstmodule NT2” ontvangt centrum per correct geregistreerde inschrijving 300 euro</a:t>
            </a:r>
            <a:endParaRPr lang="nl-BE" sz="180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nl-BE" sz="210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nl-BE" sz="2100">
                <a:solidFill>
                  <a:srgbClr val="000000"/>
                </a:solidFill>
              </a:rPr>
              <a:t>Voorwaarden: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NL" sz="1800">
                <a:solidFill>
                  <a:srgbClr val="000000"/>
                </a:solidFill>
              </a:rPr>
              <a:t>Cursus start ten vroegste op 24/5/2022 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NL" sz="1800">
                <a:solidFill>
                  <a:srgbClr val="000000"/>
                </a:solidFill>
              </a:rPr>
              <a:t>Cursus eindigt uiterlijk op 31/12/2022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NL" sz="1800">
                <a:solidFill>
                  <a:srgbClr val="000000"/>
                </a:solidFill>
              </a:rPr>
              <a:t>Centrum staaft wettig verblijf cursist met attest van tijdelijke bescherming, elektronische A-kaart of voorlopig verblijfsattest 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nl-NL" sz="1600">
                <a:solidFill>
                  <a:srgbClr val="000000"/>
                </a:solidFill>
              </a:rPr>
              <a:t>Binnenkort ter ondersteuning wel informatie over het statuut van ontheemden uit het Rijksregister uitgewisseld via DAVINCI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NL" sz="1800">
                <a:solidFill>
                  <a:srgbClr val="000000"/>
                </a:solidFill>
              </a:rPr>
              <a:t>Welkomstmodule = open module NT2 RG 1 van 40 lestijden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NL" sz="1800">
                <a:solidFill>
                  <a:srgbClr val="000000"/>
                </a:solidFill>
              </a:rPr>
              <a:t>Module = exclusief voorbehouden voor mensen op de vlucht uit Oekraïne die op moment van inschrijving statuut van tijdelijke bescherming bezitten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nl-BE" sz="1500">
              <a:solidFill>
                <a:srgbClr val="000000"/>
              </a:solidFill>
            </a:endParaRPr>
          </a:p>
          <a:p>
            <a:pPr marL="520303" lvl="2" indent="0" eaLnBrk="1" hangingPunct="1">
              <a:lnSpc>
                <a:spcPct val="90000"/>
              </a:lnSpc>
              <a:buClr>
                <a:srgbClr val="7E9CE8"/>
              </a:buClr>
              <a:buNone/>
            </a:pPr>
            <a:endParaRPr lang="nl-BE" sz="150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nl-BE" altLang="nl-BE" sz="975"/>
          </a:p>
          <a:p>
            <a:pPr marL="0" indent="0" eaLnBrk="1" hangingPunct="1">
              <a:lnSpc>
                <a:spcPct val="90000"/>
              </a:lnSpc>
              <a:buNone/>
            </a:pPr>
            <a:endParaRPr lang="nl-BE" altLang="nl-BE" sz="1500"/>
          </a:p>
          <a:p>
            <a:pPr eaLnBrk="1" hangingPunct="1">
              <a:lnSpc>
                <a:spcPct val="90000"/>
              </a:lnSpc>
            </a:pPr>
            <a:endParaRPr lang="nl-BE" altLang="nl-BE" sz="1275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F7AF7BFA-C81C-4ABF-B4BD-3F042169B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27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7003749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jdelijke aanduiding voor datum 3"/>
          <p:cNvSpPr txBox="1">
            <a:spLocks noGrp="1"/>
          </p:cNvSpPr>
          <p:nvPr/>
        </p:nvSpPr>
        <p:spPr bwMode="auto">
          <a:xfrm>
            <a:off x="1485900" y="5543550"/>
            <a:ext cx="1600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C0C60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  <a:lvl2pPr marL="742950" indent="-285750">
              <a:spcBef>
                <a:spcPct val="20000"/>
              </a:spcBef>
              <a:buClr>
                <a:srgbClr val="75A4A3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FlandersArtSans-Regular" panose="00000500000000000000" pitchFamily="2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FlandersArtSans-Regular" panose="00000500000000000000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0C0C6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9pPr>
          </a:lstStyle>
          <a:p>
            <a:pPr defTabSz="685800" eaLnBrk="1" hangingPunct="1">
              <a:spcBef>
                <a:spcPct val="0"/>
              </a:spcBef>
              <a:buClrTx/>
              <a:buSzTx/>
              <a:buNone/>
            </a:pPr>
            <a:endParaRPr lang="nl-NL" altLang="en-US" sz="900" b="0">
              <a:solidFill>
                <a:srgbClr val="330066"/>
              </a:solidFill>
              <a:latin typeface="Calibri" panose="020F0502020204030204" pitchFamily="34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nl-BE"/>
              <a:t>Nooddecreet Oekraïnecrisis I</a:t>
            </a:r>
            <a:br>
              <a:rPr lang="nl-BE" altLang="nl-BE"/>
            </a:br>
            <a:r>
              <a:rPr lang="nl-NL" altLang="nl-BE" sz="1500">
                <a:solidFill>
                  <a:schemeClr val="bg1"/>
                </a:solidFill>
              </a:rPr>
              <a:t>O</a:t>
            </a:r>
            <a:endParaRPr lang="nl-NL" altLang="nl-BE">
              <a:solidFill>
                <a:schemeClr val="bg1"/>
              </a:solidFill>
            </a:endParaRPr>
          </a:p>
        </p:txBody>
      </p:sp>
      <p:sp>
        <p:nvSpPr>
          <p:cNvPr id="3584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eaLnBrk="1" hangingPunct="1">
              <a:lnSpc>
                <a:spcPct val="90000"/>
              </a:lnSpc>
            </a:pPr>
            <a:r>
              <a:rPr lang="nl-BE">
                <a:solidFill>
                  <a:srgbClr val="000000"/>
                </a:solidFill>
              </a:rPr>
              <a:t>Afrekening: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NL">
                <a:solidFill>
                  <a:srgbClr val="000000"/>
                </a:solidFill>
              </a:rPr>
              <a:t>December 2022, op basis van correct geregistreerde gegevens in DAVINCI en EPD</a:t>
            </a:r>
          </a:p>
          <a:p>
            <a:pPr marL="520303" lvl="2" indent="0" eaLnBrk="1" hangingPunct="1">
              <a:lnSpc>
                <a:spcPct val="90000"/>
              </a:lnSpc>
              <a:buNone/>
            </a:pPr>
            <a:endParaRPr lang="nl-BE" sz="150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nl-BE">
                <a:solidFill>
                  <a:srgbClr val="000000"/>
                </a:solidFill>
              </a:rPr>
              <a:t>Registratie DAVINCI: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NL">
                <a:solidFill>
                  <a:srgbClr val="000000"/>
                </a:solidFill>
              </a:rPr>
              <a:t>Financieringsbron = Projectfinanciering Noodfonds Oekraïne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NL">
                <a:solidFill>
                  <a:srgbClr val="000000"/>
                </a:solidFill>
              </a:rPr>
              <a:t>Code = PROJECT_FIN_OEK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nl-NL" sz="150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nl-BE">
                <a:solidFill>
                  <a:srgbClr val="000000"/>
                </a:solidFill>
              </a:rPr>
              <a:t>Registratie EPD: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NL">
                <a:solidFill>
                  <a:srgbClr val="000000"/>
                </a:solidFill>
              </a:rPr>
              <a:t>OOM-code 16 voor PWB-aanstelling 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nl-NL" sz="1500">
              <a:solidFill>
                <a:srgbClr val="000000"/>
              </a:solidFill>
            </a:endParaRPr>
          </a:p>
          <a:p>
            <a:pPr lvl="1" defTabSz="685800" eaLnBrk="1" hangingPunct="1">
              <a:lnSpc>
                <a:spcPct val="90000"/>
              </a:lnSpc>
              <a:defRPr/>
            </a:pPr>
            <a:r>
              <a:rPr lang="nl-NL">
                <a:solidFill>
                  <a:srgbClr val="000000"/>
                </a:solidFill>
              </a:rPr>
              <a:t>Deze middelen </a:t>
            </a:r>
            <a:r>
              <a:rPr lang="nl-NL" b="1">
                <a:solidFill>
                  <a:srgbClr val="000000"/>
                </a:solidFill>
              </a:rPr>
              <a:t>genereren geen lesurencursist </a:t>
            </a:r>
            <a:r>
              <a:rPr lang="nl-NL">
                <a:solidFill>
                  <a:srgbClr val="000000"/>
                </a:solidFill>
              </a:rPr>
              <a:t>voor het volgend schooljaar</a:t>
            </a:r>
            <a:endParaRPr lang="nl-BE" altLang="nl-BE">
              <a:solidFill>
                <a:srgbClr val="000000"/>
              </a:solidFill>
            </a:endParaRPr>
          </a:p>
          <a:p>
            <a:pPr marL="520303" lvl="2" indent="0" eaLnBrk="1" hangingPunct="1">
              <a:lnSpc>
                <a:spcPct val="90000"/>
              </a:lnSpc>
              <a:buNone/>
            </a:pPr>
            <a:endParaRPr lang="nl-NL" sz="1500">
              <a:solidFill>
                <a:srgbClr val="000000"/>
              </a:solidFill>
            </a:endParaRPr>
          </a:p>
          <a:p>
            <a:pPr marL="520303" lvl="2" indent="0" eaLnBrk="1" hangingPunct="1">
              <a:lnSpc>
                <a:spcPct val="90000"/>
              </a:lnSpc>
              <a:buNone/>
            </a:pPr>
            <a:endParaRPr lang="nl-NL" sz="1500">
              <a:solidFill>
                <a:srgbClr val="000000"/>
              </a:solidFill>
            </a:endParaRP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nl-BE" sz="1500">
              <a:solidFill>
                <a:srgbClr val="000000"/>
              </a:solidFill>
            </a:endParaRPr>
          </a:p>
          <a:p>
            <a:pPr marL="520303" lvl="2" indent="0" eaLnBrk="1" hangingPunct="1">
              <a:lnSpc>
                <a:spcPct val="90000"/>
              </a:lnSpc>
              <a:buClr>
                <a:srgbClr val="7E9CE8"/>
              </a:buClr>
              <a:buNone/>
            </a:pPr>
            <a:endParaRPr lang="nl-BE" sz="150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nl-BE" altLang="nl-BE" sz="975"/>
          </a:p>
          <a:p>
            <a:pPr marL="0" indent="0" eaLnBrk="1" hangingPunct="1">
              <a:lnSpc>
                <a:spcPct val="90000"/>
              </a:lnSpc>
              <a:buNone/>
            </a:pPr>
            <a:endParaRPr lang="nl-BE" altLang="nl-BE" sz="1500"/>
          </a:p>
          <a:p>
            <a:pPr eaLnBrk="1" hangingPunct="1">
              <a:lnSpc>
                <a:spcPct val="90000"/>
              </a:lnSpc>
            </a:pPr>
            <a:endParaRPr lang="nl-BE" altLang="nl-BE" sz="1275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1581EEF2-EACB-43DF-B2E6-1A8EA63BE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28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2592866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jdelijke aanduiding voor datum 3"/>
          <p:cNvSpPr txBox="1">
            <a:spLocks noGrp="1"/>
          </p:cNvSpPr>
          <p:nvPr/>
        </p:nvSpPr>
        <p:spPr bwMode="auto">
          <a:xfrm>
            <a:off x="1485900" y="5543550"/>
            <a:ext cx="1600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C0C60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  <a:lvl2pPr marL="742950" indent="-285750">
              <a:spcBef>
                <a:spcPct val="20000"/>
              </a:spcBef>
              <a:buClr>
                <a:srgbClr val="75A4A3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FlandersArtSans-Regular" panose="00000500000000000000" pitchFamily="2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FlandersArtSans-Regular" panose="00000500000000000000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0C0C6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9pPr>
          </a:lstStyle>
          <a:p>
            <a:pPr defTabSz="685800" eaLnBrk="1" hangingPunct="1">
              <a:spcBef>
                <a:spcPct val="0"/>
              </a:spcBef>
              <a:buClrTx/>
              <a:buSzTx/>
              <a:buNone/>
            </a:pPr>
            <a:endParaRPr lang="nl-NL" altLang="en-US" sz="900" b="0">
              <a:solidFill>
                <a:srgbClr val="330066"/>
              </a:solidFill>
              <a:latin typeface="Calibri" panose="020F0502020204030204" pitchFamily="34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nl-BE"/>
              <a:t>Nooddecreet Oekraïnecrisis II</a:t>
            </a:r>
            <a:br>
              <a:rPr lang="nl-BE" altLang="nl-BE"/>
            </a:br>
            <a:r>
              <a:rPr lang="nl-NL" altLang="nl-BE" sz="1500">
                <a:solidFill>
                  <a:schemeClr val="bg1"/>
                </a:solidFill>
              </a:rPr>
              <a:t>O</a:t>
            </a:r>
            <a:endParaRPr lang="nl-NL" altLang="nl-BE">
              <a:solidFill>
                <a:schemeClr val="bg1"/>
              </a:solidFill>
            </a:endParaRPr>
          </a:p>
        </p:txBody>
      </p:sp>
      <p:sp>
        <p:nvSpPr>
          <p:cNvPr id="3584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eaLnBrk="1" hangingPunct="1">
              <a:lnSpc>
                <a:spcPct val="90000"/>
              </a:lnSpc>
            </a:pPr>
            <a:r>
              <a:rPr lang="nl-BE" altLang="nl-BE" sz="2400">
                <a:solidFill>
                  <a:srgbClr val="000000"/>
                </a:solidFill>
              </a:rPr>
              <a:t>Versoepeling aanwending NT2-asielmiddelen (CVO):</a:t>
            </a:r>
            <a:br>
              <a:rPr lang="nl-BE" altLang="nl-BE" sz="2400">
                <a:solidFill>
                  <a:srgbClr val="000000"/>
                </a:solidFill>
              </a:rPr>
            </a:br>
            <a:endParaRPr lang="nl-BE" altLang="nl-BE" sz="240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nl-BE" sz="2100">
                <a:solidFill>
                  <a:srgbClr val="000000"/>
                </a:solidFill>
              </a:rPr>
              <a:t>Wat: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NL" sz="1800">
                <a:solidFill>
                  <a:srgbClr val="000000"/>
                </a:solidFill>
              </a:rPr>
              <a:t>Mits akkoord LOC: </a:t>
            </a:r>
            <a:r>
              <a:rPr lang="nl-NL" sz="1800" err="1">
                <a:solidFill>
                  <a:srgbClr val="000000"/>
                </a:solidFill>
              </a:rPr>
              <a:t>LeU</a:t>
            </a:r>
            <a:r>
              <a:rPr lang="nl-NL" sz="1800">
                <a:solidFill>
                  <a:srgbClr val="000000"/>
                </a:solidFill>
              </a:rPr>
              <a:t> asiel omzetten naar werkingsmiddelen voor contractuele aanwervingen (bijkomend NT2-aanbod)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NL" sz="1800">
                <a:solidFill>
                  <a:srgbClr val="000000"/>
                </a:solidFill>
              </a:rPr>
              <a:t>1 </a:t>
            </a:r>
            <a:r>
              <a:rPr lang="nl-NL" sz="1800" err="1">
                <a:solidFill>
                  <a:srgbClr val="000000"/>
                </a:solidFill>
              </a:rPr>
              <a:t>leraarsuur</a:t>
            </a:r>
            <a:r>
              <a:rPr lang="nl-NL" sz="1800">
                <a:solidFill>
                  <a:srgbClr val="000000"/>
                </a:solidFill>
              </a:rPr>
              <a:t> = 62,39 euro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NL" sz="1800">
                <a:solidFill>
                  <a:srgbClr val="000000"/>
                </a:solidFill>
              </a:rPr>
              <a:t>Bijkomend: 8,48 euro WM/</a:t>
            </a:r>
            <a:r>
              <a:rPr lang="nl-NL" sz="1800" err="1">
                <a:solidFill>
                  <a:srgbClr val="000000"/>
                </a:solidFill>
              </a:rPr>
              <a:t>leraarsuur</a:t>
            </a:r>
            <a:endParaRPr lang="nl-NL" sz="1800">
              <a:solidFill>
                <a:srgbClr val="000000"/>
              </a:solidFill>
            </a:endParaRP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nl-NL" sz="150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nl-BE" sz="2100">
                <a:solidFill>
                  <a:srgbClr val="000000"/>
                </a:solidFill>
              </a:rPr>
              <a:t>Voorwaarden: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NL" sz="1800">
                <a:solidFill>
                  <a:srgbClr val="000000"/>
                </a:solidFill>
              </a:rPr>
              <a:t>Cursus start ten vroegste op 01/07/2022 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NL" sz="1800">
                <a:solidFill>
                  <a:srgbClr val="000000"/>
                </a:solidFill>
              </a:rPr>
              <a:t>Cursus eindigt uiterlijk op 31/12/2022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NL" sz="1800">
                <a:solidFill>
                  <a:srgbClr val="000000"/>
                </a:solidFill>
              </a:rPr>
              <a:t>Betreft module(s) opleidingen van SG NT2 RG 1 &amp; RG 2 en NT2 RG 3 &amp; RG 4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NL" sz="1800">
                <a:solidFill>
                  <a:srgbClr val="000000"/>
                </a:solidFill>
              </a:rPr>
              <a:t>Aantal om te zetten </a:t>
            </a:r>
            <a:r>
              <a:rPr lang="nl-NL" sz="1800" err="1">
                <a:solidFill>
                  <a:srgbClr val="000000"/>
                </a:solidFill>
              </a:rPr>
              <a:t>LeU</a:t>
            </a:r>
            <a:r>
              <a:rPr lang="nl-NL" sz="1800">
                <a:solidFill>
                  <a:srgbClr val="000000"/>
                </a:solidFill>
              </a:rPr>
              <a:t> is ≤ aantal niet-aangewende </a:t>
            </a:r>
            <a:r>
              <a:rPr lang="nl-NL" sz="1800" err="1">
                <a:solidFill>
                  <a:srgbClr val="000000"/>
                </a:solidFill>
              </a:rPr>
              <a:t>LeU</a:t>
            </a:r>
            <a:r>
              <a:rPr lang="nl-NL" sz="1800">
                <a:solidFill>
                  <a:srgbClr val="000000"/>
                </a:solidFill>
              </a:rPr>
              <a:t> asiel begrotingsjaar 2022 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NL" sz="1800">
                <a:solidFill>
                  <a:srgbClr val="000000"/>
                </a:solidFill>
              </a:rPr>
              <a:t>Protocol van akkoord voor omzetting van </a:t>
            </a:r>
            <a:r>
              <a:rPr lang="nl-NL" sz="1800" err="1">
                <a:solidFill>
                  <a:srgbClr val="000000"/>
                </a:solidFill>
              </a:rPr>
              <a:t>LeU</a:t>
            </a:r>
            <a:r>
              <a:rPr lang="nl-NL" sz="1800">
                <a:solidFill>
                  <a:srgbClr val="000000"/>
                </a:solidFill>
              </a:rPr>
              <a:t> naar WM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nl-BE" sz="180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nl-BE" altLang="nl-BE" sz="1800"/>
          </a:p>
          <a:p>
            <a:pPr marL="0" indent="0" eaLnBrk="1" hangingPunct="1">
              <a:lnSpc>
                <a:spcPct val="90000"/>
              </a:lnSpc>
              <a:buNone/>
            </a:pPr>
            <a:endParaRPr lang="nl-BE" altLang="nl-BE" sz="1500"/>
          </a:p>
          <a:p>
            <a:pPr eaLnBrk="1" hangingPunct="1">
              <a:lnSpc>
                <a:spcPct val="90000"/>
              </a:lnSpc>
            </a:pPr>
            <a:endParaRPr lang="nl-BE" altLang="nl-BE" sz="1275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E71440C3-DE16-44A5-BC0E-87203D486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29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537428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3ECEAC-9DD2-4035-8FF3-B686AC0DD9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657" y="2261377"/>
            <a:ext cx="5342082" cy="3397268"/>
          </a:xfrm>
        </p:spPr>
        <p:txBody>
          <a:bodyPr/>
          <a:lstStyle/>
          <a:p>
            <a:pPr algn="ctr"/>
            <a:r>
              <a:rPr lang="nl-BE" b="1">
                <a:latin typeface="FlandersArtSans-Regular" panose="00000500000000000000" pitchFamily="2" charset="0"/>
                <a:ea typeface="Calibri"/>
                <a:cs typeface="Calibri"/>
              </a:rPr>
              <a:t>Welkom</a:t>
            </a:r>
            <a:br>
              <a:rPr lang="nl-BE" sz="6000" b="1">
                <a:latin typeface="FlandersArtSans-Regular" panose="00000500000000000000" pitchFamily="2" charset="0"/>
                <a:ea typeface="Calibri"/>
              </a:rPr>
            </a:br>
            <a:br>
              <a:rPr lang="nl-BE" b="1">
                <a:latin typeface="FlandersArtSans-Regular" panose="00000500000000000000" pitchFamily="2" charset="0"/>
                <a:ea typeface="Calibri"/>
                <a:cs typeface="Calibri"/>
              </a:rPr>
            </a:br>
            <a:r>
              <a:rPr lang="nl-BE" sz="2400" b="1">
                <a:latin typeface="FlandersArtSans-Regular" panose="00000500000000000000" pitchFamily="2" charset="0"/>
                <a:ea typeface="Calibri"/>
                <a:cs typeface="Calibri"/>
              </a:rPr>
              <a:t>Evi Verduyckt</a:t>
            </a:r>
            <a:br>
              <a:rPr lang="nl-BE" b="1"/>
            </a:br>
            <a:endParaRPr lang="nl-BE" b="1">
              <a:ea typeface="Calibri" panose="020F0502020204030204" pitchFamily="34" charset="0"/>
            </a:endParaRPr>
          </a:p>
        </p:txBody>
      </p:sp>
      <p:sp>
        <p:nvSpPr>
          <p:cNvPr id="3" name="Tijdelijke aanduiding voor inhoud 3">
            <a:extLst>
              <a:ext uri="{FF2B5EF4-FFF2-40B4-BE49-F238E27FC236}">
                <a16:creationId xmlns:a16="http://schemas.microsoft.com/office/drawing/2014/main" id="{91D28407-B8B2-4A03-BFEE-9C84645AD157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nl-BE" altLang="nl-BE">
                <a:ea typeface="Calibri" panose="020F0502020204030204" pitchFamily="34" charset="0"/>
                <a:cs typeface="Calibri" panose="020F0502020204030204" pitchFamily="34" charset="0"/>
              </a:rPr>
              <a:t>25 augustus 2022</a:t>
            </a:r>
          </a:p>
        </p:txBody>
      </p:sp>
    </p:spTree>
    <p:extLst>
      <p:ext uri="{BB962C8B-B14F-4D97-AF65-F5344CB8AC3E}">
        <p14:creationId xmlns:p14="http://schemas.microsoft.com/office/powerpoint/2010/main" val="34704677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jdelijke aanduiding voor datum 3"/>
          <p:cNvSpPr txBox="1">
            <a:spLocks noGrp="1"/>
          </p:cNvSpPr>
          <p:nvPr/>
        </p:nvSpPr>
        <p:spPr bwMode="auto">
          <a:xfrm>
            <a:off x="1485900" y="5543550"/>
            <a:ext cx="1600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C0C60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  <a:lvl2pPr marL="742950" indent="-285750">
              <a:spcBef>
                <a:spcPct val="20000"/>
              </a:spcBef>
              <a:buClr>
                <a:srgbClr val="75A4A3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FlandersArtSans-Regular" panose="00000500000000000000" pitchFamily="2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FlandersArtSans-Regular" panose="00000500000000000000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0C0C6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9pPr>
          </a:lstStyle>
          <a:p>
            <a:pPr defTabSz="685800" eaLnBrk="1" hangingPunct="1">
              <a:spcBef>
                <a:spcPct val="0"/>
              </a:spcBef>
              <a:buClrTx/>
              <a:buSzTx/>
              <a:buNone/>
            </a:pPr>
            <a:endParaRPr lang="nl-NL" altLang="en-US" sz="900" b="0">
              <a:solidFill>
                <a:srgbClr val="330066"/>
              </a:solidFill>
              <a:latin typeface="Calibri" panose="020F0502020204030204" pitchFamily="34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nl-BE"/>
              <a:t>Nooddecreet Oekraïnecrisis II</a:t>
            </a:r>
            <a:br>
              <a:rPr lang="nl-BE" altLang="nl-BE"/>
            </a:br>
            <a:r>
              <a:rPr lang="nl-NL" altLang="nl-BE" sz="1500">
                <a:solidFill>
                  <a:schemeClr val="bg1"/>
                </a:solidFill>
              </a:rPr>
              <a:t>O</a:t>
            </a:r>
            <a:endParaRPr lang="nl-NL" altLang="nl-BE">
              <a:solidFill>
                <a:schemeClr val="bg1"/>
              </a:solidFill>
            </a:endParaRPr>
          </a:p>
        </p:txBody>
      </p:sp>
      <p:sp>
        <p:nvSpPr>
          <p:cNvPr id="3584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nl-BE">
                <a:solidFill>
                  <a:srgbClr val="000000"/>
                </a:solidFill>
              </a:rPr>
              <a:t>Werkwijze: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NL">
                <a:solidFill>
                  <a:srgbClr val="000000"/>
                </a:solidFill>
              </a:rPr>
              <a:t>Melding aantal om te zetten </a:t>
            </a:r>
            <a:r>
              <a:rPr lang="nl-NL" err="1">
                <a:solidFill>
                  <a:srgbClr val="000000"/>
                </a:solidFill>
              </a:rPr>
              <a:t>LeU</a:t>
            </a:r>
            <a:r>
              <a:rPr lang="nl-NL">
                <a:solidFill>
                  <a:srgbClr val="000000"/>
                </a:solidFill>
              </a:rPr>
              <a:t> via mail </a:t>
            </a:r>
            <a:r>
              <a:rPr lang="nl-NL">
                <a:solidFill>
                  <a:schemeClr val="accent2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financiering.volwassenenonderwijs@vlaanderen.be</a:t>
            </a:r>
            <a:r>
              <a:rPr lang="nl-NL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l-NL">
                <a:solidFill>
                  <a:srgbClr val="000000"/>
                </a:solidFill>
              </a:rPr>
              <a:t>met scan protocol van akkoord 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NL">
                <a:solidFill>
                  <a:srgbClr val="000000"/>
                </a:solidFill>
              </a:rPr>
              <a:t>1</a:t>
            </a:r>
            <a:r>
              <a:rPr lang="nl-NL" baseline="30000">
                <a:solidFill>
                  <a:srgbClr val="000000"/>
                </a:solidFill>
              </a:rPr>
              <a:t>e</a:t>
            </a:r>
            <a:r>
              <a:rPr lang="nl-NL">
                <a:solidFill>
                  <a:srgbClr val="000000"/>
                </a:solidFill>
              </a:rPr>
              <a:t> melding: 30 juni 2022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NL">
                <a:solidFill>
                  <a:srgbClr val="000000"/>
                </a:solidFill>
              </a:rPr>
              <a:t>Dienstbrief na controle voorwaarden 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NL">
                <a:solidFill>
                  <a:srgbClr val="000000"/>
                </a:solidFill>
              </a:rPr>
              <a:t>Uitbetaling voorschot (80%) uiterlijk 2 maanden na melding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NL">
                <a:solidFill>
                  <a:srgbClr val="000000"/>
                </a:solidFill>
              </a:rPr>
              <a:t>Uitbetaling saldo (20%) na controle financieel overzicht (</a:t>
            </a:r>
            <a:r>
              <a:rPr lang="nl-NL" err="1">
                <a:solidFill>
                  <a:srgbClr val="000000"/>
                </a:solidFill>
              </a:rPr>
              <a:t>terugvorderdering</a:t>
            </a:r>
            <a:r>
              <a:rPr lang="nl-NL">
                <a:solidFill>
                  <a:srgbClr val="000000"/>
                </a:solidFill>
              </a:rPr>
              <a:t> indien nodig) 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NL">
                <a:solidFill>
                  <a:srgbClr val="000000"/>
                </a:solidFill>
              </a:rPr>
              <a:t>Afzonderlijke afrekening werkingsmiddelen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nl-BE" sz="150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nl-BE" altLang="nl-BE" sz="1500"/>
          </a:p>
          <a:p>
            <a:pPr eaLnBrk="1" hangingPunct="1">
              <a:lnSpc>
                <a:spcPct val="90000"/>
              </a:lnSpc>
            </a:pPr>
            <a:endParaRPr lang="nl-BE" altLang="nl-BE" sz="1275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81CC0C28-8235-4AD5-A017-DAB53C176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30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0020097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jdelijke aanduiding voor datum 3"/>
          <p:cNvSpPr txBox="1">
            <a:spLocks noGrp="1"/>
          </p:cNvSpPr>
          <p:nvPr/>
        </p:nvSpPr>
        <p:spPr bwMode="auto">
          <a:xfrm>
            <a:off x="1485900" y="5543550"/>
            <a:ext cx="1600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C0C60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  <a:lvl2pPr marL="742950" indent="-285750">
              <a:spcBef>
                <a:spcPct val="20000"/>
              </a:spcBef>
              <a:buClr>
                <a:srgbClr val="75A4A3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FlandersArtSans-Regular" panose="00000500000000000000" pitchFamily="2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FlandersArtSans-Regular" panose="00000500000000000000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0C0C6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9pPr>
          </a:lstStyle>
          <a:p>
            <a:pPr defTabSz="685800" eaLnBrk="1" hangingPunct="1">
              <a:spcBef>
                <a:spcPct val="0"/>
              </a:spcBef>
              <a:buClrTx/>
              <a:buSzTx/>
              <a:buNone/>
            </a:pPr>
            <a:endParaRPr lang="nl-NL" altLang="en-US" sz="900" b="0">
              <a:solidFill>
                <a:srgbClr val="330066"/>
              </a:solidFill>
              <a:latin typeface="Calibri" panose="020F0502020204030204" pitchFamily="34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nl-BE"/>
              <a:t>Nooddecreet Oekraïnecrisis II</a:t>
            </a:r>
            <a:br>
              <a:rPr lang="nl-BE" altLang="nl-BE"/>
            </a:br>
            <a:r>
              <a:rPr lang="nl-NL" altLang="nl-BE" sz="1500">
                <a:solidFill>
                  <a:schemeClr val="bg1"/>
                </a:solidFill>
              </a:rPr>
              <a:t>O</a:t>
            </a:r>
            <a:endParaRPr lang="nl-NL" altLang="nl-BE">
              <a:solidFill>
                <a:schemeClr val="bg1"/>
              </a:solidFill>
            </a:endParaRPr>
          </a:p>
        </p:txBody>
      </p:sp>
      <p:sp>
        <p:nvSpPr>
          <p:cNvPr id="3584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nl-BE">
                <a:solidFill>
                  <a:srgbClr val="000000"/>
                </a:solidFill>
              </a:rPr>
              <a:t>Registratie DAVINCI: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NL">
                <a:solidFill>
                  <a:srgbClr val="000000"/>
                </a:solidFill>
              </a:rPr>
              <a:t>Financieringsbron = Projectfinanciering contractuele aanwervingen NT2 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NL">
                <a:solidFill>
                  <a:srgbClr val="000000"/>
                </a:solidFill>
              </a:rPr>
              <a:t>Code = PROJECT_FIN_CONTR_AANW_NT2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nl-BE" sz="1500">
              <a:solidFill>
                <a:srgbClr val="000000"/>
              </a:solidFill>
            </a:endParaRPr>
          </a:p>
          <a:p>
            <a:pPr lvl="1" defTabSz="685800" eaLnBrk="1" hangingPunct="1">
              <a:lnSpc>
                <a:spcPct val="90000"/>
              </a:lnSpc>
              <a:defRPr/>
            </a:pPr>
            <a:r>
              <a:rPr lang="nl-NL">
                <a:solidFill>
                  <a:srgbClr val="000000"/>
                </a:solidFill>
              </a:rPr>
              <a:t>Deze middelen </a:t>
            </a:r>
            <a:r>
              <a:rPr lang="nl-NL" b="1">
                <a:solidFill>
                  <a:srgbClr val="000000"/>
                </a:solidFill>
              </a:rPr>
              <a:t>genereren geen lesurencursist </a:t>
            </a:r>
            <a:r>
              <a:rPr lang="nl-NL">
                <a:solidFill>
                  <a:srgbClr val="000000"/>
                </a:solidFill>
              </a:rPr>
              <a:t>voor het volgend schooljaar</a:t>
            </a:r>
            <a:endParaRPr lang="nl-BE" altLang="nl-BE"/>
          </a:p>
          <a:p>
            <a:pPr marL="0" indent="0" eaLnBrk="1" hangingPunct="1">
              <a:lnSpc>
                <a:spcPct val="90000"/>
              </a:lnSpc>
              <a:buNone/>
            </a:pPr>
            <a:endParaRPr lang="nl-BE" altLang="nl-BE" sz="150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6C6AAE67-0143-4A47-958B-BD192D44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31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2434888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4CD570-8524-4FED-B7A4-1513876404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444" y="2377001"/>
            <a:ext cx="6539948" cy="2701894"/>
          </a:xfrm>
        </p:spPr>
        <p:txBody>
          <a:bodyPr/>
          <a:lstStyle/>
          <a:p>
            <a:pPr algn="ctr"/>
            <a:r>
              <a:rPr lang="nl-BE" b="1">
                <a:latin typeface="FlandersArtSans-Regular" panose="00000500000000000000" pitchFamily="2" charset="0"/>
              </a:rPr>
              <a:t>WIJZIGINGEN NT2</a:t>
            </a:r>
            <a:br>
              <a:rPr lang="nl-BE" b="1">
                <a:latin typeface="FlandersArtSans-Regular" panose="00000500000000000000" pitchFamily="2" charset="0"/>
              </a:rPr>
            </a:br>
            <a:br>
              <a:rPr lang="nl-BE" b="1">
                <a:latin typeface="FlandersArtSans-Regular" panose="00000500000000000000" pitchFamily="2" charset="0"/>
              </a:rPr>
            </a:br>
            <a:r>
              <a:rPr lang="nl-BE" sz="2400" b="1">
                <a:latin typeface="FlandersArtSans-Regular" panose="00000500000000000000" pitchFamily="2" charset="0"/>
              </a:rPr>
              <a:t>Evelyn Laermans &amp; Deirdre </a:t>
            </a:r>
            <a:r>
              <a:rPr lang="nl-BE" sz="2400" b="1" err="1">
                <a:latin typeface="FlandersArtSans-Regular" panose="00000500000000000000" pitchFamily="2" charset="0"/>
              </a:rPr>
              <a:t>seeldrayers</a:t>
            </a:r>
            <a:endParaRPr lang="nl-BE" b="1">
              <a:latin typeface="FlandersArtSans-Regular" panose="00000500000000000000" pitchFamily="2" charset="0"/>
            </a:endParaRP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CA579A9-3EED-43E5-A928-F67A020A3DE7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nl-BE"/>
              <a:t>25 augustus 2022</a:t>
            </a:r>
          </a:p>
        </p:txBody>
      </p:sp>
    </p:spTree>
    <p:extLst>
      <p:ext uri="{BB962C8B-B14F-4D97-AF65-F5344CB8AC3E}">
        <p14:creationId xmlns:p14="http://schemas.microsoft.com/office/powerpoint/2010/main" val="32741447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3CFBD1-ABA5-4F0E-9818-7D3144B6C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hertekening inburgeringsbeleid - NT2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52017B-D6D4-40DC-9D73-8E42328DA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Tw Cen MT" panose="020B0602020104020603" pitchFamily="34" charset="0"/>
              <a:buChar char=" "/>
            </a:pPr>
            <a:r>
              <a:rPr lang="nl-NL" sz="2200"/>
              <a:t>Wijzigingsdecreet NT2 is goedgekeurd (24 juni 2022)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Tw Cen MT" panose="020B0602020104020603" pitchFamily="34" charset="0"/>
              <a:buChar char=" "/>
            </a:pPr>
            <a:endParaRPr lang="nl-NL" sz="2000"/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Tw Cen MT" panose="020B0602020104020603" pitchFamily="34" charset="0"/>
              <a:buChar char=" "/>
            </a:pPr>
            <a:r>
              <a:rPr lang="nl-NL" sz="2200"/>
              <a:t>Drie grote wijzigingen voor vwo:</a:t>
            </a:r>
          </a:p>
          <a:p>
            <a:pPr lvl="1"/>
            <a:endParaRPr lang="nl-NL">
              <a:sym typeface="Wingdings" panose="05000000000000000000" pitchFamily="2" charset="2"/>
            </a:endParaRPr>
          </a:p>
          <a:p>
            <a:pPr lvl="1"/>
            <a:r>
              <a:rPr lang="nl-NL">
                <a:sym typeface="Wingdings" panose="05000000000000000000" pitchFamily="2" charset="2"/>
              </a:rPr>
              <a:t>Invoering NT2-test taalniveau A2 voor alle NT2-cursisten</a:t>
            </a:r>
          </a:p>
          <a:p>
            <a:pPr lvl="1"/>
            <a:r>
              <a:rPr lang="nl-NL">
                <a:sym typeface="Wingdings" panose="05000000000000000000" pitchFamily="2" charset="2"/>
              </a:rPr>
              <a:t>Invoering inschrijvingsgeld van 180 euro voor taalniveau A2: voor volgen opleiding en eerste deelname NT2-test</a:t>
            </a:r>
          </a:p>
          <a:p>
            <a:pPr lvl="1"/>
            <a:r>
              <a:rPr lang="nl-NL">
                <a:sym typeface="Wingdings" panose="05000000000000000000" pitchFamily="2" charset="2"/>
              </a:rPr>
              <a:t>Uitbreiding onderwijsbevoegdheid </a:t>
            </a:r>
            <a:r>
              <a:rPr lang="nl-NL" err="1">
                <a:sym typeface="Wingdings" panose="05000000000000000000" pitchFamily="2" charset="2"/>
              </a:rPr>
              <a:t>cbe</a:t>
            </a:r>
            <a:r>
              <a:rPr lang="nl-NL">
                <a:sym typeface="Wingdings" panose="05000000000000000000" pitchFamily="2" charset="2"/>
              </a:rPr>
              <a:t> naar NT2 taalniveau B1 mondeling</a:t>
            </a:r>
            <a:endParaRPr lang="nl-BE" sz="2000">
              <a:sym typeface="Wingdings" panose="05000000000000000000" pitchFamily="2" charset="2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6F89A3-0370-464F-B03C-B1037ADF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33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3588966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3CFBD1-ABA5-4F0E-9818-7D3144B6C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hertekening inburgeringsbeleid - NT2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52017B-D6D4-40DC-9D73-8E42328DA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Tw Cen MT" panose="020B0602020104020603" pitchFamily="34" charset="0"/>
              <a:buChar char=" "/>
            </a:pPr>
            <a:r>
              <a:rPr lang="nl-NL" sz="2200"/>
              <a:t>Uitvoeringsbesluit NT2-test vwo principieel goedgekeurd (8 juli 2022) 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Tw Cen MT" panose="020B0602020104020603" pitchFamily="34" charset="0"/>
              <a:buChar char=" "/>
            </a:pPr>
            <a:r>
              <a:rPr lang="nl-NL" sz="2200">
                <a:sym typeface="Wingdings" panose="05000000000000000000" pitchFamily="2" charset="2"/>
              </a:rPr>
              <a:t> bepalingen ONDER VOORBEHOUD van definitieve goedkeuring</a:t>
            </a:r>
          </a:p>
          <a:p>
            <a:pPr lvl="1">
              <a:buSzPct val="100000"/>
            </a:pPr>
            <a:endParaRPr lang="nl-NL"/>
          </a:p>
          <a:p>
            <a:pPr lvl="1">
              <a:buSzPct val="100000"/>
            </a:pPr>
            <a:r>
              <a:rPr lang="nl-NL"/>
              <a:t>Wijzigingsdecreet NT2 treedt in werking op 1 september 2023</a:t>
            </a:r>
          </a:p>
          <a:p>
            <a:pPr lvl="1">
              <a:buSzPct val="100000"/>
            </a:pPr>
            <a:r>
              <a:rPr lang="nl-NL"/>
              <a:t>NT2-test taalniveau A2 zal bestaan uit eigen evaluatie centrum en gestandaardiseerde NT2-test</a:t>
            </a:r>
          </a:p>
          <a:p>
            <a:pPr lvl="1">
              <a:buSzPct val="100000"/>
            </a:pPr>
            <a:r>
              <a:rPr lang="nl-NL"/>
              <a:t>Ontwikkelcommissie start met voorbereiding gestandaardiseerde NT2-test op 1 september 2022</a:t>
            </a:r>
          </a:p>
          <a:p>
            <a:pPr lvl="1">
              <a:buSzPct val="100000"/>
            </a:pPr>
            <a:r>
              <a:rPr lang="nl-NL"/>
              <a:t>Invoering NT2-test zal in fases verlopen: overgangsmaatregel voor schooljaren 2023-2024 en 2024-2025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Tw Cen MT" panose="020B0602020104020603" pitchFamily="34" charset="0"/>
              <a:buChar char=" "/>
            </a:pPr>
            <a:endParaRPr lang="nl-NL" sz="2000"/>
          </a:p>
          <a:p>
            <a:endParaRPr lang="nl-BE" sz="2000">
              <a:sym typeface="Wingdings" panose="05000000000000000000" pitchFamily="2" charset="2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1B04A4E-92A6-4ECD-8D62-FCA317C34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34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7641539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3CFBD1-ABA5-4F0E-9818-7D3144B6C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Krachtlijnen wijzigingsdecreet nt2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52017B-D6D4-40DC-9D73-8E42328DA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>
                <a:sym typeface="Wingdings" panose="05000000000000000000" pitchFamily="2" charset="2"/>
              </a:rPr>
              <a:t>Invoering NT2-test taalniveau A2 voor alle NT2-cursisten</a:t>
            </a:r>
          </a:p>
          <a:p>
            <a:pPr marL="457200" indent="-457200">
              <a:buFont typeface="+mj-lt"/>
              <a:buAutoNum type="arabicPeriod"/>
            </a:pPr>
            <a:endParaRPr lang="nl-NL">
              <a:sym typeface="Wingdings" panose="05000000000000000000" pitchFamily="2" charset="2"/>
            </a:endParaRPr>
          </a:p>
          <a:p>
            <a:pPr lvl="1"/>
            <a:r>
              <a:rPr lang="nl-NL">
                <a:sym typeface="Wingdings" panose="05000000000000000000" pitchFamily="2" charset="2"/>
              </a:rPr>
              <a:t>NT2-opleidingen richtgraad 1 = Taalvaardigheidsniveau A2 ERK</a:t>
            </a:r>
          </a:p>
          <a:p>
            <a:pPr lvl="1"/>
            <a:r>
              <a:rPr lang="nl-NL">
                <a:sym typeface="Wingdings" panose="05000000000000000000" pitchFamily="2" charset="2"/>
              </a:rPr>
              <a:t>NT2-test bevat vier onderdelen: lezen, luisteren, schrijven en spreken</a:t>
            </a:r>
          </a:p>
          <a:p>
            <a:pPr lvl="1"/>
            <a:r>
              <a:rPr lang="nl-NL">
                <a:sym typeface="Wingdings" panose="05000000000000000000" pitchFamily="2" charset="2"/>
              </a:rPr>
              <a:t>CBE en NT2-CVO organiseren afname NT2-test</a:t>
            </a:r>
          </a:p>
          <a:p>
            <a:pPr lvl="1"/>
            <a:r>
              <a:rPr lang="nl-NL">
                <a:sym typeface="Wingdings" panose="05000000000000000000" pitchFamily="2" charset="2"/>
              </a:rPr>
              <a:t>NT2-test voor alle cursisten op einde NT2-opleidingen R1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l-NL">
                <a:sym typeface="Wingdings" panose="05000000000000000000" pitchFamily="2" charset="2"/>
              </a:rPr>
              <a:t>Geslaagd? Recht op certificaat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l-NL">
                <a:sym typeface="Wingdings" panose="05000000000000000000" pitchFamily="2" charset="2"/>
              </a:rPr>
              <a:t>Niet-geslaagd? Herkansing mogelijk na eerst opnieuw (een deel) van de NT2-opleiding te volgen</a:t>
            </a:r>
          </a:p>
          <a:p>
            <a:pPr lvl="1"/>
            <a:r>
              <a:rPr lang="nl-NL">
                <a:sym typeface="Wingdings" panose="05000000000000000000" pitchFamily="2" charset="2"/>
              </a:rPr>
              <a:t>Centrum kent certificaat enkel toe aan cursist die slaagt op de NT2-test</a:t>
            </a:r>
          </a:p>
          <a:p>
            <a:pPr lvl="1"/>
            <a:endParaRPr lang="nl-NL">
              <a:sym typeface="Wingdings" panose="05000000000000000000" pitchFamily="2" charset="2"/>
            </a:endParaRPr>
          </a:p>
          <a:p>
            <a:endParaRPr lang="nl-NL">
              <a:sym typeface="Wingdings" panose="05000000000000000000" pitchFamily="2" charset="2"/>
            </a:endParaRPr>
          </a:p>
          <a:p>
            <a:endParaRPr lang="nl-NL">
              <a:sym typeface="Wingdings" panose="05000000000000000000" pitchFamily="2" charset="2"/>
            </a:endParaRPr>
          </a:p>
          <a:p>
            <a:endParaRPr lang="nl-BE" sz="2000">
              <a:sym typeface="Wingdings" panose="05000000000000000000" pitchFamily="2" charset="2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547B2BA-956D-4550-9C30-8B76179BB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35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2013256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3CFBD1-ABA5-4F0E-9818-7D3144B6C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Uitvoeringsbesluit NT2-test vwo</a:t>
            </a:r>
            <a:br>
              <a:rPr lang="nl-BE"/>
            </a:br>
            <a:r>
              <a:rPr lang="nl-BE" sz="2400">
                <a:solidFill>
                  <a:srgbClr val="FF0000"/>
                </a:solidFill>
              </a:rPr>
              <a:t>onder voorbehoud van definitieve goedkeuring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52017B-D6D4-40DC-9D73-8E42328DA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5" y="2285999"/>
            <a:ext cx="7749739" cy="444279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>
                <a:sym typeface="Wingdings" panose="05000000000000000000" pitchFamily="2" charset="2"/>
              </a:rPr>
              <a:t>NT2-test</a:t>
            </a:r>
          </a:p>
          <a:p>
            <a:pPr lvl="1"/>
            <a:r>
              <a:rPr lang="nl-NL"/>
              <a:t>Cursist die slaagt voor alle vier onderdelen, is geslaagd voor de NT2-test</a:t>
            </a:r>
          </a:p>
          <a:p>
            <a:pPr lvl="1"/>
            <a:r>
              <a:rPr lang="nl-NL"/>
              <a:t>NT2-test bestaat voor elk onderdeel uit eigen trajectevaluatie van het centrum (40% van resultaat) en gestandaardiseerde test (60% van resultaat)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l-NL"/>
              <a:t>Overgangsperiode schooljaren 2023-2024 en 2024-2025: </a:t>
            </a:r>
            <a:r>
              <a:rPr lang="nl-NL">
                <a:sym typeface="Wingdings" panose="05000000000000000000" pitchFamily="2" charset="2"/>
              </a:rPr>
              <a:t>NT2-test bestaat minstens uit </a:t>
            </a:r>
            <a:r>
              <a:rPr lang="nl-NL"/>
              <a:t>gestandaardiseerde test voor onderdelen lezen en schrijven en eigen trajectevaluatie centrum voor alle vier onderdelen</a:t>
            </a:r>
            <a:endParaRPr lang="nl-NL">
              <a:sym typeface="Wingdings" panose="05000000000000000000" pitchFamily="2" charset="2"/>
            </a:endParaRPr>
          </a:p>
          <a:p>
            <a:endParaRPr lang="nl-BE" sz="2000">
              <a:sym typeface="Wingdings" panose="05000000000000000000" pitchFamily="2" charset="2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B981C4D-095E-4E40-B3B8-53D709FCC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36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3492303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3CFBD1-ABA5-4F0E-9818-7D3144B6C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Uitvoeringsbesluit NT2-test vwo</a:t>
            </a:r>
            <a:br>
              <a:rPr lang="nl-BE"/>
            </a:br>
            <a:r>
              <a:rPr lang="nl-BE" sz="2400">
                <a:solidFill>
                  <a:srgbClr val="FF0000"/>
                </a:solidFill>
              </a:rPr>
              <a:t>onder voorbehoud van definitieve goedkeuring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52017B-D6D4-40DC-9D73-8E42328DA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5" y="2285999"/>
            <a:ext cx="7749739" cy="4442791"/>
          </a:xfrm>
        </p:spPr>
        <p:txBody>
          <a:bodyPr>
            <a:normAutofit/>
          </a:bodyPr>
          <a:lstStyle/>
          <a:p>
            <a:pPr lvl="1"/>
            <a:r>
              <a:rPr lang="nl-NL">
                <a:sym typeface="Wingdings" panose="05000000000000000000" pitchFamily="2" charset="2"/>
              </a:rPr>
              <a:t>NT2-centra bevoegd voor </a:t>
            </a:r>
            <a:r>
              <a:rPr lang="nl-NL" err="1">
                <a:sym typeface="Wingdings" panose="05000000000000000000" pitchFamily="2" charset="2"/>
              </a:rPr>
              <a:t>toetsafname</a:t>
            </a:r>
            <a:r>
              <a:rPr lang="nl-NL">
                <a:sym typeface="Wingdings" panose="05000000000000000000" pitchFamily="2" charset="2"/>
              </a:rPr>
              <a:t>, beoordeling en bekendmaking resultaten</a:t>
            </a: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nl-NL">
                <a:sym typeface="Wingdings" panose="05000000000000000000" pitchFamily="2" charset="2"/>
              </a:rPr>
              <a:t>Elke cursist kan uiterlijk drie maanden na einde NT2-opleiding een NT2-test afleggen</a:t>
            </a: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nl-NL">
                <a:sym typeface="Wingdings" panose="05000000000000000000" pitchFamily="2" charset="2"/>
              </a:rPr>
              <a:t>Elke cursist krijgt uiterlijk zes weken na afleggen NT2-test het resultaat meegedeeld</a:t>
            </a:r>
          </a:p>
          <a:p>
            <a:endParaRPr lang="nl-NL">
              <a:sym typeface="Wingdings" panose="05000000000000000000" pitchFamily="2" charset="2"/>
            </a:endParaRPr>
          </a:p>
          <a:p>
            <a:endParaRPr lang="nl-BE" sz="2000">
              <a:sym typeface="Wingdings" panose="05000000000000000000" pitchFamily="2" charset="2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9D8A7D0-4F27-493E-8D08-9D0AF8D12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37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2992841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3CFBD1-ABA5-4F0E-9818-7D3144B6C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Krachtlijnen wijzigingsdecreet nt2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52017B-D6D4-40DC-9D73-8E42328DA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nl-NL">
                <a:sym typeface="Wingdings" panose="05000000000000000000" pitchFamily="2" charset="2"/>
              </a:rPr>
              <a:t>Invoering inschrijvingsgeld van 180 euro voor taalniveau A2: voor volgen opleiding en eerste deelname NT2-test</a:t>
            </a:r>
          </a:p>
          <a:p>
            <a:pPr marL="0" indent="0">
              <a:buNone/>
            </a:pPr>
            <a:endParaRPr lang="nl-NL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>
                <a:sym typeface="Wingdings" panose="05000000000000000000" pitchFamily="2" charset="2"/>
              </a:rPr>
              <a:t>Voor de NT2-opleidingen richtgraad 1 geldt vanaf 1/09/2023</a:t>
            </a:r>
          </a:p>
          <a:p>
            <a:pPr lvl="1"/>
            <a:r>
              <a:rPr lang="nl-NL">
                <a:sym typeface="Wingdings" panose="05000000000000000000" pitchFamily="2" charset="2"/>
              </a:rPr>
              <a:t>Standaardtarief is 1,5 euro per lestijd (geen gedeeltelijk vrijstelling 0,60 euro)</a:t>
            </a:r>
          </a:p>
          <a:p>
            <a:pPr lvl="1"/>
            <a:r>
              <a:rPr lang="nl-NL">
                <a:sym typeface="Wingdings" panose="05000000000000000000" pitchFamily="2" charset="2"/>
              </a:rPr>
              <a:t>Geen verhoogd tarief vanaf 4e inschrijving in 6 schooljaren</a:t>
            </a:r>
          </a:p>
          <a:p>
            <a:pPr lvl="1"/>
            <a:r>
              <a:rPr lang="nl-NL">
                <a:sym typeface="Wingdings" panose="05000000000000000000" pitchFamily="2" charset="2"/>
              </a:rPr>
              <a:t>Plafond max180 euro voor NT2-opleidingen R1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l-NL">
                <a:sym typeface="Wingdings" panose="05000000000000000000" pitchFamily="2" charset="2"/>
              </a:rPr>
              <a:t>Plafond over 6 opleidingen heen (4 NT2-opleidingen R1 + Latijns Schrift BE + Lezen en schrijven voor </a:t>
            </a:r>
            <a:r>
              <a:rPr lang="nl-NL" err="1">
                <a:sym typeface="Wingdings" panose="05000000000000000000" pitchFamily="2" charset="2"/>
              </a:rPr>
              <a:t>Andersgealfabetiseerden</a:t>
            </a:r>
            <a:r>
              <a:rPr lang="nl-NL">
                <a:sym typeface="Wingdings" panose="05000000000000000000" pitchFamily="2" charset="2"/>
              </a:rPr>
              <a:t>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l-NL">
                <a:sym typeface="Wingdings" panose="05000000000000000000" pitchFamily="2" charset="2"/>
              </a:rPr>
              <a:t>Ongeacht duurtijd opleidingstraject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l-NL">
                <a:sym typeface="Wingdings" panose="05000000000000000000" pitchFamily="2" charset="2"/>
              </a:rPr>
              <a:t>Eerste deelname aan gestandaardiseerde test (= gratis)</a:t>
            </a:r>
          </a:p>
          <a:p>
            <a:pPr lvl="2"/>
            <a:endParaRPr lang="nl-NL">
              <a:sym typeface="Wingdings" panose="05000000000000000000" pitchFamily="2" charset="2"/>
            </a:endParaRPr>
          </a:p>
          <a:p>
            <a:pPr lvl="2"/>
            <a:endParaRPr lang="nl-NL">
              <a:sym typeface="Wingdings" panose="05000000000000000000" pitchFamily="2" charset="2"/>
            </a:endParaRPr>
          </a:p>
          <a:p>
            <a:pPr lvl="2"/>
            <a:endParaRPr lang="nl-NL">
              <a:sym typeface="Wingdings" panose="05000000000000000000" pitchFamily="2" charset="2"/>
            </a:endParaRPr>
          </a:p>
          <a:p>
            <a:pPr lvl="2"/>
            <a:endParaRPr lang="nl-NL">
              <a:sym typeface="Wingdings" panose="05000000000000000000" pitchFamily="2" charset="2"/>
            </a:endParaRPr>
          </a:p>
          <a:p>
            <a:pPr lvl="2"/>
            <a:endParaRPr lang="nl-NL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>
              <a:sym typeface="Wingdings" panose="05000000000000000000" pitchFamily="2" charset="2"/>
            </a:endParaRPr>
          </a:p>
          <a:p>
            <a:pPr marL="457200" indent="-457200">
              <a:buFont typeface="+mj-lt"/>
              <a:buAutoNum type="arabicPeriod" startAt="2"/>
            </a:pPr>
            <a:endParaRPr lang="nl-NL">
              <a:sym typeface="Wingdings" panose="05000000000000000000" pitchFamily="2" charset="2"/>
            </a:endParaRPr>
          </a:p>
          <a:p>
            <a:pPr lvl="1"/>
            <a:endParaRPr lang="nl-NL">
              <a:sym typeface="Wingdings" panose="05000000000000000000" pitchFamily="2" charset="2"/>
            </a:endParaRPr>
          </a:p>
          <a:p>
            <a:endParaRPr lang="nl-NL">
              <a:sym typeface="Wingdings" panose="05000000000000000000" pitchFamily="2" charset="2"/>
            </a:endParaRPr>
          </a:p>
          <a:p>
            <a:endParaRPr lang="nl-NL">
              <a:sym typeface="Wingdings" panose="05000000000000000000" pitchFamily="2" charset="2"/>
            </a:endParaRPr>
          </a:p>
          <a:p>
            <a:endParaRPr lang="nl-BE" sz="2000">
              <a:sym typeface="Wingdings" panose="05000000000000000000" pitchFamily="2" charset="2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D045204-C918-4597-B071-5751EEE55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38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8485395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3CFBD1-ABA5-4F0E-9818-7D3144B6C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Krachtlijnen wijzigingsdecreet nt2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52017B-D6D4-40DC-9D73-8E42328DA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>
                <a:sym typeface="Wingdings" panose="05000000000000000000" pitchFamily="2" charset="2"/>
              </a:rPr>
              <a:t>Wijzigingen vrijstelling van inschrijvingsgeld</a:t>
            </a:r>
          </a:p>
          <a:p>
            <a:pPr lvl="1"/>
            <a:r>
              <a:rPr lang="nl-NL">
                <a:sym typeface="Wingdings" panose="05000000000000000000" pitchFamily="2" charset="2"/>
              </a:rPr>
              <a:t>Verplichte inburgeraars: geen recht op vrijstelling NT2 R1</a:t>
            </a:r>
          </a:p>
          <a:p>
            <a:pPr lvl="1"/>
            <a:r>
              <a:rPr lang="nl-NL">
                <a:sym typeface="Wingdings" panose="05000000000000000000" pitchFamily="2" charset="2"/>
              </a:rPr>
              <a:t>Cursisten met domicilie in Brussel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l-NL">
                <a:sym typeface="Wingdings" panose="05000000000000000000" pitchFamily="2" charset="2"/>
              </a:rPr>
              <a:t>Inburgeraars recht op vrijstelling NT2 R1 en R2 die les volgen binnen én buiten Brussel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l-NL">
                <a:sym typeface="Wingdings" panose="05000000000000000000" pitchFamily="2" charset="2"/>
              </a:rPr>
              <a:t>Niet-inburgeraars die les volgen in Brussel: derdebetalersregeling wordt vrijstelling NT2 R1 en R2</a:t>
            </a:r>
          </a:p>
          <a:p>
            <a:pPr lvl="1"/>
            <a:r>
              <a:rPr lang="nl-NL">
                <a:sym typeface="Wingdings" panose="05000000000000000000" pitchFamily="2" charset="2"/>
              </a:rPr>
              <a:t>Overgangsmaatregel </a:t>
            </a:r>
            <a:r>
              <a:rPr lang="nl-BE"/>
              <a:t>voor inburgeraars NT2 R1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l-NL"/>
              <a:t>Inburgeraar met ondertekend inburgeringscontract vóór 1/9/2023 valt onder oude regelgeving (vrijstelling inburgeraar én verhoogd tarief vierde inschrijving) voor aanvatten of afronden opleiding</a:t>
            </a:r>
          </a:p>
          <a:p>
            <a:pPr lvl="2"/>
            <a:endParaRPr lang="nl-NL">
              <a:sym typeface="Wingdings" panose="05000000000000000000" pitchFamily="2" charset="2"/>
            </a:endParaRPr>
          </a:p>
          <a:p>
            <a:pPr lvl="2"/>
            <a:endParaRPr lang="nl-NL">
              <a:sym typeface="Wingdings" panose="05000000000000000000" pitchFamily="2" charset="2"/>
            </a:endParaRPr>
          </a:p>
          <a:p>
            <a:pPr lvl="2"/>
            <a:endParaRPr lang="nl-NL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>
              <a:sym typeface="Wingdings" panose="05000000000000000000" pitchFamily="2" charset="2"/>
            </a:endParaRPr>
          </a:p>
          <a:p>
            <a:pPr marL="457200" indent="-457200">
              <a:buFont typeface="+mj-lt"/>
              <a:buAutoNum type="arabicPeriod" startAt="2"/>
            </a:pPr>
            <a:endParaRPr lang="nl-NL">
              <a:sym typeface="Wingdings" panose="05000000000000000000" pitchFamily="2" charset="2"/>
            </a:endParaRPr>
          </a:p>
          <a:p>
            <a:pPr lvl="1"/>
            <a:endParaRPr lang="nl-NL">
              <a:sym typeface="Wingdings" panose="05000000000000000000" pitchFamily="2" charset="2"/>
            </a:endParaRPr>
          </a:p>
          <a:p>
            <a:endParaRPr lang="nl-NL">
              <a:sym typeface="Wingdings" panose="05000000000000000000" pitchFamily="2" charset="2"/>
            </a:endParaRPr>
          </a:p>
          <a:p>
            <a:endParaRPr lang="nl-NL">
              <a:sym typeface="Wingdings" panose="05000000000000000000" pitchFamily="2" charset="2"/>
            </a:endParaRPr>
          </a:p>
          <a:p>
            <a:endParaRPr lang="nl-BE" sz="2000">
              <a:sym typeface="Wingdings" panose="05000000000000000000" pitchFamily="2" charset="2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22E861F-00AF-4A59-9A91-7CF48E56E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39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518450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4CD570-8524-4FED-B7A4-1513876404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709" y="2833038"/>
            <a:ext cx="5149048" cy="1579711"/>
          </a:xfrm>
        </p:spPr>
        <p:txBody>
          <a:bodyPr/>
          <a:lstStyle/>
          <a:p>
            <a:pPr algn="ctr"/>
            <a:r>
              <a:rPr lang="nl-BE" b="1">
                <a:latin typeface="FlandersArtSans-Regular" panose="00000500000000000000" pitchFamily="2" charset="0"/>
              </a:rPr>
              <a:t>Financiering </a:t>
            </a:r>
            <a:br>
              <a:rPr lang="nl-BE" b="1">
                <a:latin typeface="FlandersArtSans-Regular" panose="00000500000000000000" pitchFamily="2" charset="0"/>
              </a:rPr>
            </a:br>
            <a:br>
              <a:rPr lang="nl-BE" b="1">
                <a:latin typeface="FlandersArtSans-Regular" panose="00000500000000000000" pitchFamily="2" charset="0"/>
              </a:rPr>
            </a:br>
            <a:r>
              <a:rPr lang="nl-BE" sz="2400" b="1">
                <a:latin typeface="FlandersArtSans-Regular" panose="00000500000000000000" pitchFamily="2" charset="0"/>
              </a:rPr>
              <a:t>Rik Vercammen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CA579A9-3EED-43E5-A928-F67A020A3DE7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nl-BE"/>
              <a:t>25 augustus 2022</a:t>
            </a:r>
          </a:p>
        </p:txBody>
      </p:sp>
    </p:spTree>
    <p:extLst>
      <p:ext uri="{BB962C8B-B14F-4D97-AF65-F5344CB8AC3E}">
        <p14:creationId xmlns:p14="http://schemas.microsoft.com/office/powerpoint/2010/main" val="41930392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3CFBD1-ABA5-4F0E-9818-7D3144B6C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Tariefsuggestie nt2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52017B-D6D4-40DC-9D73-8E42328DA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2" indent="0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nl-NL" sz="2200"/>
              <a:t>Behoorlijk complexe afleiding hoeveel iemand wanneer moet betalen</a:t>
            </a:r>
          </a:p>
          <a:p>
            <a:pPr marL="0" lvl="2" indent="0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nl-NL" sz="2200"/>
              <a:t>Wordt grotendeels ingebouwd in Tariefsuggestie</a:t>
            </a:r>
          </a:p>
          <a:p>
            <a:pPr marL="0" lvl="2" indent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nl-NL" sz="2200"/>
              <a:t>Wat brengen we in rekening?</a:t>
            </a:r>
          </a:p>
          <a:p>
            <a:pPr lvl="1">
              <a:lnSpc>
                <a:spcPct val="100000"/>
              </a:lnSpc>
              <a:buSzPct val="100000"/>
            </a:pPr>
            <a:r>
              <a:rPr lang="nl-NL"/>
              <a:t>Verplichte inburgeraar</a:t>
            </a:r>
          </a:p>
          <a:p>
            <a:pPr lvl="1">
              <a:lnSpc>
                <a:spcPct val="100000"/>
              </a:lnSpc>
              <a:buSzPct val="100000"/>
            </a:pPr>
            <a:r>
              <a:rPr lang="nl-NL"/>
              <a:t>Domicilie Brussel</a:t>
            </a:r>
          </a:p>
          <a:p>
            <a:pPr lvl="1">
              <a:lnSpc>
                <a:spcPct val="100000"/>
              </a:lnSpc>
              <a:buSzPct val="100000"/>
            </a:pPr>
            <a:r>
              <a:rPr lang="nl-NL"/>
              <a:t>Vestigingsplaats in Brussel</a:t>
            </a:r>
          </a:p>
          <a:p>
            <a:pPr lvl="1">
              <a:lnSpc>
                <a:spcPct val="100000"/>
              </a:lnSpc>
              <a:buSzPct val="100000"/>
            </a:pPr>
            <a:r>
              <a:rPr lang="nl-NL"/>
              <a:t>Datum ondertekening inburgeringscontract</a:t>
            </a:r>
          </a:p>
          <a:p>
            <a:pPr lvl="1">
              <a:lnSpc>
                <a:spcPct val="100000"/>
              </a:lnSpc>
              <a:buSzPct val="100000"/>
            </a:pPr>
            <a:r>
              <a:rPr lang="nl-NL"/>
              <a:t>Inschrijvingsdatum</a:t>
            </a:r>
          </a:p>
          <a:p>
            <a:pPr lvl="1">
              <a:lnSpc>
                <a:spcPct val="100000"/>
              </a:lnSpc>
              <a:buSzPct val="100000"/>
            </a:pPr>
            <a:r>
              <a:rPr lang="nl-NL"/>
              <a:t>Opleiding</a:t>
            </a:r>
          </a:p>
          <a:p>
            <a:pPr marL="0" lvl="2" indent="0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endParaRPr lang="nl-NL" sz="2000"/>
          </a:p>
          <a:p>
            <a:pPr marL="0" lvl="2" indent="0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endParaRPr lang="nl-NL" sz="2000"/>
          </a:p>
          <a:p>
            <a:pPr marL="0" lvl="2" indent="0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endParaRPr lang="nl-BE" sz="2000"/>
          </a:p>
          <a:p>
            <a:pPr lvl="2"/>
            <a:endParaRPr lang="nl-NL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>
              <a:sym typeface="Wingdings" panose="05000000000000000000" pitchFamily="2" charset="2"/>
            </a:endParaRPr>
          </a:p>
          <a:p>
            <a:pPr marL="457200" indent="-457200">
              <a:buFont typeface="+mj-lt"/>
              <a:buAutoNum type="arabicPeriod" startAt="2"/>
            </a:pPr>
            <a:endParaRPr lang="nl-NL">
              <a:sym typeface="Wingdings" panose="05000000000000000000" pitchFamily="2" charset="2"/>
            </a:endParaRPr>
          </a:p>
          <a:p>
            <a:pPr lvl="1"/>
            <a:endParaRPr lang="nl-NL">
              <a:sym typeface="Wingdings" panose="05000000000000000000" pitchFamily="2" charset="2"/>
            </a:endParaRPr>
          </a:p>
          <a:p>
            <a:endParaRPr lang="nl-NL">
              <a:sym typeface="Wingdings" panose="05000000000000000000" pitchFamily="2" charset="2"/>
            </a:endParaRPr>
          </a:p>
          <a:p>
            <a:endParaRPr lang="nl-NL">
              <a:sym typeface="Wingdings" panose="05000000000000000000" pitchFamily="2" charset="2"/>
            </a:endParaRPr>
          </a:p>
          <a:p>
            <a:endParaRPr lang="nl-BE" sz="2000">
              <a:sym typeface="Wingdings" panose="05000000000000000000" pitchFamily="2" charset="2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9066FDC-1602-4FA9-A511-4A34B016B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40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9580339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3CFBD1-ABA5-4F0E-9818-7D3144B6C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Tariefsuggestie nt2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52017B-D6D4-40DC-9D73-8E42328DA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2" indent="0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nl-NL" sz="2200"/>
              <a:t>Wat niet?</a:t>
            </a:r>
          </a:p>
          <a:p>
            <a:pPr lvl="1">
              <a:lnSpc>
                <a:spcPct val="100000"/>
              </a:lnSpc>
              <a:buSzPct val="100000"/>
            </a:pPr>
            <a:r>
              <a:rPr lang="nl-NL"/>
              <a:t>4de inschrijving</a:t>
            </a:r>
          </a:p>
          <a:p>
            <a:pPr lvl="1">
              <a:lnSpc>
                <a:spcPct val="100000"/>
              </a:lnSpc>
              <a:buSzPct val="100000"/>
            </a:pPr>
            <a:r>
              <a:rPr lang="nl-NL"/>
              <a:t>Plafond 180 euro</a:t>
            </a:r>
          </a:p>
          <a:p>
            <a:pPr lvl="1">
              <a:lnSpc>
                <a:spcPct val="100000"/>
              </a:lnSpc>
              <a:buSzPct val="100000"/>
            </a:pPr>
            <a:r>
              <a:rPr lang="nl-NL"/>
              <a:t>Eventueel toekomstige betaling/herkansing van NT2-test</a:t>
            </a:r>
          </a:p>
          <a:p>
            <a:pPr lvl="1">
              <a:lnSpc>
                <a:spcPct val="100000"/>
              </a:lnSpc>
              <a:buSzPct val="100000"/>
            </a:pPr>
            <a:endParaRPr lang="nl-NL"/>
          </a:p>
          <a:p>
            <a:pPr marL="0" lvl="2" indent="0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nl-NL" sz="2200"/>
              <a:t>Wat geeft tariefsuggestie terug?</a:t>
            </a:r>
          </a:p>
          <a:p>
            <a:pPr lvl="1"/>
            <a:r>
              <a:rPr lang="nl-NL">
                <a:ea typeface="+mn-lt"/>
                <a:cs typeface="+mn-lt"/>
              </a:rPr>
              <a:t>Nog steeds wordt een tarief teruggegeven en niet achterliggende details (omwille van de privacy machtigingen)</a:t>
            </a:r>
            <a:endParaRPr lang="nl-NL"/>
          </a:p>
          <a:p>
            <a:pPr lvl="1"/>
            <a:r>
              <a:rPr lang="nl-NL">
                <a:ea typeface="+mn-lt"/>
                <a:cs typeface="+mn-lt"/>
              </a:rPr>
              <a:t>1 nieuw gegeven</a:t>
            </a:r>
            <a:endParaRPr lang="nl-NL"/>
          </a:p>
          <a:p>
            <a:pPr lvl="2">
              <a:buFont typeface="Wingdings" panose="05000000000000000000" pitchFamily="2" charset="2"/>
              <a:buChar char="Ø"/>
            </a:pPr>
            <a:r>
              <a:rPr lang="nl-NL">
                <a:ea typeface="+mn-lt"/>
                <a:cs typeface="+mn-lt"/>
              </a:rPr>
              <a:t>Som betaalde inschrijvingsgelden per opleiding </a:t>
            </a:r>
            <a:r>
              <a:rPr lang="nl-NL" err="1">
                <a:ea typeface="+mn-lt"/>
                <a:cs typeface="+mn-lt"/>
              </a:rPr>
              <a:t>ifv</a:t>
            </a:r>
            <a:r>
              <a:rPr lang="nl-NL">
                <a:ea typeface="+mn-lt"/>
                <a:cs typeface="+mn-lt"/>
              </a:rPr>
              <a:t> plafond 180 euro</a:t>
            </a:r>
          </a:p>
          <a:p>
            <a:pPr lvl="1">
              <a:lnSpc>
                <a:spcPct val="100000"/>
              </a:lnSpc>
              <a:buSzPct val="100000"/>
            </a:pPr>
            <a:endParaRPr lang="nl-NL"/>
          </a:p>
          <a:p>
            <a:pPr marL="0" lvl="2" indent="0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endParaRPr lang="nl-NL" sz="2000"/>
          </a:p>
          <a:p>
            <a:pPr marL="0" lvl="2" indent="0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endParaRPr lang="nl-NL" sz="2000"/>
          </a:p>
          <a:p>
            <a:pPr marL="0" lvl="2" indent="0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endParaRPr lang="nl-BE" sz="2000"/>
          </a:p>
          <a:p>
            <a:pPr lvl="2"/>
            <a:endParaRPr lang="nl-NL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>
              <a:sym typeface="Wingdings" panose="05000000000000000000" pitchFamily="2" charset="2"/>
            </a:endParaRPr>
          </a:p>
          <a:p>
            <a:pPr marL="457200" indent="-457200">
              <a:buFont typeface="+mj-lt"/>
              <a:buAutoNum type="arabicPeriod" startAt="2"/>
            </a:pPr>
            <a:endParaRPr lang="nl-NL">
              <a:sym typeface="Wingdings" panose="05000000000000000000" pitchFamily="2" charset="2"/>
            </a:endParaRPr>
          </a:p>
          <a:p>
            <a:pPr lvl="1"/>
            <a:endParaRPr lang="nl-NL">
              <a:sym typeface="Wingdings" panose="05000000000000000000" pitchFamily="2" charset="2"/>
            </a:endParaRPr>
          </a:p>
          <a:p>
            <a:endParaRPr lang="nl-NL">
              <a:sym typeface="Wingdings" panose="05000000000000000000" pitchFamily="2" charset="2"/>
            </a:endParaRPr>
          </a:p>
          <a:p>
            <a:endParaRPr lang="nl-NL">
              <a:sym typeface="Wingdings" panose="05000000000000000000" pitchFamily="2" charset="2"/>
            </a:endParaRPr>
          </a:p>
          <a:p>
            <a:endParaRPr lang="nl-BE" sz="2000">
              <a:sym typeface="Wingdings" panose="05000000000000000000" pitchFamily="2" charset="2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3237EA6-25DE-4866-8315-152621300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41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8829304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3CFBD1-ABA5-4F0E-9818-7D3144B6C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Krachtlijnen wijzigingsdecreet nt2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52017B-D6D4-40DC-9D73-8E42328DA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nl-NL" sz="2200">
                <a:sym typeface="Wingdings" panose="05000000000000000000" pitchFamily="2" charset="2"/>
              </a:rPr>
              <a:t>Gestandaardiseerde NT2-test </a:t>
            </a:r>
          </a:p>
          <a:p>
            <a:pPr lvl="1">
              <a:lnSpc>
                <a:spcPct val="100000"/>
              </a:lnSpc>
              <a:buSzPct val="100000"/>
            </a:pPr>
            <a:r>
              <a:rPr lang="nl-NL">
                <a:sym typeface="Wingdings" panose="05000000000000000000" pitchFamily="2" charset="2"/>
              </a:rPr>
              <a:t>Eerste deelname is gratis</a:t>
            </a:r>
          </a:p>
          <a:p>
            <a:pPr marL="0" indent="0">
              <a:buNone/>
            </a:pPr>
            <a:r>
              <a:rPr lang="nl-NL">
                <a:sym typeface="Wingdings" panose="05000000000000000000" pitchFamily="2" charset="2"/>
              </a:rPr>
              <a:t>Niet-geslaagd op één of meerdere onderdelen NT2-test? </a:t>
            </a:r>
          </a:p>
          <a:p>
            <a:pPr lvl="1">
              <a:lnSpc>
                <a:spcPct val="100000"/>
              </a:lnSpc>
              <a:buSzPct val="100000"/>
            </a:pPr>
            <a:r>
              <a:rPr lang="nl-NL">
                <a:sym typeface="Wingdings" panose="05000000000000000000" pitchFamily="2" charset="2"/>
              </a:rPr>
              <a:t>Geen inschrijvingsgeld (gratis) NT2-opleidingen R1 opnieuw volgen </a:t>
            </a:r>
            <a:r>
              <a:rPr lang="nl-NL" err="1">
                <a:sym typeface="Wingdings" panose="05000000000000000000" pitchFamily="2" charset="2"/>
              </a:rPr>
              <a:t>ifv</a:t>
            </a:r>
            <a:r>
              <a:rPr lang="nl-NL">
                <a:sym typeface="Wingdings" panose="05000000000000000000" pitchFamily="2" charset="2"/>
              </a:rPr>
              <a:t> herkansing onderdeel gestandaardiseerde test</a:t>
            </a:r>
          </a:p>
          <a:p>
            <a:pPr lvl="1">
              <a:lnSpc>
                <a:spcPct val="100000"/>
              </a:lnSpc>
              <a:buSzPct val="100000"/>
            </a:pPr>
            <a:r>
              <a:rPr lang="nl-NL">
                <a:sym typeface="Wingdings" panose="05000000000000000000" pitchFamily="2" charset="2"/>
              </a:rPr>
              <a:t>Nieuwe deelname aan gestandaardiseerde test: per onderdeel 22,5 euro of 0 euro voor cursist die gedeeltelijke of volledige vrijstelling geniet</a:t>
            </a:r>
          </a:p>
          <a:p>
            <a:pPr lvl="1"/>
            <a:endParaRPr lang="nl-NL">
              <a:sym typeface="Wingdings" panose="05000000000000000000" pitchFamily="2" charset="2"/>
            </a:endParaRPr>
          </a:p>
          <a:p>
            <a:pPr lvl="2"/>
            <a:endParaRPr lang="nl-NL">
              <a:sym typeface="Wingdings" panose="05000000000000000000" pitchFamily="2" charset="2"/>
            </a:endParaRPr>
          </a:p>
          <a:p>
            <a:pPr lvl="2"/>
            <a:endParaRPr lang="nl-NL">
              <a:sym typeface="Wingdings" panose="05000000000000000000" pitchFamily="2" charset="2"/>
            </a:endParaRPr>
          </a:p>
          <a:p>
            <a:pPr lvl="2"/>
            <a:endParaRPr lang="nl-NL">
              <a:sym typeface="Wingdings" panose="05000000000000000000" pitchFamily="2" charset="2"/>
            </a:endParaRPr>
          </a:p>
          <a:p>
            <a:pPr lvl="2"/>
            <a:endParaRPr lang="nl-NL">
              <a:sym typeface="Wingdings" panose="05000000000000000000" pitchFamily="2" charset="2"/>
            </a:endParaRPr>
          </a:p>
          <a:p>
            <a:pPr lvl="2"/>
            <a:endParaRPr lang="nl-NL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>
              <a:sym typeface="Wingdings" panose="05000000000000000000" pitchFamily="2" charset="2"/>
            </a:endParaRPr>
          </a:p>
          <a:p>
            <a:pPr marL="457200" indent="-457200">
              <a:buFont typeface="+mj-lt"/>
              <a:buAutoNum type="arabicPeriod" startAt="2"/>
            </a:pPr>
            <a:endParaRPr lang="nl-NL">
              <a:sym typeface="Wingdings" panose="05000000000000000000" pitchFamily="2" charset="2"/>
            </a:endParaRPr>
          </a:p>
          <a:p>
            <a:pPr lvl="1"/>
            <a:endParaRPr lang="nl-NL">
              <a:sym typeface="Wingdings" panose="05000000000000000000" pitchFamily="2" charset="2"/>
            </a:endParaRPr>
          </a:p>
          <a:p>
            <a:endParaRPr lang="nl-NL">
              <a:sym typeface="Wingdings" panose="05000000000000000000" pitchFamily="2" charset="2"/>
            </a:endParaRPr>
          </a:p>
          <a:p>
            <a:endParaRPr lang="nl-NL">
              <a:sym typeface="Wingdings" panose="05000000000000000000" pitchFamily="2" charset="2"/>
            </a:endParaRPr>
          </a:p>
          <a:p>
            <a:endParaRPr lang="nl-BE" sz="2000">
              <a:sym typeface="Wingdings" panose="05000000000000000000" pitchFamily="2" charset="2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1C85EA0-21E6-41C1-8261-7C00AFFA6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42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4054203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3CFBD1-ABA5-4F0E-9818-7D3144B6C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Krachtlijnen wijzigingsdecreet nt2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52017B-D6D4-40DC-9D73-8E42328DA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nl-NL">
                <a:sym typeface="Wingdings" panose="05000000000000000000" pitchFamily="2" charset="2"/>
              </a:rPr>
              <a:t>Uitbreiding onderwijsbevoegdheid CBE naar NT2 taalniveau B1 mondeling</a:t>
            </a:r>
            <a:br>
              <a:rPr lang="nl-NL">
                <a:sym typeface="Wingdings" panose="05000000000000000000" pitchFamily="2" charset="2"/>
              </a:rPr>
            </a:br>
            <a:endParaRPr lang="nl-BE" sz="280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>
                <a:sym typeface="Wingdings" panose="05000000000000000000" pitchFamily="2" charset="2"/>
              </a:rPr>
              <a:t>CBE krijgen onderwijsbevoegdheid voor organiseren NT2-opleiding mondelinge vaardigheden richtgraad 2</a:t>
            </a:r>
          </a:p>
          <a:p>
            <a:pPr lvl="1">
              <a:lnSpc>
                <a:spcPct val="100000"/>
              </a:lnSpc>
              <a:buSzPct val="100000"/>
            </a:pPr>
            <a:r>
              <a:rPr lang="nl-NL">
                <a:sym typeface="Wingdings" panose="05000000000000000000" pitchFamily="2" charset="2"/>
              </a:rPr>
              <a:t>Binnen leergebieden alfa NT2 en NT2</a:t>
            </a:r>
          </a:p>
          <a:p>
            <a:pPr lvl="1">
              <a:lnSpc>
                <a:spcPct val="100000"/>
              </a:lnSpc>
              <a:buSzPct val="100000"/>
            </a:pPr>
            <a:r>
              <a:rPr lang="nl-NL">
                <a:sym typeface="Wingdings" panose="05000000000000000000" pitchFamily="2" charset="2"/>
              </a:rPr>
              <a:t>Aanleiding: verplichte inburgeraar op </a:t>
            </a:r>
            <a:r>
              <a:rPr lang="nl-NL" err="1">
                <a:sym typeface="Wingdings" panose="05000000000000000000" pitchFamily="2" charset="2"/>
              </a:rPr>
              <a:t>arbeidsactieve</a:t>
            </a:r>
            <a:r>
              <a:rPr lang="nl-NL">
                <a:sym typeface="Wingdings" panose="05000000000000000000" pitchFamily="2" charset="2"/>
              </a:rPr>
              <a:t> leeftijd die onvoldoende gewerkt of gestudeerd heeft, moet binnen 24 maanden na het inburgeringstraject aantonen dat hij taalniveau B1 mondeling beheerst</a:t>
            </a:r>
          </a:p>
          <a:p>
            <a:pPr marL="0" indent="0">
              <a:buNone/>
            </a:pPr>
            <a:r>
              <a:rPr lang="nl-NL">
                <a:sym typeface="Wingdings" panose="05000000000000000000" pitchFamily="2" charset="2"/>
              </a:rPr>
              <a:t>Decreet voorziet rechtsgrond voor ontwikkelen opleidingsprofiel in BE</a:t>
            </a:r>
          </a:p>
          <a:p>
            <a:pPr lvl="1"/>
            <a:endParaRPr lang="nl-NL">
              <a:sym typeface="Wingdings" panose="05000000000000000000" pitchFamily="2" charset="2"/>
            </a:endParaRPr>
          </a:p>
          <a:p>
            <a:endParaRPr lang="nl-NL">
              <a:sym typeface="Wingdings" panose="05000000000000000000" pitchFamily="2" charset="2"/>
            </a:endParaRPr>
          </a:p>
          <a:p>
            <a:endParaRPr lang="nl-NL">
              <a:sym typeface="Wingdings" panose="05000000000000000000" pitchFamily="2" charset="2"/>
            </a:endParaRPr>
          </a:p>
          <a:p>
            <a:endParaRPr lang="nl-BE" sz="2000">
              <a:sym typeface="Wingdings" panose="05000000000000000000" pitchFamily="2" charset="2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06915DE-B7F6-48FE-8AAB-260DF9A7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43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0427231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3CFBD1-ABA5-4F0E-9818-7D3144B6C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Regelgeving: tekst &amp; toelichting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52017B-D6D4-40DC-9D73-8E42328DA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Tw Cen MT" panose="020B0602020104020603" pitchFamily="34" charset="0"/>
              <a:buChar char=" "/>
            </a:pPr>
            <a:r>
              <a:rPr lang="nl-NL" sz="2000"/>
              <a:t>Nieuwe webpagina op </a:t>
            </a:r>
            <a:r>
              <a:rPr lang="nl-NL" sz="2000">
                <a:solidFill>
                  <a:schemeClr val="accent2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Onderwijs Vlaanderen </a:t>
            </a:r>
            <a:endParaRPr lang="nl-NL" sz="200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2000">
              <a:sym typeface="Wingdings" panose="05000000000000000000" pitchFamily="2" charset="2"/>
            </a:endParaRPr>
          </a:p>
          <a:p>
            <a:endParaRPr lang="nl-BE" sz="2000">
              <a:sym typeface="Wingdings" panose="05000000000000000000" pitchFamily="2" charset="2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EF6B254-AF45-4472-881F-0AC4F22C9E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2" b="8553"/>
          <a:stretch/>
        </p:blipFill>
        <p:spPr>
          <a:xfrm>
            <a:off x="911575" y="2616303"/>
            <a:ext cx="6582273" cy="4108843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42E8B64-22CC-4566-B821-C21CA7C9A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44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2220106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3CFBD1-ABA5-4F0E-9818-7D3144B6C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Uitvoering nt2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52017B-D6D4-40DC-9D73-8E42328DA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Tw Cen MT" panose="020B0602020104020603" pitchFamily="34" charset="0"/>
              <a:buChar char=" "/>
            </a:pPr>
            <a:r>
              <a:rPr lang="nl-NL" sz="2200"/>
              <a:t>Schooljaar 2022-2023 NT2-regelgeving operationaliseren</a:t>
            </a:r>
          </a:p>
          <a:p>
            <a:pPr lvl="1" fontAlgn="base">
              <a:buSzPct val="100000"/>
            </a:pPr>
            <a:r>
              <a:rPr lang="nl-NL"/>
              <a:t>Iedereen klaar voor inschrijfperiode schooljaar 2023-2024</a:t>
            </a:r>
          </a:p>
          <a:p>
            <a:pPr lvl="1" fontAlgn="base">
              <a:buSzPct val="100000"/>
            </a:pPr>
            <a:r>
              <a:rPr lang="nl-NL"/>
              <a:t>AHOVOKS ondersteunt centra bij de implementatie </a:t>
            </a:r>
          </a:p>
          <a:p>
            <a:pPr lvl="2" fontAlgn="base">
              <a:buSzPct val="100000"/>
              <a:buFont typeface="Wingdings" panose="05000000000000000000" pitchFamily="2" charset="2"/>
              <a:buChar char="Ø"/>
            </a:pPr>
            <a:r>
              <a:rPr lang="nl-BE"/>
              <a:t>Informatie toepassen regelgeving via o.a.</a:t>
            </a:r>
          </a:p>
          <a:p>
            <a:pPr lvl="3" fontAlgn="base">
              <a:buSzPct val="100000"/>
            </a:pPr>
            <a:r>
              <a:rPr lang="nl-BE"/>
              <a:t>Gerichte infosessies wijzigingen inschrijvingsgeld NT2</a:t>
            </a:r>
          </a:p>
          <a:p>
            <a:pPr lvl="3" fontAlgn="base">
              <a:buSzPct val="100000"/>
            </a:pPr>
            <a:r>
              <a:rPr lang="nl-BE"/>
              <a:t>Website Onderwijs Vlaanderen</a:t>
            </a:r>
          </a:p>
          <a:p>
            <a:pPr lvl="2" fontAlgn="base">
              <a:buSzPct val="100000"/>
              <a:buFont typeface="Wingdings" panose="05000000000000000000" pitchFamily="2" charset="2"/>
              <a:buChar char="Ø"/>
            </a:pPr>
            <a:r>
              <a:rPr lang="nl-BE"/>
              <a:t>Nieuwe dienst Tariefsuggestie NT2</a:t>
            </a:r>
            <a:endParaRPr lang="nl-NL"/>
          </a:p>
          <a:p>
            <a:pPr lvl="2" fontAlgn="base">
              <a:buSzPct val="100000"/>
              <a:buFont typeface="Wingdings" panose="05000000000000000000" pitchFamily="2" charset="2"/>
              <a:buChar char="Ø"/>
            </a:pPr>
            <a:r>
              <a:rPr lang="nl-NL"/>
              <a:t>Gestandaardiseerde </a:t>
            </a:r>
            <a:r>
              <a:rPr lang="nl-BE"/>
              <a:t>NT2-test</a:t>
            </a:r>
            <a:r>
              <a:rPr lang="en-US"/>
              <a:t>​</a:t>
            </a:r>
          </a:p>
          <a:p>
            <a:pPr lvl="2" fontAlgn="base">
              <a:buSzPct val="100000"/>
              <a:buFont typeface="Wingdings" panose="05000000000000000000" pitchFamily="2" charset="2"/>
              <a:buChar char="Ø"/>
            </a:pPr>
            <a:endParaRPr lang="nl-NL"/>
          </a:p>
          <a:p>
            <a:endParaRPr lang="nl-BE" sz="2000">
              <a:sym typeface="Wingdings" panose="05000000000000000000" pitchFamily="2" charset="2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D41EC5E-CD15-4175-ADB6-FB828AD2A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45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4832853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3CFBD1-ABA5-4F0E-9818-7D3144B6C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Gestandaardiseerd </a:t>
            </a:r>
            <a:r>
              <a:rPr lang="nl-BE" err="1"/>
              <a:t>toetskader</a:t>
            </a:r>
            <a:r>
              <a:rPr lang="nl-BE"/>
              <a:t> nt2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52017B-D6D4-40DC-9D73-8E42328DA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/>
              <a:t>WIE</a:t>
            </a:r>
          </a:p>
          <a:p>
            <a:pPr lvl="1"/>
            <a:r>
              <a:rPr lang="nl-NL"/>
              <a:t>Ontwikkelcommissie: </a:t>
            </a:r>
            <a:r>
              <a:rPr lang="nl-NL" err="1"/>
              <a:t>vakexperten</a:t>
            </a:r>
            <a:r>
              <a:rPr lang="nl-NL"/>
              <a:t> uit CVO en CBE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l-NL">
                <a:sym typeface="Wingdings" panose="05000000000000000000" pitchFamily="2" charset="2"/>
              </a:rPr>
              <a:t>Inhoudelijke expertise NT2, bestaande </a:t>
            </a:r>
            <a:r>
              <a:rPr lang="nl-NL" err="1">
                <a:sym typeface="Wingdings" panose="05000000000000000000" pitchFamily="2" charset="2"/>
              </a:rPr>
              <a:t>toetskaders</a:t>
            </a:r>
            <a:r>
              <a:rPr lang="nl-NL">
                <a:sym typeface="Wingdings" panose="05000000000000000000" pitchFamily="2" charset="2"/>
              </a:rPr>
              <a:t> en </a:t>
            </a:r>
            <a:r>
              <a:rPr lang="nl-NL" err="1">
                <a:sym typeface="Wingdings" panose="05000000000000000000" pitchFamily="2" charset="2"/>
              </a:rPr>
              <a:t>toetsmateriaal</a:t>
            </a:r>
            <a:endParaRPr lang="nl-NL">
              <a:sym typeface="Wingdings" panose="05000000000000000000" pitchFamily="2" charset="2"/>
            </a:endParaRPr>
          </a:p>
          <a:p>
            <a:pPr lvl="1"/>
            <a:r>
              <a:rPr lang="nl-NL"/>
              <a:t>Examencommissie secundair onderwijs: projectleider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l-NL"/>
              <a:t>Expertise gestandaardiseerde toetsen en </a:t>
            </a:r>
            <a:r>
              <a:rPr lang="nl-NL" err="1"/>
              <a:t>toetsplatform</a:t>
            </a:r>
            <a:endParaRPr lang="nl-NL"/>
          </a:p>
          <a:p>
            <a:pPr lvl="1"/>
            <a:r>
              <a:rPr lang="nl-BE"/>
              <a:t>Wetenschappelijk taalcentrum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l-BE">
                <a:sym typeface="Wingdings" panose="05000000000000000000" pitchFamily="2" charset="2"/>
              </a:rPr>
              <a:t>Expertise taaltoetsen en psychometrie</a:t>
            </a:r>
          </a:p>
          <a:p>
            <a:pPr marL="777240" lvl="5" indent="0">
              <a:buNone/>
            </a:pPr>
            <a:endParaRPr lang="nl-BE" sz="2000">
              <a:sym typeface="Wingdings" panose="05000000000000000000" pitchFamily="2" charset="2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8595CE2-FEDB-4CB0-9856-57978ECD2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46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0112088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3CFBD1-ABA5-4F0E-9818-7D3144B6C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Gestandaardiseerd </a:t>
            </a:r>
            <a:r>
              <a:rPr lang="nl-BE" err="1"/>
              <a:t>toetskader</a:t>
            </a:r>
            <a:r>
              <a:rPr lang="nl-BE"/>
              <a:t> nt2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52017B-D6D4-40DC-9D73-8E42328DA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pPr marL="128016" lvl="1" indent="0">
              <a:buNone/>
            </a:pPr>
            <a:r>
              <a:rPr lang="nl-NL" sz="2200"/>
              <a:t>WAT</a:t>
            </a:r>
          </a:p>
          <a:p>
            <a:pPr lvl="1"/>
            <a:r>
              <a:rPr lang="nl-NL" err="1"/>
              <a:t>Toetsmatrijs</a:t>
            </a:r>
            <a:r>
              <a:rPr lang="nl-NL"/>
              <a:t> </a:t>
            </a:r>
          </a:p>
          <a:p>
            <a:pPr lvl="1"/>
            <a:r>
              <a:rPr lang="nl-NL"/>
              <a:t>Vragen met betrekking tot lezen, schrijven, luisteren en spreken </a:t>
            </a:r>
            <a:r>
              <a:rPr lang="nl-NL">
                <a:sym typeface="Wingdings" panose="05000000000000000000" pitchFamily="2" charset="2"/>
              </a:rPr>
              <a:t> vragendatabank</a:t>
            </a:r>
            <a:endParaRPr lang="nl-NL"/>
          </a:p>
          <a:p>
            <a:pPr lvl="1"/>
            <a:r>
              <a:rPr lang="nl-NL">
                <a:sym typeface="Wingdings" panose="05000000000000000000" pitchFamily="2" charset="2"/>
              </a:rPr>
              <a:t>H</a:t>
            </a:r>
            <a:r>
              <a:rPr lang="nl-BE" err="1"/>
              <a:t>andleiding</a:t>
            </a:r>
            <a:r>
              <a:rPr lang="nl-BE"/>
              <a:t> voor </a:t>
            </a:r>
            <a:r>
              <a:rPr lang="nl-BE" err="1"/>
              <a:t>toetsafname</a:t>
            </a:r>
            <a:endParaRPr lang="nl-BE"/>
          </a:p>
          <a:p>
            <a:pPr lvl="1"/>
            <a:r>
              <a:rPr lang="nl-BE">
                <a:sym typeface="Wingdings" panose="05000000000000000000" pitchFamily="2" charset="2"/>
              </a:rPr>
              <a:t>Correctiemodellen</a:t>
            </a:r>
            <a:endParaRPr lang="nl-BE"/>
          </a:p>
          <a:p>
            <a:pPr lvl="1"/>
            <a:r>
              <a:rPr lang="nl-BE">
                <a:sym typeface="Wingdings" panose="05000000000000000000" pitchFamily="2" charset="2"/>
              </a:rPr>
              <a:t>Opleiding voor examinatoren</a:t>
            </a:r>
          </a:p>
          <a:p>
            <a:pPr lvl="1"/>
            <a:r>
              <a:rPr lang="nl-BE">
                <a:sym typeface="Wingdings" panose="05000000000000000000" pitchFamily="2" charset="2"/>
              </a:rPr>
              <a:t>Voorbeeldexamens en oefenmateriaal</a:t>
            </a:r>
            <a:endParaRPr lang="nl-BE"/>
          </a:p>
          <a:p>
            <a:pPr marL="777240" lvl="5" indent="0">
              <a:buNone/>
            </a:pPr>
            <a:endParaRPr lang="nl-BE" sz="2000">
              <a:sym typeface="Wingdings" panose="05000000000000000000" pitchFamily="2" charset="2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72F9BC6-5FDF-412D-B931-CADC91C69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47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1679879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3CFBD1-ABA5-4F0E-9818-7D3144B6C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Gestandaardiseerd </a:t>
            </a:r>
            <a:r>
              <a:rPr lang="nl-BE" err="1"/>
              <a:t>toetskader</a:t>
            </a:r>
            <a:r>
              <a:rPr lang="nl-BE"/>
              <a:t> nt2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52017B-D6D4-40DC-9D73-8E42328DA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286000"/>
            <a:ext cx="7541017" cy="4343400"/>
          </a:xfrm>
        </p:spPr>
        <p:txBody>
          <a:bodyPr vert="horz" lIns="45720" tIns="45720" rIns="45720" bIns="45720" rtlCol="0" anchor="t">
            <a:normAutofit fontScale="92500" lnSpcReduction="20000"/>
          </a:bodyPr>
          <a:lstStyle/>
          <a:p>
            <a:r>
              <a:rPr lang="nl-NL" sz="2400"/>
              <a:t>TIMING</a:t>
            </a:r>
            <a:r>
              <a:rPr lang="nl-NL"/>
              <a:t> </a:t>
            </a:r>
          </a:p>
          <a:p>
            <a:pPr lvl="1">
              <a:lnSpc>
                <a:spcPct val="110000"/>
              </a:lnSpc>
              <a:buSzPct val="100000"/>
            </a:pPr>
            <a:r>
              <a:rPr lang="nl-NL" sz="2100"/>
              <a:t>September 2022</a:t>
            </a:r>
          </a:p>
          <a:p>
            <a:pPr marL="558800" lvl="1" indent="-285750">
              <a:lnSpc>
                <a:spcPct val="11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nl-NL" sz="1800"/>
              <a:t>start ontwikkelcommissie</a:t>
            </a:r>
          </a:p>
          <a:p>
            <a:pPr lvl="1">
              <a:lnSpc>
                <a:spcPct val="110000"/>
              </a:lnSpc>
              <a:buSzPct val="100000"/>
            </a:pPr>
            <a:r>
              <a:rPr lang="nl-NL" sz="2100"/>
              <a:t>December 2022</a:t>
            </a:r>
          </a:p>
          <a:p>
            <a:pPr marL="558800" lvl="1" indent="-285750">
              <a:lnSpc>
                <a:spcPct val="11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nl-NL" sz="1800">
                <a:sym typeface="Wingdings" panose="05000000000000000000" pitchFamily="2" charset="2"/>
              </a:rPr>
              <a:t>proeftest lezen en schrijven</a:t>
            </a:r>
            <a:endParaRPr lang="nl-NL" sz="1800"/>
          </a:p>
          <a:p>
            <a:pPr lvl="1">
              <a:lnSpc>
                <a:spcPct val="110000"/>
              </a:lnSpc>
            </a:pPr>
            <a:r>
              <a:rPr lang="nl-NL" sz="2100"/>
              <a:t>Juni 2023</a:t>
            </a:r>
          </a:p>
          <a:p>
            <a:pPr marL="558800" lvl="1" indent="-285750">
              <a:lnSpc>
                <a:spcPct val="11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nl-NL" sz="1800">
                <a:sym typeface="Wingdings" panose="05000000000000000000" pitchFamily="2" charset="2"/>
              </a:rPr>
              <a:t>test lezen en schrijven met correctiemodel</a:t>
            </a:r>
          </a:p>
          <a:p>
            <a:pPr marL="558800" lvl="1" indent="-285750">
              <a:lnSpc>
                <a:spcPct val="11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nl-NL" sz="1800">
                <a:sym typeface="Wingdings" panose="05000000000000000000" pitchFamily="2" charset="2"/>
              </a:rPr>
              <a:t>opleiding </a:t>
            </a:r>
            <a:r>
              <a:rPr lang="nl-NL" sz="1800" err="1">
                <a:sym typeface="Wingdings" panose="05000000000000000000" pitchFamily="2" charset="2"/>
              </a:rPr>
              <a:t>toetsafname</a:t>
            </a:r>
            <a:endParaRPr lang="nl-NL" sz="1800">
              <a:sym typeface="Wingdings" panose="05000000000000000000" pitchFamily="2" charset="2"/>
            </a:endParaRPr>
          </a:p>
          <a:p>
            <a:pPr marL="558800" lvl="1" indent="-285750">
              <a:lnSpc>
                <a:spcPct val="11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nl-NL" sz="1800">
                <a:sym typeface="Wingdings" panose="05000000000000000000" pitchFamily="2" charset="2"/>
              </a:rPr>
              <a:t>gevalideerde vragen lezen en schrijven in NT2-testdatabank</a:t>
            </a:r>
            <a:endParaRPr lang="nl-NL" sz="1800"/>
          </a:p>
          <a:p>
            <a:pPr lvl="1">
              <a:lnSpc>
                <a:spcPct val="110000"/>
              </a:lnSpc>
            </a:pPr>
            <a:r>
              <a:rPr lang="nl-BE" sz="2100"/>
              <a:t>Juni 2024</a:t>
            </a:r>
          </a:p>
          <a:p>
            <a:pPr marL="558800" lvl="1" indent="-285750">
              <a:lnSpc>
                <a:spcPct val="11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nl-NL" sz="1800">
                <a:sym typeface="Wingdings" panose="05000000000000000000" pitchFamily="2" charset="2"/>
              </a:rPr>
              <a:t>test vier vaardigheden met correctiemodel</a:t>
            </a:r>
          </a:p>
          <a:p>
            <a:pPr marL="558800" lvl="1" indent="-285750">
              <a:lnSpc>
                <a:spcPct val="11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nl-NL" sz="1800">
                <a:sym typeface="Wingdings" panose="05000000000000000000" pitchFamily="2" charset="2"/>
              </a:rPr>
              <a:t>opleiding </a:t>
            </a:r>
            <a:r>
              <a:rPr lang="nl-NL" sz="1800" err="1">
                <a:sym typeface="Wingdings" panose="05000000000000000000" pitchFamily="2" charset="2"/>
              </a:rPr>
              <a:t>toetsafname</a:t>
            </a:r>
            <a:endParaRPr lang="nl-NL" sz="1800">
              <a:sym typeface="Wingdings" panose="05000000000000000000" pitchFamily="2" charset="2"/>
            </a:endParaRPr>
          </a:p>
          <a:p>
            <a:pPr marL="558800" lvl="1" indent="-285750">
              <a:lnSpc>
                <a:spcPct val="11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nl-NL" sz="1800">
                <a:sym typeface="Wingdings" panose="05000000000000000000" pitchFamily="2" charset="2"/>
              </a:rPr>
              <a:t>gevalideerde vragen vier vaardigheden in NT2-testdatabank</a:t>
            </a:r>
            <a:endParaRPr lang="nl-BE" sz="1800">
              <a:sym typeface="Wingdings" panose="05000000000000000000" pitchFamily="2" charset="2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249B480-0A91-4851-95DE-515D79EEF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48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6845844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9C175F-4E9D-4EEB-B3B8-66EAD2A2A2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6346" y="2733064"/>
            <a:ext cx="2800660" cy="1579711"/>
          </a:xfrm>
        </p:spPr>
        <p:txBody>
          <a:bodyPr/>
          <a:lstStyle/>
          <a:p>
            <a:r>
              <a:rPr lang="nl-BE" b="1">
                <a:latin typeface="FlandersArtSans-Regular" panose="00000500000000000000" pitchFamily="2" charset="0"/>
              </a:rPr>
              <a:t>vragen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578D5A2-B785-4A0D-9529-8083F5307194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nl-BE"/>
              <a:t>25 augustus 2022</a:t>
            </a:r>
          </a:p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64336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CEF65C-64F0-4466-9B60-25EDA31DF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Agenda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0CEC93-39DA-4B94-813E-229B2BD2F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BE"/>
              <a:t>Berekening omkadering 2022-2023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/>
              <a:t>Werkingsmiddelen en inschrijvingsgelden 2022-2023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/>
              <a:t>Overdrachten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 altLang="nl-BE"/>
              <a:t>Indexering financiële bijdrage EVC-kandidaat</a:t>
            </a:r>
            <a:endParaRPr lang="nl-BE"/>
          </a:p>
          <a:p>
            <a:pPr>
              <a:buFont typeface="Wingdings" panose="05000000000000000000" pitchFamily="2" charset="2"/>
              <a:buChar char="§"/>
            </a:pPr>
            <a:r>
              <a:rPr lang="nl-BE"/>
              <a:t>Principes berekening omkadering 2023-2024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/>
              <a:t>Principes werkingsmiddelen en inschrijvingsgelden 2023-2024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/>
              <a:t>Nooddecreet Oekraïnecrisis I &amp; II</a:t>
            </a:r>
          </a:p>
          <a:p>
            <a:endParaRPr lang="nl-BE" sz="240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A57DF18-2766-4EAD-A0CF-091B0E8CB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5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653302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9C175F-4E9D-4EEB-B3B8-66EAD2A2A2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6346" y="2733064"/>
            <a:ext cx="2800660" cy="1579711"/>
          </a:xfrm>
        </p:spPr>
        <p:txBody>
          <a:bodyPr/>
          <a:lstStyle/>
          <a:p>
            <a:r>
              <a:rPr lang="nl-BE" b="1">
                <a:latin typeface="FlandersArtSans-Regular" panose="00000500000000000000" pitchFamily="2" charset="0"/>
              </a:rPr>
              <a:t>PAUZE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578D5A2-B785-4A0D-9529-8083F5307194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nl-BE"/>
              <a:t>25 augustus 2022</a:t>
            </a:r>
          </a:p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3052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4CD570-8524-4FED-B7A4-1513876404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4157" y="1734046"/>
            <a:ext cx="5943600" cy="3553571"/>
          </a:xfrm>
        </p:spPr>
        <p:txBody>
          <a:bodyPr/>
          <a:lstStyle/>
          <a:p>
            <a:pPr algn="ctr"/>
            <a:r>
              <a:rPr lang="nl-BE" b="1">
                <a:latin typeface="FlandersArtSans-Regular" panose="00000500000000000000" pitchFamily="2" charset="0"/>
                <a:cs typeface="Calibri"/>
              </a:rPr>
              <a:t>Nieuwe Registraties in DAVINCI</a:t>
            </a:r>
            <a:br>
              <a:rPr lang="nl-BE" sz="2400" b="1">
                <a:latin typeface="FlandersArtSans-Regular" panose="00000500000000000000" pitchFamily="2" charset="0"/>
                <a:cs typeface="Calibri"/>
              </a:rPr>
            </a:br>
            <a:br>
              <a:rPr lang="nl-BE" sz="2400" b="1">
                <a:latin typeface="FlandersArtSans-Regular" panose="00000500000000000000" pitchFamily="2" charset="0"/>
                <a:cs typeface="Calibri"/>
              </a:rPr>
            </a:br>
            <a:r>
              <a:rPr lang="nl-BE" sz="2400" b="1">
                <a:latin typeface="FlandersArtSans-Regular" panose="00000500000000000000" pitchFamily="2" charset="0"/>
                <a:cs typeface="Calibri"/>
              </a:rPr>
              <a:t>Luk </a:t>
            </a:r>
            <a:r>
              <a:rPr lang="nl-BE" sz="2400" b="1" err="1">
                <a:latin typeface="FlandersArtSans-Regular" panose="00000500000000000000" pitchFamily="2" charset="0"/>
                <a:cs typeface="Calibri"/>
              </a:rPr>
              <a:t>verbeke</a:t>
            </a:r>
            <a:endParaRPr lang="nl-BE" sz="2400" b="1">
              <a:latin typeface="FlandersArtSans-Regular" panose="00000500000000000000" pitchFamily="2" charset="0"/>
              <a:cs typeface="Calibri"/>
            </a:endParaRP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CA579A9-3EED-43E5-A928-F67A020A3DE7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nl-BE"/>
              <a:t>25 augustus 2022</a:t>
            </a:r>
          </a:p>
        </p:txBody>
      </p:sp>
    </p:spTree>
    <p:extLst>
      <p:ext uri="{BB962C8B-B14F-4D97-AF65-F5344CB8AC3E}">
        <p14:creationId xmlns:p14="http://schemas.microsoft.com/office/powerpoint/2010/main" val="36577245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3CFBD1-ABA5-4F0E-9818-7D3144B6C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err="1"/>
              <a:t>DuaLE</a:t>
            </a:r>
            <a:r>
              <a:rPr lang="nl-BE"/>
              <a:t> OPLEIDING in het vwo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52017B-D6D4-40DC-9D73-8E42328DA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/>
              <a:t>Een duale opleiding is een beroepsopleiding zoals in het secundair volwassenenonderwijs waarin cursisten de competenties die leiden naar een beroepskwalificatie (BK)</a:t>
            </a:r>
          </a:p>
          <a:p>
            <a:pPr lvl="1"/>
            <a:r>
              <a:rPr lang="nl-NL"/>
              <a:t>Deels verwerven in het CVO als onderwijsinstellingscomponent</a:t>
            </a:r>
          </a:p>
          <a:p>
            <a:pPr lvl="1"/>
            <a:r>
              <a:rPr lang="nl-NL"/>
              <a:t>Deels op de werkplek als werkplekcomponent.</a:t>
            </a:r>
          </a:p>
          <a:p>
            <a:endParaRPr lang="nl-NL"/>
          </a:p>
          <a:p>
            <a:r>
              <a:rPr lang="nl-NL"/>
              <a:t>CVO kunnen een opleiding duaal inrichten als:</a:t>
            </a:r>
          </a:p>
          <a:p>
            <a:pPr marL="585216" lvl="1" indent="-457200">
              <a:buFont typeface="+mj-lt"/>
              <a:buAutoNum type="arabicPeriod"/>
            </a:pPr>
            <a:r>
              <a:rPr lang="nl-NL"/>
              <a:t>De opleiding staat in lijst Duale opleidingen vastgelegd door Vlaamse Regering</a:t>
            </a:r>
          </a:p>
          <a:p>
            <a:pPr marL="585216" lvl="1" indent="-457200">
              <a:buFont typeface="+mj-lt"/>
              <a:buAutoNum type="arabicPeriod"/>
            </a:pPr>
            <a:r>
              <a:rPr lang="nl-NL"/>
              <a:t>CVO onderwijsbevoegdheid heeft voor die opleiding</a:t>
            </a:r>
          </a:p>
          <a:p>
            <a:pPr marL="585216" lvl="1" indent="-457200">
              <a:buFont typeface="+mj-lt"/>
              <a:buAutoNum type="arabicPeriod"/>
            </a:pPr>
            <a:r>
              <a:rPr lang="nl-NL"/>
              <a:t>CVO overeenkomst met een erkende onderneming heeft opgesteld</a:t>
            </a:r>
          </a:p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1CFA3EC-6F80-40AD-B999-384754C5A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52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1248114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E71F93-6025-4FD3-BFE7-6CD0D3C7D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Duale opleiding in het VWO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F62E3E-90E5-494E-9942-300C56FAB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Voor duale trajecten gelden net als voor niet-duale trajecten dezelfde:</a:t>
            </a:r>
          </a:p>
          <a:p>
            <a:pPr lvl="1"/>
            <a:r>
              <a:rPr lang="nl-NL"/>
              <a:t>Inschrijvings- en toelatingsvoorwaarden voor cursisten</a:t>
            </a:r>
          </a:p>
          <a:p>
            <a:pPr lvl="1"/>
            <a:r>
              <a:rPr lang="nl-NL"/>
              <a:t>Onderwijsbevoegdheid voor CVO</a:t>
            </a:r>
          </a:p>
          <a:p>
            <a:pPr lvl="1"/>
            <a:r>
              <a:rPr lang="nl-NL"/>
              <a:t>Financiering voor CVO</a:t>
            </a:r>
          </a:p>
          <a:p>
            <a:pPr marL="288000" lvl="1" indent="0">
              <a:buNone/>
            </a:pPr>
            <a:endParaRPr lang="nl-NL"/>
          </a:p>
          <a:p>
            <a:r>
              <a:rPr lang="nl-NL"/>
              <a:t>Cursisten in duaal traject </a:t>
            </a:r>
          </a:p>
          <a:p>
            <a:pPr lvl="1"/>
            <a:r>
              <a:rPr lang="nl-NL"/>
              <a:t>Volgen min 50% werkplekcomponent </a:t>
            </a:r>
          </a:p>
          <a:p>
            <a:pPr lvl="1"/>
            <a:r>
              <a:rPr lang="nl-NL"/>
              <a:t>Volgen max 50% onderwijsinstellingscomponent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l-NL"/>
              <a:t>Gedeelte onderwijsinstellingscomponent kunnen ze samen volgen met cursisten in het niet-duale traject</a:t>
            </a:r>
            <a:endParaRPr lang="nl-BE"/>
          </a:p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1A1A9E0-8051-49C2-98B9-B832F1CB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53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973735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E71F93-6025-4FD3-BFE7-6CD0D3C7D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Duale opleiding in het VWO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F62E3E-90E5-494E-9942-300C56FAB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Duale opleiding wordt binnen 3 opeenvolgende schooljaren door het CVO volledig aangeboden en door de cursist volledig gevolgd</a:t>
            </a:r>
          </a:p>
          <a:p>
            <a:pPr lvl="1"/>
            <a:r>
              <a:rPr lang="nl-BE"/>
              <a:t>CVO moeten dit duidelijk maken in hun communicatie naar potentiële cursisten toe</a:t>
            </a:r>
            <a:endParaRPr lang="nl-NL"/>
          </a:p>
          <a:p>
            <a:pPr lvl="1"/>
            <a:r>
              <a:rPr lang="nl-BE"/>
              <a:t>In de overeenkomst wordt het opleidingsplan voor de volledige opleiding opgenomen</a:t>
            </a:r>
          </a:p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D9A9C17-DC6D-44BC-8520-CE68227B9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54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5950994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E71F93-6025-4FD3-BFE7-6CD0D3C7D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err="1"/>
              <a:t>duaLE</a:t>
            </a:r>
            <a:r>
              <a:rPr lang="nl-BE"/>
              <a:t> OPLEIDING IN HET vwo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F62E3E-90E5-494E-9942-300C56FAB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r>
              <a:rPr lang="nl-BE">
                <a:latin typeface="+mn-lt"/>
              </a:rPr>
              <a:t>Meer weten over duaal leren in vwo?</a:t>
            </a:r>
          </a:p>
          <a:p>
            <a:pPr marL="264795" lvl="1"/>
            <a:r>
              <a:rPr lang="nl-BE"/>
              <a:t>Herbekijk de </a:t>
            </a:r>
            <a:r>
              <a:rPr lang="nl-BE">
                <a:solidFill>
                  <a:schemeClr val="accent2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presentaties</a:t>
            </a:r>
            <a:r>
              <a:rPr lang="nl-BE"/>
              <a:t> van de kick off op 5 mei 2022</a:t>
            </a:r>
          </a:p>
          <a:p>
            <a:pPr marL="264795" lvl="1"/>
            <a:r>
              <a:rPr lang="nl-BE">
                <a:solidFill>
                  <a:schemeClr val="accent2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Schrijf je in </a:t>
            </a:r>
            <a:r>
              <a:rPr lang="nl-BE"/>
              <a:t>voor de </a:t>
            </a:r>
            <a:r>
              <a:rPr lang="nl-BE" b="1"/>
              <a:t>online kick off bis </a:t>
            </a:r>
            <a:r>
              <a:rPr lang="nl-BE"/>
              <a:t>op vrijdag 2 september 2022</a:t>
            </a:r>
          </a:p>
          <a:p>
            <a:pPr marL="264795" lvl="1"/>
            <a:r>
              <a:rPr lang="nl-BE"/>
              <a:t>Info op website Vlaanderen </a:t>
            </a:r>
            <a:r>
              <a:rPr lang="nl-BE">
                <a:solidFill>
                  <a:schemeClr val="accent2">
                    <a:lumMod val="7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www.vlaanderen.be/werkplekduaal/opleidingsverstrekkers</a:t>
            </a:r>
            <a:r>
              <a:rPr lang="nl-BE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marL="596265" lvl="2" indent="-285750">
              <a:buFont typeface="Wingdings" panose="05000000000000000000" pitchFamily="2" charset="2"/>
              <a:buChar char="Ø"/>
            </a:pPr>
            <a:r>
              <a:rPr lang="nl-BE"/>
              <a:t>Zoek erkende ondernemingen op en registreer de duale overeenkomsten via het digitale loket app.werkplekduaal.be</a:t>
            </a:r>
          </a:p>
          <a:p>
            <a:pPr marL="264795" lvl="1"/>
            <a:endParaRPr lang="nl-BE"/>
          </a:p>
          <a:p>
            <a:endParaRPr lang="nl-BE" sz="1800" b="1"/>
          </a:p>
          <a:p>
            <a:endParaRPr lang="nl-NL"/>
          </a:p>
          <a:p>
            <a:pPr marL="127635" lvl="1" indent="0">
              <a:buNone/>
            </a:pPr>
            <a:endParaRPr lang="nl-BE"/>
          </a:p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38948F4-5E77-453B-B75B-0843CE7BC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55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1708079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0C690D-E523-4F49-8AF6-2039837F7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Duaal LEREN in DAVINCI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E0BB1B-0DA8-4FF6-BFCC-C4692B1FF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/>
              <a:t>Belang van registratie voor </a:t>
            </a:r>
          </a:p>
          <a:p>
            <a:pPr lvl="1"/>
            <a:r>
              <a:rPr lang="nl-NL"/>
              <a:t>Uitwisseling met WSE: promotie bij werkgevers en cursisten en leervergoeding</a:t>
            </a:r>
          </a:p>
          <a:p>
            <a:pPr lvl="1"/>
            <a:r>
              <a:rPr lang="nl-NL"/>
              <a:t>Controle voorwaarden duaal traject (50% werkplekcomponent + 3 schooljaren ingericht)</a:t>
            </a:r>
          </a:p>
          <a:p>
            <a:pPr lvl="1"/>
            <a:r>
              <a:rPr lang="nl-NL"/>
              <a:t>Rapportering/evaluatie duaal leren</a:t>
            </a:r>
          </a:p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DDE753-7B38-4F25-87A4-ECE77328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56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6662937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B6235B-EE30-404E-8C51-5704F6B55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Duaal LEREN in DAVINCI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FDD9D0-0DAB-4FAB-B1BF-56A18E2F8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286000"/>
            <a:ext cx="7739800" cy="4323522"/>
          </a:xfrm>
        </p:spPr>
        <p:txBody>
          <a:bodyPr>
            <a:normAutofit fontScale="92500" lnSpcReduction="20000"/>
          </a:bodyPr>
          <a:lstStyle/>
          <a:p>
            <a:r>
              <a:rPr lang="nl-BE" sz="2400" b="1"/>
              <a:t>Opleiding</a:t>
            </a:r>
          </a:p>
          <a:p>
            <a:pPr lvl="1"/>
            <a:r>
              <a:rPr lang="nl-BE" sz="2100"/>
              <a:t>Nieuw: Indicator ‘duaal mogelijk’ + veld ‘% werkplekken duaal’ (= min lestijden op werkplek)</a:t>
            </a:r>
          </a:p>
          <a:p>
            <a:pPr lvl="1"/>
            <a:r>
              <a:rPr lang="nl-BE" sz="2100"/>
              <a:t>Ligt vast in opleidingsprofiel ➔ AHOVOKS registreert in DAVINCI</a:t>
            </a:r>
          </a:p>
          <a:p>
            <a:r>
              <a:rPr lang="nl-BE" sz="2400" b="1"/>
              <a:t>Ingerichte opleidingsvariant </a:t>
            </a:r>
            <a:r>
              <a:rPr lang="nl-BE" sz="2400"/>
              <a:t>(</a:t>
            </a:r>
            <a:r>
              <a:rPr lang="nl-BE" sz="2400" b="1"/>
              <a:t>IOV</a:t>
            </a:r>
            <a:r>
              <a:rPr lang="nl-BE" sz="2400"/>
              <a:t>) = gepland aanbod</a:t>
            </a:r>
          </a:p>
          <a:p>
            <a:pPr lvl="1"/>
            <a:r>
              <a:rPr lang="nl-BE" sz="2100"/>
              <a:t>Nieuw: Indicator ‘duaal georganiseerd’</a:t>
            </a:r>
          </a:p>
          <a:p>
            <a:pPr lvl="1"/>
            <a:r>
              <a:rPr lang="nl-BE" sz="2100"/>
              <a:t>CVO plant de opleiding duaal te organiseren ➔ CVO registreert tijdig per vestigingsplaats een aparte IOV voor de opleiding en duidt aan ‘duaal georganiseerd’. Er zijn dus 2 IOV: gewone + duale.</a:t>
            </a:r>
          </a:p>
          <a:p>
            <a:pPr lvl="1"/>
            <a:r>
              <a:rPr lang="nl-BE" sz="2100" err="1"/>
              <a:t>IOV’s</a:t>
            </a:r>
            <a:r>
              <a:rPr lang="nl-BE" sz="2100"/>
              <a:t> in DAVINCI zijn raadpleegbaar gemaakt voor de centrumsoftware om de correcte registratie te faciliteren</a:t>
            </a:r>
          </a:p>
          <a:p>
            <a:r>
              <a:rPr lang="nl-BE" sz="2400" b="1"/>
              <a:t>Ingerichte modulevariant </a:t>
            </a:r>
            <a:r>
              <a:rPr lang="nl-BE" sz="2400"/>
              <a:t>(</a:t>
            </a:r>
            <a:r>
              <a:rPr lang="nl-BE" sz="2400" b="1"/>
              <a:t>IMV</a:t>
            </a:r>
            <a:r>
              <a:rPr lang="nl-BE" sz="2400"/>
              <a:t>) = cursus</a:t>
            </a:r>
          </a:p>
          <a:p>
            <a:pPr lvl="1"/>
            <a:r>
              <a:rPr lang="nl-BE" sz="2100"/>
              <a:t>Nieuw: veld ‘lestijden duaal’</a:t>
            </a:r>
          </a:p>
          <a:p>
            <a:pPr lvl="1"/>
            <a:r>
              <a:rPr lang="nl-BE" sz="2100"/>
              <a:t>CVO richt IMV duaal in ➔ CVO registreert aparte IMV duaal en vult het aantal lestijden duaal (= aandeel werkplekcomponent) in.</a:t>
            </a:r>
          </a:p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76F7312-B67A-40A7-9028-E0EFBBB8D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57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942718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4F6E94-194C-4D83-8807-91379E62E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>
                <a:latin typeface="+mj-lt"/>
              </a:rPr>
              <a:t>Duaal leren in DAVINCI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BC1D3896-C578-48F4-B6DA-CC2E9204A18F}"/>
              </a:ext>
            </a:extLst>
          </p:cNvPr>
          <p:cNvSpPr/>
          <p:nvPr/>
        </p:nvSpPr>
        <p:spPr>
          <a:xfrm>
            <a:off x="1661161" y="2071095"/>
            <a:ext cx="2152626" cy="845833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>
                <a:solidFill>
                  <a:schemeClr val="tx1"/>
                </a:solidFill>
              </a:rPr>
              <a:t>Opleiding</a:t>
            </a:r>
          </a:p>
          <a:p>
            <a:pPr algn="ctr"/>
            <a:r>
              <a:rPr lang="nl-BE" sz="1650">
                <a:solidFill>
                  <a:schemeClr val="tx1"/>
                </a:solidFill>
              </a:rPr>
              <a:t>‘Duaal mogelijk’ + % werkplekken duaal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16C684CD-B4E4-43E0-91B2-2C258ABFFB5B}"/>
              </a:ext>
            </a:extLst>
          </p:cNvPr>
          <p:cNvSpPr/>
          <p:nvPr/>
        </p:nvSpPr>
        <p:spPr>
          <a:xfrm>
            <a:off x="1011632" y="3486795"/>
            <a:ext cx="1693547" cy="845833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>
                <a:solidFill>
                  <a:schemeClr val="tx1"/>
                </a:solidFill>
              </a:rPr>
              <a:t>IOV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93B6C59-3C7A-44FD-A73A-EC76C29C36D8}"/>
              </a:ext>
            </a:extLst>
          </p:cNvPr>
          <p:cNvSpPr/>
          <p:nvPr/>
        </p:nvSpPr>
        <p:spPr>
          <a:xfrm>
            <a:off x="2878453" y="3486795"/>
            <a:ext cx="1693547" cy="84583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>
                <a:solidFill>
                  <a:schemeClr val="tx1"/>
                </a:solidFill>
              </a:rPr>
              <a:t>IOV</a:t>
            </a:r>
          </a:p>
          <a:p>
            <a:pPr algn="ctr"/>
            <a:r>
              <a:rPr lang="nl-BE" sz="1650">
                <a:solidFill>
                  <a:schemeClr val="tx1"/>
                </a:solidFill>
              </a:rPr>
              <a:t>‘Duaal georganiseerd’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2C6F9708-43A7-4F9C-84CF-09DC75955564}"/>
              </a:ext>
            </a:extLst>
          </p:cNvPr>
          <p:cNvSpPr/>
          <p:nvPr/>
        </p:nvSpPr>
        <p:spPr>
          <a:xfrm>
            <a:off x="6874256" y="3486793"/>
            <a:ext cx="1693547" cy="845833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>
                <a:solidFill>
                  <a:schemeClr val="tx1"/>
                </a:solidFill>
              </a:rPr>
              <a:t>IMV</a:t>
            </a:r>
          </a:p>
          <a:p>
            <a:pPr algn="ctr"/>
            <a:r>
              <a:rPr lang="nl-BE" sz="1650">
                <a:solidFill>
                  <a:schemeClr val="tx1"/>
                </a:solidFill>
              </a:rPr>
              <a:t>Lestijden duaal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9A625A40-55A0-4821-8967-91C8472BE721}"/>
              </a:ext>
            </a:extLst>
          </p:cNvPr>
          <p:cNvSpPr/>
          <p:nvPr/>
        </p:nvSpPr>
        <p:spPr>
          <a:xfrm>
            <a:off x="5695375" y="5120215"/>
            <a:ext cx="2152626" cy="8458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>
                <a:solidFill>
                  <a:schemeClr val="tx1"/>
                </a:solidFill>
              </a:rPr>
              <a:t>Inschrijvingen cursist in duaal traject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D0C1F5A5-F523-4A39-9303-EC53A1D1713D}"/>
              </a:ext>
            </a:extLst>
          </p:cNvPr>
          <p:cNvSpPr/>
          <p:nvPr/>
        </p:nvSpPr>
        <p:spPr>
          <a:xfrm>
            <a:off x="5695374" y="2071095"/>
            <a:ext cx="2152626" cy="845832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>
                <a:solidFill>
                  <a:schemeClr val="tx1"/>
                </a:solidFill>
              </a:rPr>
              <a:t>Module</a:t>
            </a:r>
          </a:p>
        </p:txBody>
      </p: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D2EABC72-9D31-4428-968B-84DC8C3196AB}"/>
              </a:ext>
            </a:extLst>
          </p:cNvPr>
          <p:cNvCxnSpPr>
            <a:cxnSpLocks/>
            <a:stCxn id="4" idx="2"/>
            <a:endCxn id="10" idx="0"/>
          </p:cNvCxnSpPr>
          <p:nvPr/>
        </p:nvCxnSpPr>
        <p:spPr>
          <a:xfrm flipH="1">
            <a:off x="1858406" y="2916928"/>
            <a:ext cx="879068" cy="56986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F4FAAA47-DD89-4A42-903B-3D70F0CF412C}"/>
              </a:ext>
            </a:extLst>
          </p:cNvPr>
          <p:cNvCxnSpPr>
            <a:cxnSpLocks/>
            <a:stCxn id="4" idx="2"/>
            <a:endCxn id="11" idx="0"/>
          </p:cNvCxnSpPr>
          <p:nvPr/>
        </p:nvCxnSpPr>
        <p:spPr>
          <a:xfrm>
            <a:off x="2737474" y="2916928"/>
            <a:ext cx="987753" cy="56986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29BFE555-7DFF-44D7-A38D-64503D6BB62F}"/>
              </a:ext>
            </a:extLst>
          </p:cNvPr>
          <p:cNvCxnSpPr>
            <a:cxnSpLocks/>
            <a:stCxn id="15" idx="2"/>
          </p:cNvCxnSpPr>
          <p:nvPr/>
        </p:nvCxnSpPr>
        <p:spPr>
          <a:xfrm flipH="1">
            <a:off x="5707241" y="2916927"/>
            <a:ext cx="1064446" cy="56986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8EA2A899-9D08-497D-9047-6D3D286878BA}"/>
              </a:ext>
            </a:extLst>
          </p:cNvPr>
          <p:cNvCxnSpPr>
            <a:cxnSpLocks/>
            <a:stCxn id="15" idx="2"/>
            <a:endCxn id="13" idx="0"/>
          </p:cNvCxnSpPr>
          <p:nvPr/>
        </p:nvCxnSpPr>
        <p:spPr>
          <a:xfrm>
            <a:off x="6771687" y="2916927"/>
            <a:ext cx="949343" cy="56986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31">
            <a:extLst>
              <a:ext uri="{FF2B5EF4-FFF2-40B4-BE49-F238E27FC236}">
                <a16:creationId xmlns:a16="http://schemas.microsoft.com/office/drawing/2014/main" id="{E93A8E34-F1D2-445B-8AE0-ECA2E4F1F665}"/>
              </a:ext>
            </a:extLst>
          </p:cNvPr>
          <p:cNvCxnSpPr>
            <a:cxnSpLocks/>
            <a:stCxn id="11" idx="2"/>
            <a:endCxn id="14" idx="0"/>
          </p:cNvCxnSpPr>
          <p:nvPr/>
        </p:nvCxnSpPr>
        <p:spPr>
          <a:xfrm>
            <a:off x="3725227" y="4332626"/>
            <a:ext cx="3046461" cy="787589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33">
            <a:extLst>
              <a:ext uri="{FF2B5EF4-FFF2-40B4-BE49-F238E27FC236}">
                <a16:creationId xmlns:a16="http://schemas.microsoft.com/office/drawing/2014/main" id="{EADE3D18-4201-43E7-BC95-39DC009F2BBD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>
          <a:xfrm flipH="1">
            <a:off x="6771688" y="4332626"/>
            <a:ext cx="949342" cy="787589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hthoek 26">
            <a:extLst>
              <a:ext uri="{FF2B5EF4-FFF2-40B4-BE49-F238E27FC236}">
                <a16:creationId xmlns:a16="http://schemas.microsoft.com/office/drawing/2014/main" id="{C203C693-66A4-4F55-8C33-7EC350CBAE91}"/>
              </a:ext>
            </a:extLst>
          </p:cNvPr>
          <p:cNvSpPr/>
          <p:nvPr/>
        </p:nvSpPr>
        <p:spPr>
          <a:xfrm>
            <a:off x="5004000" y="3486794"/>
            <a:ext cx="1693547" cy="845833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>
                <a:solidFill>
                  <a:schemeClr val="tx1"/>
                </a:solidFill>
              </a:rPr>
              <a:t>IMV</a:t>
            </a:r>
          </a:p>
        </p:txBody>
      </p:sp>
      <p:sp>
        <p:nvSpPr>
          <p:cNvPr id="46" name="Rechthoek 45">
            <a:extLst>
              <a:ext uri="{FF2B5EF4-FFF2-40B4-BE49-F238E27FC236}">
                <a16:creationId xmlns:a16="http://schemas.microsoft.com/office/drawing/2014/main" id="{2A31DF66-2E7F-47E2-A76A-321DF8801880}"/>
              </a:ext>
            </a:extLst>
          </p:cNvPr>
          <p:cNvSpPr/>
          <p:nvPr/>
        </p:nvSpPr>
        <p:spPr>
          <a:xfrm>
            <a:off x="1661161" y="5120213"/>
            <a:ext cx="2152625" cy="84583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>
                <a:solidFill>
                  <a:schemeClr val="tx1"/>
                </a:solidFill>
              </a:rPr>
              <a:t>Inschrijvingen cursist in niet-duaal traject</a:t>
            </a:r>
          </a:p>
        </p:txBody>
      </p:sp>
      <p:cxnSp>
        <p:nvCxnSpPr>
          <p:cNvPr id="47" name="Rechte verbindingslijn 46">
            <a:extLst>
              <a:ext uri="{FF2B5EF4-FFF2-40B4-BE49-F238E27FC236}">
                <a16:creationId xmlns:a16="http://schemas.microsoft.com/office/drawing/2014/main" id="{004ED5F4-B0C3-405D-9DDC-204FA15B846F}"/>
              </a:ext>
            </a:extLst>
          </p:cNvPr>
          <p:cNvCxnSpPr>
            <a:cxnSpLocks/>
            <a:stCxn id="10" idx="2"/>
            <a:endCxn id="46" idx="0"/>
          </p:cNvCxnSpPr>
          <p:nvPr/>
        </p:nvCxnSpPr>
        <p:spPr>
          <a:xfrm>
            <a:off x="1858406" y="4332628"/>
            <a:ext cx="879068" cy="7875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49">
            <a:extLst>
              <a:ext uri="{FF2B5EF4-FFF2-40B4-BE49-F238E27FC236}">
                <a16:creationId xmlns:a16="http://schemas.microsoft.com/office/drawing/2014/main" id="{2955E856-C1D5-4382-B2DF-A8AA0306D5D7}"/>
              </a:ext>
            </a:extLst>
          </p:cNvPr>
          <p:cNvCxnSpPr>
            <a:cxnSpLocks/>
            <a:stCxn id="27" idx="2"/>
            <a:endCxn id="46" idx="0"/>
          </p:cNvCxnSpPr>
          <p:nvPr/>
        </p:nvCxnSpPr>
        <p:spPr>
          <a:xfrm flipH="1">
            <a:off x="2737474" y="4332627"/>
            <a:ext cx="3113300" cy="78758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D1FC5D5B-456F-45EC-B9F7-85E202B475A0}"/>
              </a:ext>
            </a:extLst>
          </p:cNvPr>
          <p:cNvCxnSpPr>
            <a:cxnSpLocks/>
            <a:stCxn id="27" idx="2"/>
            <a:endCxn id="14" idx="0"/>
          </p:cNvCxnSpPr>
          <p:nvPr/>
        </p:nvCxnSpPr>
        <p:spPr>
          <a:xfrm>
            <a:off x="5850774" y="4332627"/>
            <a:ext cx="920914" cy="787588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echte verbindingslijn 55">
            <a:extLst>
              <a:ext uri="{FF2B5EF4-FFF2-40B4-BE49-F238E27FC236}">
                <a16:creationId xmlns:a16="http://schemas.microsoft.com/office/drawing/2014/main" id="{8958F3E5-FB39-4328-A596-15DA64E9A303}"/>
              </a:ext>
            </a:extLst>
          </p:cNvPr>
          <p:cNvCxnSpPr>
            <a:cxnSpLocks/>
            <a:stCxn id="4" idx="3"/>
            <a:endCxn id="15" idx="1"/>
          </p:cNvCxnSpPr>
          <p:nvPr/>
        </p:nvCxnSpPr>
        <p:spPr>
          <a:xfrm flipV="1">
            <a:off x="3813787" y="2494011"/>
            <a:ext cx="1881587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F64F480-1332-4FB0-9D2B-4776EAB94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58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315119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E71F93-6025-4FD3-BFE7-6CD0D3C7D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Duaal LEREN IN DAVINCI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F62E3E-90E5-494E-9942-300C56FAB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>
                <a:latin typeface="+mn-lt"/>
              </a:rPr>
              <a:t>Centrum registreert alle inschrijvingen van cursisten in duale traject onder de </a:t>
            </a:r>
            <a:r>
              <a:rPr lang="nl-BE" b="1">
                <a:latin typeface="+mn-lt"/>
              </a:rPr>
              <a:t>aparte ingerichte opleidingsvariant ‘duaal georganiseerd</a:t>
            </a:r>
            <a:r>
              <a:rPr lang="nl-BE" b="1"/>
              <a:t>’</a:t>
            </a:r>
          </a:p>
          <a:p>
            <a:endParaRPr lang="nl-NL"/>
          </a:p>
          <a:p>
            <a:pPr lvl="1">
              <a:buFont typeface="Wingdings 3" pitchFamily="18" charset="2"/>
              <a:buChar char=""/>
            </a:pPr>
            <a:r>
              <a:rPr lang="nl-BE">
                <a:solidFill>
                  <a:schemeClr val="tx1"/>
                </a:solidFill>
                <a:latin typeface="+mn-lt"/>
              </a:rPr>
              <a:t>Modules met werkplekcomponent duaal </a:t>
            </a:r>
            <a:r>
              <a:rPr lang="nl-BE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 Centrum registreert inschrijving cursisten in de</a:t>
            </a:r>
            <a:r>
              <a:rPr lang="nl-BE">
                <a:solidFill>
                  <a:schemeClr val="tx1"/>
                </a:solidFill>
                <a:latin typeface="+mn-lt"/>
              </a:rPr>
              <a:t> aparte </a:t>
            </a:r>
            <a:r>
              <a:rPr lang="nl-BE" err="1">
                <a:solidFill>
                  <a:schemeClr val="tx1"/>
                </a:solidFill>
                <a:latin typeface="+mn-lt"/>
              </a:rPr>
              <a:t>IMV’s</a:t>
            </a:r>
            <a:r>
              <a:rPr lang="nl-BE">
                <a:solidFill>
                  <a:schemeClr val="tx1"/>
                </a:solidFill>
                <a:latin typeface="+mn-lt"/>
              </a:rPr>
              <a:t> met aantal ‘lestijden duaal’ ingevuld</a:t>
            </a:r>
          </a:p>
          <a:p>
            <a:pPr lvl="1">
              <a:buFont typeface="Wingdings 3" pitchFamily="18" charset="2"/>
              <a:buChar char=""/>
            </a:pPr>
            <a:endParaRPr lang="nl-BE" sz="900">
              <a:solidFill>
                <a:schemeClr val="tx1"/>
              </a:solidFill>
              <a:latin typeface="+mn-lt"/>
            </a:endParaRPr>
          </a:p>
          <a:p>
            <a:pPr lvl="1">
              <a:buFont typeface="Wingdings 3" pitchFamily="18" charset="2"/>
              <a:buChar char=""/>
            </a:pPr>
            <a:r>
              <a:rPr lang="nl-BE">
                <a:solidFill>
                  <a:schemeClr val="tx1"/>
                </a:solidFill>
                <a:latin typeface="+mn-lt"/>
              </a:rPr>
              <a:t>Modules zonder werkplekcomponent duaal </a:t>
            </a:r>
            <a:r>
              <a:rPr lang="nl-BE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 Centrum registreert inschrijving cursisten in </a:t>
            </a:r>
            <a:r>
              <a:rPr lang="nl-BE" err="1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IMV’s</a:t>
            </a:r>
            <a:r>
              <a:rPr lang="nl-BE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 met contactonderwijs, gecombineerd onderwijs of afstandsonderwijs</a:t>
            </a:r>
            <a:r>
              <a:rPr lang="nl-BE" sz="160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.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l-BE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Dit kan in aparte </a:t>
            </a:r>
            <a:r>
              <a:rPr lang="nl-BE" err="1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IMV’s</a:t>
            </a:r>
            <a:r>
              <a:rPr lang="nl-BE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 of </a:t>
            </a:r>
            <a:r>
              <a:rPr lang="nl-BE">
                <a:solidFill>
                  <a:schemeClr val="tx1"/>
                </a:solidFill>
                <a:latin typeface="+mn-lt"/>
              </a:rPr>
              <a:t>in dezelfde </a:t>
            </a:r>
            <a:r>
              <a:rPr lang="nl-BE" err="1">
                <a:solidFill>
                  <a:schemeClr val="tx1"/>
                </a:solidFill>
                <a:latin typeface="+mn-lt"/>
              </a:rPr>
              <a:t>IMV’s</a:t>
            </a:r>
            <a:r>
              <a:rPr lang="nl-BE">
                <a:solidFill>
                  <a:schemeClr val="tx1"/>
                </a:solidFill>
                <a:latin typeface="+mn-lt"/>
              </a:rPr>
              <a:t> als de inschrijvingen van cursisten in de niet-duale opleiding. Via de IOV kan steeds afgeleid worden welke cursist de IMV volgt vanuit een duaal traject.</a:t>
            </a:r>
          </a:p>
          <a:p>
            <a:pPr lvl="1"/>
            <a:endParaRPr lang="nl-BE"/>
          </a:p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9AA547-27C6-422C-A0BA-E7CDBFA7E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59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391606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jdelijke aanduiding voor datum 3"/>
          <p:cNvSpPr txBox="1">
            <a:spLocks noGrp="1"/>
          </p:cNvSpPr>
          <p:nvPr/>
        </p:nvSpPr>
        <p:spPr bwMode="auto">
          <a:xfrm>
            <a:off x="1485900" y="5543550"/>
            <a:ext cx="1600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C0C60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  <a:lvl2pPr marL="742950" indent="-285750">
              <a:spcBef>
                <a:spcPct val="20000"/>
              </a:spcBef>
              <a:buClr>
                <a:srgbClr val="75A4A3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FlandersArtSans-Regular" panose="00000500000000000000" pitchFamily="2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FlandersArtSans-Regular" panose="00000500000000000000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0C0C6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9pPr>
          </a:lstStyle>
          <a:p>
            <a:pPr defTabSz="685800" eaLnBrk="1" hangingPunct="1">
              <a:spcBef>
                <a:spcPct val="0"/>
              </a:spcBef>
              <a:buClrTx/>
              <a:buSzTx/>
              <a:buNone/>
            </a:pPr>
            <a:endParaRPr lang="nl-NL" altLang="en-US" sz="900" b="0">
              <a:solidFill>
                <a:srgbClr val="330066"/>
              </a:solidFill>
              <a:latin typeface="Calibri" panose="020F0502020204030204" pitchFamily="34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nl-BE"/>
              <a:t>Berekening omkadering SJ 22-23</a:t>
            </a:r>
            <a:br>
              <a:rPr lang="nl-BE" altLang="nl-BE"/>
            </a:br>
            <a:r>
              <a:rPr lang="nl-NL" altLang="nl-BE" sz="1500">
                <a:solidFill>
                  <a:srgbClr val="0070C0"/>
                </a:solidFill>
              </a:rPr>
              <a:t>Artikel 85, 87, 90, 98, 105, 107 en 196septies §5 decreet VWO</a:t>
            </a:r>
            <a:endParaRPr lang="nl-NL" altLang="nl-BE">
              <a:solidFill>
                <a:srgbClr val="0070C0"/>
              </a:solidFill>
            </a:endParaRPr>
          </a:p>
        </p:txBody>
      </p:sp>
      <p:sp>
        <p:nvSpPr>
          <p:cNvPr id="3584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endParaRPr lang="nl-BE" altLang="nl-BE" sz="1500" b="1"/>
          </a:p>
          <a:p>
            <a:r>
              <a:rPr lang="nl-BE" altLang="nl-BE" sz="2400"/>
              <a:t>Gemiddelde van drie referteperiodes: 2019, 2020 en 2021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nl-BE" altLang="nl-BE" sz="2100"/>
          </a:p>
          <a:p>
            <a:pPr defTabSz="685800" eaLnBrk="1" hangingPunct="1">
              <a:lnSpc>
                <a:spcPct val="90000"/>
              </a:lnSpc>
              <a:defRPr/>
            </a:pPr>
            <a:r>
              <a:rPr lang="nl-BE" altLang="nl-BE" sz="2400">
                <a:solidFill>
                  <a:srgbClr val="000000"/>
                </a:solidFill>
              </a:rPr>
              <a:t>Berekening </a:t>
            </a:r>
            <a:r>
              <a:rPr lang="nl-BE" altLang="nl-BE" sz="2400" b="1">
                <a:solidFill>
                  <a:srgbClr val="000000"/>
                </a:solidFill>
              </a:rPr>
              <a:t>groei</a:t>
            </a:r>
            <a:r>
              <a:rPr lang="nl-BE" altLang="nl-BE" sz="2400">
                <a:solidFill>
                  <a:srgbClr val="000000"/>
                </a:solidFill>
              </a:rPr>
              <a:t> VTE/</a:t>
            </a:r>
            <a:r>
              <a:rPr lang="nl-BE" altLang="nl-BE" sz="2400" err="1">
                <a:solidFill>
                  <a:srgbClr val="000000"/>
                </a:solidFill>
              </a:rPr>
              <a:t>LeU</a:t>
            </a:r>
            <a:r>
              <a:rPr lang="nl-BE" altLang="nl-BE" sz="2400">
                <a:solidFill>
                  <a:srgbClr val="000000"/>
                </a:solidFill>
              </a:rPr>
              <a:t> en Pu:</a:t>
            </a:r>
          </a:p>
          <a:p>
            <a:pPr lvl="1" defTabSz="685800">
              <a:defRPr/>
            </a:pPr>
            <a:r>
              <a:rPr lang="nl-BE" sz="2100">
                <a:solidFill>
                  <a:srgbClr val="000000"/>
                </a:solidFill>
              </a:rPr>
              <a:t>op macroniveau = voor alle leer- of studiegebieden samen</a:t>
            </a:r>
          </a:p>
          <a:p>
            <a:pPr lvl="1" defTabSz="685800">
              <a:defRPr/>
            </a:pPr>
            <a:r>
              <a:rPr lang="nl-BE" sz="2100">
                <a:solidFill>
                  <a:srgbClr val="000000"/>
                </a:solidFill>
              </a:rPr>
              <a:t>CBE: </a:t>
            </a:r>
            <a:r>
              <a:rPr lang="nl-BE" sz="2100" err="1">
                <a:solidFill>
                  <a:srgbClr val="000000"/>
                </a:solidFill>
              </a:rPr>
              <a:t>open-end</a:t>
            </a:r>
            <a:endParaRPr lang="nl-BE" sz="2100">
              <a:solidFill>
                <a:srgbClr val="000000"/>
              </a:solidFill>
            </a:endParaRPr>
          </a:p>
          <a:p>
            <a:pPr lvl="1" defTabSz="685800">
              <a:defRPr/>
            </a:pPr>
            <a:r>
              <a:rPr lang="nl-BE" sz="2100">
                <a:solidFill>
                  <a:srgbClr val="000000"/>
                </a:solidFill>
              </a:rPr>
              <a:t>CVO: g</a:t>
            </a:r>
            <a:r>
              <a:rPr lang="nl-BE" altLang="nl-BE" sz="2100">
                <a:solidFill>
                  <a:srgbClr val="000000"/>
                </a:solidFill>
              </a:rPr>
              <a:t>egarandeerde groei van 0,8% voor NT2 en niet-NT2</a:t>
            </a:r>
          </a:p>
          <a:p>
            <a:pPr marL="258365" lvl="1" indent="0" defTabSz="685800" eaLnBrk="1" hangingPunct="1">
              <a:lnSpc>
                <a:spcPct val="90000"/>
              </a:lnSpc>
              <a:buNone/>
              <a:defRPr/>
            </a:pPr>
            <a:endParaRPr lang="nl-BE" altLang="nl-BE" sz="2100">
              <a:solidFill>
                <a:srgbClr val="000000"/>
              </a:solidFill>
            </a:endParaRPr>
          </a:p>
          <a:p>
            <a:pPr defTabSz="685800" eaLnBrk="1" hangingPunct="1">
              <a:lnSpc>
                <a:spcPct val="90000"/>
              </a:lnSpc>
              <a:defRPr/>
            </a:pPr>
            <a:r>
              <a:rPr lang="nl-BE" altLang="nl-BE" sz="2400">
                <a:solidFill>
                  <a:srgbClr val="000000"/>
                </a:solidFill>
              </a:rPr>
              <a:t>Berekening </a:t>
            </a:r>
            <a:r>
              <a:rPr lang="nl-BE" altLang="nl-BE" sz="2400" b="1">
                <a:solidFill>
                  <a:srgbClr val="000000"/>
                </a:solidFill>
              </a:rPr>
              <a:t>aandeel</a:t>
            </a:r>
            <a:r>
              <a:rPr lang="nl-BE" altLang="nl-BE" sz="2400">
                <a:solidFill>
                  <a:srgbClr val="000000"/>
                </a:solidFill>
              </a:rPr>
              <a:t> VTE/</a:t>
            </a:r>
            <a:r>
              <a:rPr lang="nl-BE" altLang="nl-BE" sz="2400" err="1">
                <a:solidFill>
                  <a:srgbClr val="000000"/>
                </a:solidFill>
              </a:rPr>
              <a:t>LeU</a:t>
            </a:r>
            <a:r>
              <a:rPr lang="nl-BE" altLang="nl-BE" sz="2400">
                <a:solidFill>
                  <a:srgbClr val="000000"/>
                </a:solidFill>
              </a:rPr>
              <a:t> en Pu voor een centrum:</a:t>
            </a:r>
          </a:p>
          <a:p>
            <a:pPr lvl="1" defTabSz="685800" eaLnBrk="1" hangingPunct="1">
              <a:lnSpc>
                <a:spcPct val="90000"/>
              </a:lnSpc>
              <a:defRPr/>
            </a:pPr>
            <a:r>
              <a:rPr lang="nl-NL" sz="2100">
                <a:solidFill>
                  <a:srgbClr val="000000"/>
                </a:solidFill>
              </a:rPr>
              <a:t>aandeel gewogen financieringspunten alle leer- of studiegebieden</a:t>
            </a:r>
          </a:p>
          <a:p>
            <a:pPr lvl="1" defTabSz="685800" eaLnBrk="1" hangingPunct="1">
              <a:lnSpc>
                <a:spcPct val="90000"/>
              </a:lnSpc>
              <a:defRPr/>
            </a:pPr>
            <a:r>
              <a:rPr lang="nl-BE" altLang="nl-BE" sz="2100">
                <a:solidFill>
                  <a:srgbClr val="000000"/>
                </a:solidFill>
              </a:rPr>
              <a:t>CVO: aparte berekening voor NT2 en niet-NT2 studiegebieden</a:t>
            </a:r>
          </a:p>
          <a:p>
            <a:pPr lvl="1" defTabSz="685800" eaLnBrk="1" hangingPunct="1">
              <a:lnSpc>
                <a:spcPct val="90000"/>
              </a:lnSpc>
              <a:defRPr/>
            </a:pPr>
            <a:endParaRPr lang="nl-BE" altLang="nl-BE" sz="210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sv-SE" sz="2100">
              <a:solidFill>
                <a:srgbClr val="000000"/>
              </a:solidFill>
            </a:endParaRPr>
          </a:p>
          <a:p>
            <a:pPr marL="258365" lvl="1" indent="0" eaLnBrk="1" hangingPunct="1">
              <a:lnSpc>
                <a:spcPct val="90000"/>
              </a:lnSpc>
              <a:buNone/>
            </a:pPr>
            <a:endParaRPr lang="nl-BE" altLang="nl-BE" sz="180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D0BA7A51-BD63-4923-BF3C-F3EB8EF88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6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428131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4ACD65-E717-4CBB-BD24-895AFDC0A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Vrijstellingen modules registreren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478CFE-80BA-40E3-B205-DBD868AC2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286000"/>
            <a:ext cx="7888887" cy="4343400"/>
          </a:xfrm>
        </p:spPr>
        <p:txBody>
          <a:bodyPr>
            <a:normAutofit lnSpcReduction="10000"/>
          </a:bodyPr>
          <a:lstStyle/>
          <a:p>
            <a:r>
              <a:rPr lang="nl-NL"/>
              <a:t>Vanaf 1/9/2022 moeten alle toegekende vrijstellingen geregistreerd worden wanneer een cursist zich inschrijft in een opleiding</a:t>
            </a:r>
          </a:p>
          <a:p>
            <a:pPr lvl="1"/>
            <a:r>
              <a:rPr lang="nl-NL"/>
              <a:t>Bij inschrijving vanaf 1/9/2022: registratie vrijstelling verplicht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l-NL"/>
              <a:t>Oudere vrijstellingen mogen maar moeten niet geregistreerd worden</a:t>
            </a:r>
          </a:p>
          <a:p>
            <a:pPr lvl="1"/>
            <a:r>
              <a:rPr lang="nl-NL"/>
              <a:t>Enkel vrijstellingen </a:t>
            </a:r>
            <a:r>
              <a:rPr lang="nl-NL" u="sng"/>
              <a:t>binnen</a:t>
            </a:r>
            <a:r>
              <a:rPr lang="nl-NL"/>
              <a:t> een opleiding (</a:t>
            </a:r>
            <a:r>
              <a:rPr lang="nl-NL" err="1"/>
              <a:t>bvb</a:t>
            </a:r>
            <a:r>
              <a:rPr lang="nl-NL"/>
              <a:t>.: RG1 vs. RG2)</a:t>
            </a:r>
          </a:p>
          <a:p>
            <a:pPr lvl="1"/>
            <a:r>
              <a:rPr lang="nl-NL"/>
              <a:t>Max. 2 maand na de laatst gevolgde module (einddatum) kan een vrijstelling toegekend worden: BVR studiebekrachtiging &amp; BVR gegevensverstrekking</a:t>
            </a:r>
          </a:p>
          <a:p>
            <a:r>
              <a:rPr lang="nl-NL"/>
              <a:t>Doelstelling: </a:t>
            </a:r>
          </a:p>
          <a:p>
            <a:pPr lvl="1"/>
            <a:r>
              <a:rPr lang="nl-NL"/>
              <a:t>AHOVOKS: breder zicht op trajecten +  controle op toekenning eindbewijzen + gemeenschappelijk vrijstellingenkader (zie </a:t>
            </a:r>
            <a:r>
              <a:rPr lang="nl-NL" err="1"/>
              <a:t>Edusprong</a:t>
            </a:r>
            <a:r>
              <a:rPr lang="nl-NL"/>
              <a:t>)</a:t>
            </a:r>
          </a:p>
          <a:p>
            <a:pPr lvl="1"/>
            <a:r>
              <a:rPr lang="nl-NL"/>
              <a:t>Instellingen: raadplegen van elkaars vrijstellingen</a:t>
            </a:r>
          </a:p>
          <a:p>
            <a:pPr lvl="1"/>
            <a:r>
              <a:rPr lang="nl-NL"/>
              <a:t>Ondersteuning om cursisten studiebewijzen uit te reiken (studiebewijsnotificatie uitgebreid)</a:t>
            </a:r>
          </a:p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5E43755-EC50-489E-8763-BD80670FF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60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59163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6E850F-FAF8-49A2-88C5-65E3207F4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Vrijstellingen modules registreren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9E5D45-CE17-48E2-909D-89887AEBD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286000"/>
            <a:ext cx="7560895" cy="4253948"/>
          </a:xfrm>
        </p:spPr>
        <p:txBody>
          <a:bodyPr/>
          <a:lstStyle/>
          <a:p>
            <a:r>
              <a:rPr lang="nl-NL"/>
              <a:t>Nodige gegevens over de vrijstelling:	</a:t>
            </a:r>
          </a:p>
          <a:p>
            <a:pPr lvl="1"/>
            <a:r>
              <a:rPr lang="nl-NL"/>
              <a:t>Welke cursist (geregistreerd persoon)</a:t>
            </a:r>
          </a:p>
          <a:p>
            <a:pPr lvl="1"/>
            <a:r>
              <a:rPr lang="nl-NL"/>
              <a:t>Welke modulevariant (theoretisch aanbod)</a:t>
            </a:r>
          </a:p>
          <a:p>
            <a:pPr lvl="1"/>
            <a:r>
              <a:rPr lang="nl-NL"/>
              <a:t>Binnen welke opleiding (ingerichte opleidingsvariant)</a:t>
            </a:r>
          </a:p>
          <a:p>
            <a:pPr lvl="1"/>
            <a:r>
              <a:rPr lang="nl-NL"/>
              <a:t>Binnen welk centrum</a:t>
            </a:r>
          </a:p>
          <a:p>
            <a:pPr lvl="1"/>
            <a:r>
              <a:rPr lang="nl-NL"/>
              <a:t>Toekenningsdatum vrijstelling</a:t>
            </a:r>
          </a:p>
          <a:p>
            <a:pPr lvl="1"/>
            <a:r>
              <a:rPr lang="nl-NL"/>
              <a:t>Vrijstellingsgrond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l-NL"/>
              <a:t>Eerder verworven competenties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l-NL"/>
              <a:t>Eerder verworven kwalificatie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l-NL"/>
              <a:t>Niveaubepaling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l-NL"/>
              <a:t>Vrijstellingsproef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l-NL"/>
              <a:t>Vrijstelling in een ander centrum</a:t>
            </a:r>
          </a:p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AAB2671-4EEE-4E78-8223-A30037D3E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61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75613562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4ACD65-E717-4CBB-BD24-895AFDC0A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Vrijstellingen modules registreren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478CFE-80BA-40E3-B205-DBD868AC2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084832"/>
            <a:ext cx="7829252" cy="4564446"/>
          </a:xfrm>
        </p:spPr>
        <p:txBody>
          <a:bodyPr>
            <a:normAutofit/>
          </a:bodyPr>
          <a:lstStyle/>
          <a:p>
            <a:r>
              <a:rPr lang="nl-NL"/>
              <a:t>Wanneer welke vrijstellingsgrond aanduiden?</a:t>
            </a:r>
          </a:p>
          <a:p>
            <a:pPr lvl="2"/>
            <a:r>
              <a:rPr lang="nl-NL" sz="1900"/>
              <a:t>Eerder verworven competenties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nl-NL" sz="1700"/>
              <a:t>Vrijstelling na niet-geslaagd op EVC-assessment (competentiebewijs)</a:t>
            </a:r>
            <a:endParaRPr lang="nl-NL" sz="1700">
              <a:highlight>
                <a:srgbClr val="FFFF00"/>
              </a:highlight>
            </a:endParaRPr>
          </a:p>
          <a:p>
            <a:pPr lvl="2"/>
            <a:r>
              <a:rPr lang="nl-NL" sz="1900"/>
              <a:t>Eerder verworven kwalificatie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nl-NL" sz="1700"/>
              <a:t>Vrijstelling op basis van studiebewijs uit onderwijs of andere opleidings- of vormingsinstelling</a:t>
            </a:r>
          </a:p>
          <a:p>
            <a:pPr lvl="2"/>
            <a:r>
              <a:rPr lang="nl-NL" sz="1900"/>
              <a:t>Niveaubepaling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nl-NL" sz="1700"/>
              <a:t>Vrijstelling bij NT2 / taalopleiding na niveaubepaling</a:t>
            </a:r>
          </a:p>
          <a:p>
            <a:pPr lvl="2"/>
            <a:r>
              <a:rPr lang="nl-NL" sz="1900"/>
              <a:t>Vrijstellingsproef</a:t>
            </a:r>
          </a:p>
          <a:p>
            <a:pPr lvl="2"/>
            <a:r>
              <a:rPr lang="nl-NL" sz="1900"/>
              <a:t>Vrijstelling in een ander centrum</a:t>
            </a:r>
          </a:p>
          <a:p>
            <a:pPr lvl="3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nl-NL" sz="1700"/>
              <a:t>Cursist verandert van centrum. Deze laatste kan beslissen de al toegekende vrijstelling door het eerste centrum over te nemen</a:t>
            </a:r>
          </a:p>
          <a:p>
            <a:pPr lvl="3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nl-BE" sz="1700"/>
              <a:t>Toekenningsdatum = datum beslissing overname vrijstelling (en niet oorspronkelijke toekenningsdatum eerste centrum)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9ACE479-50AF-441B-8259-F7BDED409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62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94687212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29EF43-0135-47BD-9093-620EC1133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/>
              <a:t>Code derdebetalersregeling sociale huurwet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147A9B-93F0-4DEF-B436-594019EB1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r>
              <a:rPr lang="nl-BE"/>
              <a:t>Vanaf 01/01/2023 stopzetting derdebetalersregeling door agentschap Wonen Vlaanderen</a:t>
            </a:r>
          </a:p>
          <a:p>
            <a:pPr marL="264795" lvl="1"/>
            <a:r>
              <a:rPr lang="nl-BE"/>
              <a:t>Vlaamse overheid komt niet meer tussen</a:t>
            </a:r>
            <a:r>
              <a:rPr lang="nl-NL"/>
              <a:t> in de kosten voor een cursus NT2 of een taaltest voor (kandidaat-) sociale huurders;</a:t>
            </a:r>
          </a:p>
          <a:p>
            <a:pPr marL="264795" lvl="1"/>
            <a:r>
              <a:rPr lang="nl-NL"/>
              <a:t>Waarom? Aligneren met toekomstig beleid inzake inburgering (inburgeringstraject wordt betalend)</a:t>
            </a:r>
          </a:p>
          <a:p>
            <a:pPr marL="264795" lvl="1"/>
            <a:r>
              <a:rPr lang="nl-NL"/>
              <a:t>Code ‘sociale huurwet’ in DAVINCI wordt stopgezet op 31/12/2022</a:t>
            </a:r>
          </a:p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6C4AA14-0B61-430A-BB7A-F0792F0E4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63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00572647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4CD570-8524-4FED-B7A4-1513876404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1" y="3321219"/>
            <a:ext cx="6738550" cy="1579711"/>
          </a:xfrm>
        </p:spPr>
        <p:txBody>
          <a:bodyPr/>
          <a:lstStyle/>
          <a:p>
            <a:pPr algn="ctr"/>
            <a:r>
              <a:rPr lang="nl-BE" b="1">
                <a:latin typeface="FlandersArtSans-Regular" panose="00000500000000000000" pitchFamily="2" charset="0"/>
              </a:rPr>
              <a:t>Wijzigingen</a:t>
            </a:r>
            <a:br>
              <a:rPr lang="nl-BE" b="1">
                <a:latin typeface="FlandersArtSans-Regular" panose="00000500000000000000" pitchFamily="2" charset="0"/>
              </a:rPr>
            </a:br>
            <a:r>
              <a:rPr lang="nl-BE" b="1">
                <a:latin typeface="FlandersArtSans-Regular" panose="00000500000000000000" pitchFamily="2" charset="0"/>
              </a:rPr>
              <a:t>INSTELLINGSBEHEER </a:t>
            </a:r>
            <a:br>
              <a:rPr lang="nl-BE" b="1">
                <a:latin typeface="FlandersArtSans-Regular" panose="00000500000000000000" pitchFamily="2" charset="0"/>
              </a:rPr>
            </a:br>
            <a:br>
              <a:rPr lang="nl-BE" sz="2400" b="1">
                <a:latin typeface="FlandersArtSans-Regular" panose="00000500000000000000" pitchFamily="2" charset="0"/>
              </a:rPr>
            </a:br>
            <a:r>
              <a:rPr lang="nl-BE" sz="2400" b="1">
                <a:latin typeface="FlandersArtSans-Regular" panose="00000500000000000000" pitchFamily="2" charset="0"/>
              </a:rPr>
              <a:t>Vicky </a:t>
            </a:r>
            <a:r>
              <a:rPr lang="nl-BE" sz="2400" b="1" err="1">
                <a:latin typeface="FlandersArtSans-Regular" panose="00000500000000000000" pitchFamily="2" charset="0"/>
              </a:rPr>
              <a:t>vanruysseveldt</a:t>
            </a:r>
            <a:br>
              <a:rPr lang="nl-BE"/>
            </a:b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CA579A9-3EED-43E5-A928-F67A020A3DE7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nl-BE"/>
              <a:t>25 augustus 2022</a:t>
            </a:r>
          </a:p>
        </p:txBody>
      </p:sp>
    </p:spTree>
    <p:extLst>
      <p:ext uri="{BB962C8B-B14F-4D97-AF65-F5344CB8AC3E}">
        <p14:creationId xmlns:p14="http://schemas.microsoft.com/office/powerpoint/2010/main" val="304710642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048576-2125-4B46-95CE-CE4DFE6C8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/>
              <a:t>Monitoring en controle financiering VWO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37E958-2D9B-4A3F-9ABD-4CF8DB8B1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rmAutofit fontScale="92500"/>
          </a:bodyPr>
          <a:lstStyle/>
          <a:p>
            <a:r>
              <a:rPr lang="nl-BE" u="sng"/>
              <a:t>Doel:</a:t>
            </a:r>
            <a:r>
              <a:rPr lang="nl-BE"/>
              <a:t> eerlijke financiering en juiste beleidsinformatie op basis van correcte en tijdige gegevens</a:t>
            </a:r>
          </a:p>
          <a:p>
            <a:endParaRPr lang="nl-BE" sz="800"/>
          </a:p>
          <a:p>
            <a:pPr>
              <a:lnSpc>
                <a:spcPct val="100000"/>
              </a:lnSpc>
            </a:pPr>
            <a:r>
              <a:rPr lang="nl-BE"/>
              <a:t>Controleprogramma in werking sinds 2019: fundament blijft hetzelfde, verdere verfijning werkwijze</a:t>
            </a:r>
          </a:p>
          <a:p>
            <a:pPr marL="0" indent="0">
              <a:buNone/>
            </a:pPr>
            <a:endParaRPr lang="nl-BE" sz="800" b="1"/>
          </a:p>
          <a:p>
            <a:pPr fontAlgn="base">
              <a:lnSpc>
                <a:spcPct val="110000"/>
              </a:lnSpc>
            </a:pPr>
            <a:r>
              <a:rPr lang="nl-BE" b="1"/>
              <a:t>4 principes</a:t>
            </a:r>
          </a:p>
          <a:p>
            <a:pPr marL="264795" lvl="1" fontAlgn="base">
              <a:lnSpc>
                <a:spcPct val="100000"/>
              </a:lnSpc>
              <a:buSzPct val="70000"/>
              <a:buFont typeface="Wingdings" panose="05000000000000000000" pitchFamily="2" charset="2"/>
              <a:buChar char="§"/>
            </a:pPr>
            <a:r>
              <a:rPr lang="nl-BE">
                <a:solidFill>
                  <a:srgbClr val="000000"/>
                </a:solidFill>
              </a:rPr>
              <a:t>Risico’s: Hoe groter het risico, hoe groter onze aandacht</a:t>
            </a:r>
          </a:p>
          <a:p>
            <a:pPr marL="264795" lvl="1" fontAlgn="base">
              <a:lnSpc>
                <a:spcPct val="100000"/>
              </a:lnSpc>
              <a:buSzPct val="70000"/>
              <a:buFont typeface="Wingdings" panose="05000000000000000000" pitchFamily="2" charset="2"/>
              <a:buChar char="§"/>
            </a:pPr>
            <a:r>
              <a:rPr lang="nl-BE">
                <a:solidFill>
                  <a:srgbClr val="000000"/>
                </a:solidFill>
              </a:rPr>
              <a:t>Data van alle centra: Het landschap volwassenenonderwijs als toetssteen </a:t>
            </a:r>
          </a:p>
          <a:p>
            <a:pPr lvl="1" fontAlgn="base">
              <a:lnSpc>
                <a:spcPct val="100000"/>
              </a:lnSpc>
              <a:buSzPct val="70000"/>
              <a:buFont typeface="Wingdings" panose="05000000000000000000" pitchFamily="2" charset="2"/>
              <a:buChar char="§"/>
            </a:pPr>
            <a:r>
              <a:rPr lang="nl-BE">
                <a:solidFill>
                  <a:srgbClr val="000000"/>
                </a:solidFill>
              </a:rPr>
              <a:t>Centrum </a:t>
            </a:r>
            <a:r>
              <a:rPr lang="nl-BE" sz="2100">
                <a:solidFill>
                  <a:srgbClr val="000000"/>
                </a:solidFill>
              </a:rPr>
              <a:t>verantwoordelijk</a:t>
            </a:r>
            <a:r>
              <a:rPr lang="nl-BE">
                <a:solidFill>
                  <a:srgbClr val="000000"/>
                </a:solidFill>
              </a:rPr>
              <a:t> voor correct toepassen van de regelgeving</a:t>
            </a:r>
          </a:p>
          <a:p>
            <a:pPr marL="264795" lvl="1" fontAlgn="base">
              <a:lnSpc>
                <a:spcPct val="100000"/>
              </a:lnSpc>
              <a:buSzPct val="70000"/>
              <a:buFont typeface="Wingdings" panose="05000000000000000000" pitchFamily="2" charset="2"/>
              <a:buChar char="§"/>
            </a:pPr>
            <a:r>
              <a:rPr lang="nl-BE">
                <a:solidFill>
                  <a:srgbClr val="000000"/>
                </a:solidFill>
              </a:rPr>
              <a:t>Financieringsdecreet als basis  </a:t>
            </a:r>
          </a:p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4E5B570-1AFE-451D-AFF7-67DF74FB8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65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68560211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14B023-2331-4688-BADE-6A0F1A258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Werkwijze IBT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D5167F-9218-489F-83F8-0D8AF8A82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5" y="1908313"/>
            <a:ext cx="7948522" cy="4780721"/>
          </a:xfrm>
        </p:spPr>
        <p:txBody>
          <a:bodyPr vert="horz" lIns="45720" tIns="45720" rIns="45720" bIns="45720" rtlCol="0" anchor="t">
            <a:normAutofit fontScale="70000" lnSpcReduction="20000"/>
          </a:bodyPr>
          <a:lstStyle/>
          <a:p>
            <a:r>
              <a:rPr lang="nl-BE" sz="3100"/>
              <a:t>Controles op afstand met vraag om opvolging/verklaring door centrum</a:t>
            </a:r>
          </a:p>
          <a:p>
            <a:pPr marL="264795" lvl="1"/>
            <a:r>
              <a:rPr lang="nl-BE" sz="2700"/>
              <a:t>Fotomomenten</a:t>
            </a:r>
          </a:p>
          <a:p>
            <a:pPr marL="264795" lvl="1"/>
            <a:r>
              <a:rPr lang="nl-BE" sz="2700"/>
              <a:t>Vragen om toelichting </a:t>
            </a:r>
            <a:r>
              <a:rPr lang="nl-BE" sz="2700" err="1"/>
              <a:t>ivm</a:t>
            </a:r>
            <a:r>
              <a:rPr lang="nl-BE" sz="2700"/>
              <a:t> data op sectorniveau</a:t>
            </a:r>
          </a:p>
          <a:p>
            <a:pPr marL="264795" lvl="1"/>
            <a:r>
              <a:rPr lang="nl-BE" sz="2700"/>
              <a:t>Thematische controles</a:t>
            </a:r>
          </a:p>
          <a:p>
            <a:r>
              <a:rPr lang="nl-BE" sz="3100"/>
              <a:t>Controles ter plaatse </a:t>
            </a:r>
            <a:r>
              <a:rPr lang="nl-BE" sz="3100" err="1"/>
              <a:t>ifv</a:t>
            </a:r>
            <a:r>
              <a:rPr lang="nl-BE" sz="3100"/>
              <a:t> verbetering registr</a:t>
            </a:r>
            <a:r>
              <a:rPr lang="nl-BE" sz="2700"/>
              <a:t>aties</a:t>
            </a:r>
          </a:p>
          <a:p>
            <a:pPr marL="264795" lvl="1"/>
            <a:r>
              <a:rPr lang="nl-BE" sz="2700"/>
              <a:t>Standaard centrumbezoeken</a:t>
            </a:r>
          </a:p>
          <a:p>
            <a:pPr marL="264795" lvl="1"/>
            <a:r>
              <a:rPr lang="nl-BE" sz="2700"/>
              <a:t>Opvolgbezoeken</a:t>
            </a:r>
          </a:p>
          <a:p>
            <a:r>
              <a:rPr lang="nl-BE" sz="3100"/>
              <a:t>Sanctionering</a:t>
            </a:r>
          </a:p>
          <a:p>
            <a:pPr marL="264795" lvl="1"/>
            <a:r>
              <a:rPr lang="nl-BE" sz="2700"/>
              <a:t>Controlebezoek </a:t>
            </a:r>
            <a:r>
              <a:rPr lang="nl-BE" sz="2700" err="1"/>
              <a:t>ifv</a:t>
            </a:r>
            <a:r>
              <a:rPr lang="nl-BE" sz="2700"/>
              <a:t> sanctionering</a:t>
            </a:r>
          </a:p>
          <a:p>
            <a:pPr marL="264795" lvl="1"/>
            <a:r>
              <a:rPr lang="nl-BE" sz="2700"/>
              <a:t>Sancties vanuit AHOVOKS</a:t>
            </a:r>
          </a:p>
          <a:p>
            <a:pPr marL="264795" lvl="1"/>
            <a:r>
              <a:rPr lang="nl-BE" sz="2700"/>
              <a:t>Doorgeven van informatie (inspectie, koepelverantwoordelijke, gerechtelijke diensten)</a:t>
            </a:r>
          </a:p>
          <a:p>
            <a:pPr marL="264795" lvl="1"/>
            <a:r>
              <a:rPr lang="nl-BE" sz="2700"/>
              <a:t>Verbetertraject </a:t>
            </a:r>
            <a:r>
              <a:rPr lang="nl-BE" sz="2700" err="1"/>
              <a:t>ifv</a:t>
            </a:r>
            <a:r>
              <a:rPr lang="nl-BE" sz="2700"/>
              <a:t> correcte registratie: verantwoordelijkheid centrum</a:t>
            </a:r>
          </a:p>
          <a:p>
            <a:pPr marL="0" indent="0">
              <a:buNone/>
            </a:pPr>
            <a:r>
              <a:rPr lang="nl-BE" sz="2700" u="sng"/>
              <a:t>IBT zal blijvend opvolgen tot er aantoonbare verbetering is van de registratiepraktijk.</a:t>
            </a:r>
          </a:p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FE03696-3CE5-4CA5-B459-195FE9208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66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56919683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FEA579-A8EB-4C7C-A5AB-CAAEA87F4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Controles &amp; opvolging op afstand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86C2D2-3EC4-45C8-90BE-F1631C2AC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286000"/>
            <a:ext cx="7511200" cy="4164496"/>
          </a:xfrm>
        </p:spPr>
        <p:txBody>
          <a:bodyPr vert="horz" lIns="45720" tIns="45720" rIns="4572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nl-BE" sz="2400" b="1"/>
              <a:t>Data op sectorniveau </a:t>
            </a:r>
            <a:r>
              <a:rPr lang="nl-BE" sz="2400"/>
              <a:t>en aangeleverde verklaringen van centra</a:t>
            </a:r>
          </a:p>
          <a:p>
            <a:pPr marL="0" indent="0">
              <a:buNone/>
            </a:pPr>
            <a:r>
              <a:rPr lang="nl-BE" sz="2400"/>
              <a:t>Foutenmarge bij </a:t>
            </a:r>
            <a:r>
              <a:rPr lang="nl-BE" sz="2400" b="1"/>
              <a:t>fotomomenten </a:t>
            </a:r>
            <a:r>
              <a:rPr lang="nl-BE" sz="2400"/>
              <a:t>en opvolging van gemelde fouten door het centrum</a:t>
            </a:r>
          </a:p>
          <a:p>
            <a:pPr marL="0" indent="0">
              <a:buNone/>
            </a:pPr>
            <a:r>
              <a:rPr lang="nl-BE" sz="2400"/>
              <a:t>Regelmatige controles van </a:t>
            </a:r>
            <a:r>
              <a:rPr lang="nl-BE" sz="2400" b="1"/>
              <a:t>specifieke parameters/nieuwe richtlijnen </a:t>
            </a:r>
            <a:r>
              <a:rPr lang="nl-BE" sz="2400"/>
              <a:t>door IBT </a:t>
            </a:r>
          </a:p>
          <a:p>
            <a:pPr marL="0" indent="0">
              <a:buNone/>
            </a:pPr>
            <a:r>
              <a:rPr lang="nl-BE" sz="2400"/>
              <a:t>Relevante </a:t>
            </a:r>
            <a:r>
              <a:rPr lang="nl-BE" sz="2400" b="1"/>
              <a:t>randinformatie</a:t>
            </a:r>
            <a:r>
              <a:rPr lang="nl-BE" sz="2400"/>
              <a:t> (trends in cijfers, wijzigingen sector, …)</a:t>
            </a:r>
          </a:p>
          <a:p>
            <a:endParaRPr lang="nl-BE"/>
          </a:p>
          <a:p>
            <a:pPr marL="0" indent="0">
              <a:buNone/>
            </a:pPr>
            <a:r>
              <a:rPr lang="nl-BE" sz="2400" b="1"/>
              <a:t>De resultaten van de controles op afstand </a:t>
            </a:r>
          </a:p>
          <a:p>
            <a:pPr marL="264795" lvl="1" fontAlgn="base">
              <a:lnSpc>
                <a:spcPct val="110000"/>
              </a:lnSpc>
              <a:buSzPct val="70000"/>
              <a:buFont typeface="Wingdings" panose="05000000000000000000" pitchFamily="2" charset="2"/>
              <a:buChar char="§"/>
            </a:pPr>
            <a:r>
              <a:rPr lang="nl-BE" sz="2100">
                <a:solidFill>
                  <a:srgbClr val="000000"/>
                </a:solidFill>
              </a:rPr>
              <a:t>bepalen welke centra bezocht zullen worden door IBT</a:t>
            </a:r>
          </a:p>
          <a:p>
            <a:pPr marL="264795" lvl="1" fontAlgn="base">
              <a:lnSpc>
                <a:spcPct val="110000"/>
              </a:lnSpc>
              <a:buSzPct val="70000"/>
              <a:buFont typeface="Wingdings" panose="05000000000000000000" pitchFamily="2" charset="2"/>
              <a:buChar char="§"/>
            </a:pPr>
            <a:r>
              <a:rPr lang="nl-BE" sz="2100">
                <a:solidFill>
                  <a:srgbClr val="000000"/>
                </a:solidFill>
              </a:rPr>
              <a:t>bepalen agenda en controles tijdens een centrumbezoek </a:t>
            </a:r>
          </a:p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06AABC3-D94F-4137-9246-0816C6604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67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82442002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2D2CF9-7686-48E2-B474-8A7A532D3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Controles ter plaatse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510799-85B4-4B6B-9C73-9098220C2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rmAutofit fontScale="92500" lnSpcReduction="20000"/>
          </a:bodyPr>
          <a:lstStyle/>
          <a:p>
            <a:r>
              <a:rPr lang="nl-BE" sz="2400"/>
              <a:t>Cyclus van standaard centrumbezoeken</a:t>
            </a:r>
          </a:p>
          <a:p>
            <a:pPr marL="264795" lvl="1"/>
            <a:r>
              <a:rPr lang="nl-BE" sz="2100"/>
              <a:t>Ook centra die niet bovenkomen bij de controles op afstand zullen ten gezette tijde bezocht worden</a:t>
            </a:r>
          </a:p>
          <a:p>
            <a:pPr marL="264795" lvl="1"/>
            <a:endParaRPr lang="nl-BE"/>
          </a:p>
          <a:p>
            <a:r>
              <a:rPr lang="nl-BE" sz="2400"/>
              <a:t>Ad-hoc bezoeken ook mogelijk</a:t>
            </a:r>
          </a:p>
          <a:p>
            <a:pPr marL="264795" lvl="1"/>
            <a:r>
              <a:rPr lang="nl-BE" sz="2100"/>
              <a:t>Themabezoek</a:t>
            </a:r>
          </a:p>
          <a:p>
            <a:pPr marL="264795" lvl="1"/>
            <a:r>
              <a:rPr lang="nl-BE" sz="2100"/>
              <a:t>Naar aanleiding van vastgestelde overtredingen</a:t>
            </a:r>
          </a:p>
          <a:p>
            <a:pPr marL="264795" lvl="1"/>
            <a:endParaRPr lang="nl-BE"/>
          </a:p>
          <a:p>
            <a:r>
              <a:rPr lang="nl-BE" sz="2400"/>
              <a:t>Standaard centrumbezoek</a:t>
            </a:r>
          </a:p>
          <a:p>
            <a:pPr marL="264795" lvl="1"/>
            <a:r>
              <a:rPr lang="nl-BE" sz="2100"/>
              <a:t>Minimaal 2 weken vooraf aangekondigd</a:t>
            </a:r>
          </a:p>
          <a:p>
            <a:pPr marL="264795" lvl="1"/>
            <a:r>
              <a:rPr lang="nl-BE" sz="2100"/>
              <a:t>Centra 2 dagen ter beschikking</a:t>
            </a:r>
          </a:p>
          <a:p>
            <a:pPr marL="264795" lvl="1"/>
            <a:r>
              <a:rPr lang="nl-BE" sz="2100"/>
              <a:t>2 dagen vooraf: richtlijnen en lijsten met uit te voeren controles bezorgd </a:t>
            </a:r>
            <a:r>
              <a:rPr lang="nl-BE" sz="2100" err="1"/>
              <a:t>ifv</a:t>
            </a:r>
            <a:r>
              <a:rPr lang="nl-BE" sz="2100"/>
              <a:t> de vlotte raadpleegbaarheid van documenten ter plaatse.</a:t>
            </a:r>
          </a:p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472CF7F-2610-43BA-880C-416660F1E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68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91108497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8C4741-9257-47B7-B6B5-B391FA0D7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Bezoekprocedure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0B3FEB-7527-48BE-94F2-7255EB1E3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rmAutofit fontScale="92500" lnSpcReduction="20000"/>
          </a:bodyPr>
          <a:lstStyle/>
          <a:p>
            <a:r>
              <a:rPr lang="nl-BE" sz="2400"/>
              <a:t>Standaard centrumbezoek</a:t>
            </a:r>
          </a:p>
          <a:p>
            <a:pPr marL="264795" lvl="1"/>
            <a:r>
              <a:rPr lang="nl-BE" sz="2000"/>
              <a:t>Gesprek directeur en administratief verantwoordelijke </a:t>
            </a:r>
          </a:p>
          <a:p>
            <a:pPr marL="264795" lvl="1"/>
            <a:r>
              <a:rPr lang="nl-BE" sz="2000"/>
              <a:t>Uitgebreide controles ter plaatse </a:t>
            </a:r>
          </a:p>
          <a:p>
            <a:pPr marL="127635" lvl="1" indent="0">
              <a:buNone/>
            </a:pPr>
            <a:endParaRPr lang="nl-BE" sz="2000"/>
          </a:p>
          <a:p>
            <a:pPr lvl="1"/>
            <a:r>
              <a:rPr lang="nl-BE" sz="2400"/>
              <a:t>Opvolgbezoek</a:t>
            </a:r>
          </a:p>
          <a:p>
            <a:pPr marL="264795" lvl="1"/>
            <a:r>
              <a:rPr lang="nl-BE" sz="2000"/>
              <a:t>Indien slechte evaluatie van controles bij 1</a:t>
            </a:r>
            <a:r>
              <a:rPr lang="nl-BE" sz="2000" baseline="30000"/>
              <a:t>e</a:t>
            </a:r>
            <a:r>
              <a:rPr lang="nl-BE" sz="2000"/>
              <a:t> bezoek </a:t>
            </a:r>
          </a:p>
          <a:p>
            <a:pPr marL="264795" lvl="1"/>
            <a:r>
              <a:rPr lang="nl-BE" sz="2000"/>
              <a:t>Bewaken van bijsturingen en aanbevelingen door IBT</a:t>
            </a:r>
          </a:p>
          <a:p>
            <a:pPr marL="264795" lvl="1"/>
            <a:r>
              <a:rPr lang="nl-BE" sz="2000" err="1"/>
              <a:t>Ifv</a:t>
            </a:r>
            <a:r>
              <a:rPr lang="nl-BE" sz="2000"/>
              <a:t> verbetering van de registratiepraktijk binnen het centrum</a:t>
            </a:r>
          </a:p>
          <a:p>
            <a:r>
              <a:rPr lang="nl-BE" sz="2400"/>
              <a:t>Controlebezoek</a:t>
            </a:r>
          </a:p>
          <a:p>
            <a:pPr marL="264795" lvl="1"/>
            <a:r>
              <a:rPr lang="nl-BE" sz="2000"/>
              <a:t>Grondige doorlichting: foute registraties op ‘niet-financierbaar’ of ‘niet-</a:t>
            </a:r>
            <a:r>
              <a:rPr lang="nl-BE" sz="2000" err="1"/>
              <a:t>inschrijfbaar</a:t>
            </a:r>
            <a:r>
              <a:rPr lang="nl-BE" sz="2000"/>
              <a:t>’ zetten.</a:t>
            </a:r>
          </a:p>
          <a:p>
            <a:r>
              <a:rPr lang="nl-NL"/>
              <a:t>=&gt; Telkens verslag met feedback (vaststellingen, aanbevelingen en bijsturingen) </a:t>
            </a:r>
          </a:p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7698369-AF9A-4CEB-8DC8-413F5CEC1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69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962000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jdelijke aanduiding voor datum 3"/>
          <p:cNvSpPr txBox="1">
            <a:spLocks noGrp="1"/>
          </p:cNvSpPr>
          <p:nvPr/>
        </p:nvSpPr>
        <p:spPr bwMode="auto">
          <a:xfrm>
            <a:off x="1485900" y="5543550"/>
            <a:ext cx="1600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C0C60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  <a:lvl2pPr marL="742950" indent="-285750">
              <a:spcBef>
                <a:spcPct val="20000"/>
              </a:spcBef>
              <a:buClr>
                <a:srgbClr val="75A4A3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FlandersArtSans-Regular" panose="00000500000000000000" pitchFamily="2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FlandersArtSans-Regular" panose="00000500000000000000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0C0C6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9pPr>
          </a:lstStyle>
          <a:p>
            <a:pPr defTabSz="685800" eaLnBrk="1" hangingPunct="1">
              <a:spcBef>
                <a:spcPct val="0"/>
              </a:spcBef>
              <a:buClrTx/>
              <a:buSzTx/>
              <a:buNone/>
            </a:pPr>
            <a:endParaRPr lang="nl-NL" altLang="en-US" sz="900" b="0">
              <a:solidFill>
                <a:srgbClr val="330066"/>
              </a:solidFill>
              <a:latin typeface="Calibri" panose="020F0502020204030204" pitchFamily="34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nl-BE"/>
              <a:t>Macro-overzicht berekening omkadering SJ 22-23</a:t>
            </a:r>
            <a:br>
              <a:rPr lang="nl-BE" altLang="nl-BE"/>
            </a:br>
            <a:r>
              <a:rPr lang="nl-NL" altLang="nl-BE" sz="1500">
                <a:solidFill>
                  <a:srgbClr val="0070C0"/>
                </a:solidFill>
              </a:rPr>
              <a:t>Artikel 85, 87, 90, 98, 105, 107 en 196septies §5 decreet VWO</a:t>
            </a:r>
            <a:endParaRPr lang="nl-NL" altLang="nl-BE">
              <a:solidFill>
                <a:srgbClr val="0070C0"/>
              </a:solidFill>
            </a:endParaRPr>
          </a:p>
        </p:txBody>
      </p:sp>
      <p:sp>
        <p:nvSpPr>
          <p:cNvPr id="3584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nl-BE" altLang="nl-BE" sz="975"/>
          </a:p>
          <a:p>
            <a:pPr marL="0" indent="0" eaLnBrk="1" hangingPunct="1">
              <a:lnSpc>
                <a:spcPct val="90000"/>
              </a:lnSpc>
              <a:buNone/>
            </a:pPr>
            <a:endParaRPr lang="nl-BE" altLang="nl-BE" sz="1500"/>
          </a:p>
          <a:p>
            <a:pPr eaLnBrk="1" hangingPunct="1">
              <a:lnSpc>
                <a:spcPct val="90000"/>
              </a:lnSpc>
            </a:pPr>
            <a:endParaRPr lang="nl-BE" altLang="nl-BE" sz="1275"/>
          </a:p>
        </p:txBody>
      </p:sp>
      <p:graphicFrame>
        <p:nvGraphicFramePr>
          <p:cNvPr id="2" name="Tabel 2">
            <a:extLst>
              <a:ext uri="{FF2B5EF4-FFF2-40B4-BE49-F238E27FC236}">
                <a16:creationId xmlns:a16="http://schemas.microsoft.com/office/drawing/2014/main" id="{EEDBD399-786A-4D49-A4DB-EBC2BCB857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679342"/>
              </p:ext>
            </p:extLst>
          </p:nvPr>
        </p:nvGraphicFramePr>
        <p:xfrm>
          <a:off x="377072" y="2438193"/>
          <a:ext cx="8571464" cy="28365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07010">
                  <a:extLst>
                    <a:ext uri="{9D8B030D-6E8A-4147-A177-3AD203B41FA5}">
                      <a16:colId xmlns:a16="http://schemas.microsoft.com/office/drawing/2014/main" val="507641776"/>
                    </a:ext>
                  </a:extLst>
                </a:gridCol>
                <a:gridCol w="1211590">
                  <a:extLst>
                    <a:ext uri="{9D8B030D-6E8A-4147-A177-3AD203B41FA5}">
                      <a16:colId xmlns:a16="http://schemas.microsoft.com/office/drawing/2014/main" val="2351948656"/>
                    </a:ext>
                  </a:extLst>
                </a:gridCol>
                <a:gridCol w="862307">
                  <a:extLst>
                    <a:ext uri="{9D8B030D-6E8A-4147-A177-3AD203B41FA5}">
                      <a16:colId xmlns:a16="http://schemas.microsoft.com/office/drawing/2014/main" val="1313200087"/>
                    </a:ext>
                  </a:extLst>
                </a:gridCol>
                <a:gridCol w="668882">
                  <a:extLst>
                    <a:ext uri="{9D8B030D-6E8A-4147-A177-3AD203B41FA5}">
                      <a16:colId xmlns:a16="http://schemas.microsoft.com/office/drawing/2014/main" val="512101120"/>
                    </a:ext>
                  </a:extLst>
                </a:gridCol>
                <a:gridCol w="1015536">
                  <a:extLst>
                    <a:ext uri="{9D8B030D-6E8A-4147-A177-3AD203B41FA5}">
                      <a16:colId xmlns:a16="http://schemas.microsoft.com/office/drawing/2014/main" val="485064354"/>
                    </a:ext>
                  </a:extLst>
                </a:gridCol>
                <a:gridCol w="719417">
                  <a:extLst>
                    <a:ext uri="{9D8B030D-6E8A-4147-A177-3AD203B41FA5}">
                      <a16:colId xmlns:a16="http://schemas.microsoft.com/office/drawing/2014/main" val="3692149715"/>
                    </a:ext>
                  </a:extLst>
                </a:gridCol>
                <a:gridCol w="820132">
                  <a:extLst>
                    <a:ext uri="{9D8B030D-6E8A-4147-A177-3AD203B41FA5}">
                      <a16:colId xmlns:a16="http://schemas.microsoft.com/office/drawing/2014/main" val="3765115915"/>
                    </a:ext>
                  </a:extLst>
                </a:gridCol>
                <a:gridCol w="716438">
                  <a:extLst>
                    <a:ext uri="{9D8B030D-6E8A-4147-A177-3AD203B41FA5}">
                      <a16:colId xmlns:a16="http://schemas.microsoft.com/office/drawing/2014/main" val="333134056"/>
                    </a:ext>
                  </a:extLst>
                </a:gridCol>
                <a:gridCol w="1027521">
                  <a:extLst>
                    <a:ext uri="{9D8B030D-6E8A-4147-A177-3AD203B41FA5}">
                      <a16:colId xmlns:a16="http://schemas.microsoft.com/office/drawing/2014/main" val="1150252789"/>
                    </a:ext>
                  </a:extLst>
                </a:gridCol>
                <a:gridCol w="822631">
                  <a:extLst>
                    <a:ext uri="{9D8B030D-6E8A-4147-A177-3AD203B41FA5}">
                      <a16:colId xmlns:a16="http://schemas.microsoft.com/office/drawing/2014/main" val="4256397155"/>
                    </a:ext>
                  </a:extLst>
                </a:gridCol>
              </a:tblGrid>
              <a:tr h="755280">
                <a:tc>
                  <a:txBody>
                    <a:bodyPr/>
                    <a:lstStyle/>
                    <a:p>
                      <a:endParaRPr lang="nl-BE" sz="800">
                        <a:latin typeface="FlandersArtSans-Regular" panose="000005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BE" sz="1200">
                          <a:latin typeface="FlandersArtSans-Regular" panose="00000500000000000000" pitchFamily="2" charset="0"/>
                        </a:rPr>
                        <a:t>Toegekend SJ 21-22 incl. educatieve overbruggings-regeling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BE" sz="1200">
                          <a:latin typeface="FlandersArtSans-Regular" panose="00000500000000000000" pitchFamily="2" charset="0"/>
                        </a:rPr>
                        <a:t>Toevoe-ging LeU/Pu aftopping per studie-gebied voor SJ 21-22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BE" sz="1200">
                          <a:latin typeface="FlandersArtSans-Regular" panose="00000500000000000000" pitchFamily="2" charset="0"/>
                        </a:rPr>
                        <a:t>Toege-paste groei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BE" sz="1200">
                          <a:latin typeface="FlandersArtSans-Regular" panose="00000500000000000000" pitchFamily="2" charset="0"/>
                        </a:rPr>
                        <a:t>Berekend/</a:t>
                      </a:r>
                    </a:p>
                    <a:p>
                      <a:r>
                        <a:rPr lang="nl-BE" sz="1200">
                          <a:latin typeface="FlandersArtSans-Regular" panose="00000500000000000000" pitchFamily="2" charset="0"/>
                        </a:rPr>
                        <a:t>Toe te kennen SJ 22-23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BE" sz="1200">
                          <a:latin typeface="FlandersArtSans-Regular" panose="00000500000000000000" pitchFamily="2" charset="0"/>
                        </a:rPr>
                        <a:t>Toevoe-ging Pu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BE" sz="1200">
                          <a:latin typeface="FlandersArtSans-Regular" panose="00000500000000000000" pitchFamily="2" charset="0"/>
                        </a:rPr>
                        <a:t>Compen-satie 33%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BE" sz="1200">
                          <a:latin typeface="FlandersArtSans-Regular" panose="00000500000000000000" pitchFamily="2" charset="0"/>
                        </a:rPr>
                        <a:t>Neutra-lisatie corona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BE" sz="1200">
                          <a:latin typeface="FlandersArtSans-Regular" panose="00000500000000000000" pitchFamily="2" charset="0"/>
                        </a:rPr>
                        <a:t>Toegekend </a:t>
                      </a:r>
                    </a:p>
                    <a:p>
                      <a:r>
                        <a:rPr lang="nl-BE" sz="1200">
                          <a:latin typeface="FlandersArtSans-Regular" panose="00000500000000000000" pitchFamily="2" charset="0"/>
                        </a:rPr>
                        <a:t>SJ 22-23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BE" sz="1200">
                          <a:latin typeface="FlandersArtSans-Regular" panose="00000500000000000000" pitchFamily="2" charset="0"/>
                        </a:rPr>
                        <a:t>Toeken-nings-%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28008137"/>
                  </a:ext>
                </a:extLst>
              </a:tr>
              <a:tr h="326237">
                <a:tc>
                  <a:txBody>
                    <a:bodyPr/>
                    <a:lstStyle/>
                    <a:p>
                      <a:r>
                        <a:rPr lang="nl-BE" sz="1400" b="1">
                          <a:latin typeface="FlandersArtSans-Regular" panose="00000500000000000000" pitchFamily="2" charset="0"/>
                        </a:rPr>
                        <a:t>VTE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BE" sz="1400" b="1">
                          <a:latin typeface="FlandersArtSans-Regular" panose="00000500000000000000" pitchFamily="2" charset="0"/>
                        </a:rPr>
                        <a:t>870,24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BE" sz="1400" b="1">
                          <a:latin typeface="FlandersArtSans-Regular" panose="00000500000000000000" pitchFamily="2" charset="0"/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BE" sz="1400" b="1">
                          <a:latin typeface="FlandersArtSans-Regular" panose="00000500000000000000" pitchFamily="2" charset="0"/>
                        </a:rPr>
                        <a:t>5,67%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BE" sz="1400" b="1">
                          <a:latin typeface="FlandersArtSans-Regular" panose="00000500000000000000" pitchFamily="2" charset="0"/>
                        </a:rPr>
                        <a:t>919,58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BE" sz="1400" b="1">
                          <a:latin typeface="FlandersArtSans-Regular" panose="00000500000000000000" pitchFamily="2" charset="0"/>
                        </a:rPr>
                        <a:t>NVT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BE" sz="1400" b="1">
                          <a:latin typeface="FlandersArtSans-Regular" panose="00000500000000000000" pitchFamily="2" charset="0"/>
                        </a:rPr>
                        <a:t>0,89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BE" sz="1400" b="1">
                          <a:latin typeface="FlandersArtSans-Regular" panose="00000500000000000000" pitchFamily="2" charset="0"/>
                        </a:rPr>
                        <a:t>6,66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BE" sz="1400" b="1">
                          <a:latin typeface="FlandersArtSans-Regular" panose="00000500000000000000" pitchFamily="2" charset="0"/>
                        </a:rPr>
                        <a:t>927,13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BE" sz="1400" b="1">
                          <a:latin typeface="FlandersArtSans-Regular" panose="00000500000000000000" pitchFamily="2" charset="0"/>
                        </a:rPr>
                        <a:t>106,54%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27722569"/>
                  </a:ext>
                </a:extLst>
              </a:tr>
              <a:tr h="326237">
                <a:tc>
                  <a:txBody>
                    <a:bodyPr/>
                    <a:lstStyle/>
                    <a:p>
                      <a:r>
                        <a:rPr lang="nl-BE" sz="1400" b="1">
                          <a:latin typeface="FlandersArtSans-Regular" panose="00000500000000000000" pitchFamily="2" charset="0"/>
                        </a:rPr>
                        <a:t>Pu CBE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BE" sz="1400" b="1">
                          <a:latin typeface="FlandersArtSans-Regular" panose="00000500000000000000" pitchFamily="2" charset="0"/>
                        </a:rPr>
                        <a:t>13.435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BE" sz="1400" b="1">
                          <a:latin typeface="FlandersArtSans-Regular" panose="00000500000000000000" pitchFamily="2" charset="0"/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BE" sz="1400" b="1">
                          <a:latin typeface="FlandersArtSans-Regular" panose="00000500000000000000" pitchFamily="2" charset="0"/>
                        </a:rPr>
                        <a:t>5,67%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BE" sz="1400" b="1">
                          <a:latin typeface="FlandersArtSans-Regular" panose="00000500000000000000" pitchFamily="2" charset="0"/>
                        </a:rPr>
                        <a:t>14.197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BE" sz="1400" b="1">
                          <a:latin typeface="FlandersArtSans-Regular" panose="00000500000000000000" pitchFamily="2" charset="0"/>
                        </a:rPr>
                        <a:t>NVT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BE" sz="1400" b="1">
                          <a:latin typeface="FlandersArtSans-Regular" panose="00000500000000000000" pitchFamily="2" charset="0"/>
                        </a:rPr>
                        <a:t>40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BE" sz="1400" b="1">
                          <a:latin typeface="FlandersArtSans-Regular" panose="00000500000000000000" pitchFamily="2" charset="0"/>
                        </a:rPr>
                        <a:t>123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BE" sz="1400" b="1">
                          <a:latin typeface="FlandersArtSans-Regular" panose="00000500000000000000" pitchFamily="2" charset="0"/>
                        </a:rPr>
                        <a:t>14.353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BE" sz="1400" b="1">
                          <a:latin typeface="FlandersArtSans-Regular" panose="00000500000000000000" pitchFamily="2" charset="0"/>
                        </a:rPr>
                        <a:t>106,83%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84870173"/>
                  </a:ext>
                </a:extLst>
              </a:tr>
              <a:tr h="326237">
                <a:tc>
                  <a:txBody>
                    <a:bodyPr/>
                    <a:lstStyle/>
                    <a:p>
                      <a:r>
                        <a:rPr lang="nl-BE" sz="1400" b="1">
                          <a:latin typeface="FlandersArtSans-Regular" panose="00000500000000000000" pitchFamily="2" charset="0"/>
                        </a:rPr>
                        <a:t>LeU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BE" sz="1400" b="1">
                          <a:latin typeface="FlandersArtSans-Regular" panose="00000500000000000000" pitchFamily="2" charset="0"/>
                        </a:rPr>
                        <a:t>3.559.709,96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BE" sz="1400" b="1">
                          <a:latin typeface="FlandersArtSans-Regular" panose="00000500000000000000" pitchFamily="2" charset="0"/>
                        </a:rPr>
                        <a:t>6.126,83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BE" sz="1400" b="1">
                          <a:latin typeface="FlandersArtSans-Regular" panose="00000500000000000000" pitchFamily="2" charset="0"/>
                        </a:rPr>
                        <a:t>0,8%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BE" sz="1400" b="1">
                          <a:latin typeface="FlandersArtSans-Regular" panose="00000500000000000000" pitchFamily="2" charset="0"/>
                        </a:rPr>
                        <a:t>3.594.363,49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BE" sz="1400" b="1">
                          <a:latin typeface="FlandersArtSans-Regular" panose="00000500000000000000" pitchFamily="2" charset="0"/>
                        </a:rPr>
                        <a:t>NVT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BE" sz="1400" b="1">
                          <a:latin typeface="FlandersArtSans-Regular" panose="00000500000000000000" pitchFamily="2" charset="0"/>
                        </a:rPr>
                        <a:t>16.545,22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BE" sz="1400" b="1">
                          <a:latin typeface="FlandersArtSans-Regular" panose="00000500000000000000" pitchFamily="2" charset="0"/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BE" sz="1400" b="1">
                          <a:latin typeface="FlandersArtSans-Regular" panose="00000500000000000000" pitchFamily="2" charset="0"/>
                        </a:rPr>
                        <a:t>3.610.908,71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BE" sz="1400" b="1">
                          <a:latin typeface="FlandersArtSans-Regular" panose="00000500000000000000" pitchFamily="2" charset="0"/>
                        </a:rPr>
                        <a:t>101,26%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88002768"/>
                  </a:ext>
                </a:extLst>
              </a:tr>
              <a:tr h="326237">
                <a:tc>
                  <a:txBody>
                    <a:bodyPr/>
                    <a:lstStyle/>
                    <a:p>
                      <a:r>
                        <a:rPr lang="nl-BE" sz="1400" b="1">
                          <a:latin typeface="FlandersArtSans-Regular" panose="00000500000000000000" pitchFamily="2" charset="0"/>
                        </a:rPr>
                        <a:t>Pu CVO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BE" sz="1400" b="1">
                          <a:latin typeface="FlandersArtSans-Regular" panose="00000500000000000000" pitchFamily="2" charset="0"/>
                        </a:rPr>
                        <a:t>56.735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BE" sz="1400" b="1">
                          <a:latin typeface="FlandersArtSans-Regular" panose="00000500000000000000" pitchFamily="2" charset="0"/>
                        </a:rPr>
                        <a:t>146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BE" sz="1400" b="1">
                          <a:latin typeface="FlandersArtSans-Regular" panose="00000500000000000000" pitchFamily="2" charset="0"/>
                        </a:rPr>
                        <a:t>0,8%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BE" sz="1400" b="1">
                          <a:latin typeface="FlandersArtSans-Regular" panose="00000500000000000000" pitchFamily="2" charset="0"/>
                        </a:rPr>
                        <a:t>57.337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BE" sz="1400" b="1">
                          <a:latin typeface="FlandersArtSans-Regular" panose="00000500000000000000" pitchFamily="2" charset="0"/>
                        </a:rPr>
                        <a:t>455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BE" sz="1400" b="1">
                          <a:latin typeface="FlandersArtSans-Regular" panose="00000500000000000000" pitchFamily="2" charset="0"/>
                        </a:rPr>
                        <a:t>395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BE" sz="1400" b="1">
                          <a:latin typeface="FlandersArtSans-Regular" panose="00000500000000000000" pitchFamily="2" charset="0"/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BE" sz="1400" b="1">
                          <a:latin typeface="FlandersArtSans-Regular" panose="00000500000000000000" pitchFamily="2" charset="0"/>
                        </a:rPr>
                        <a:t>58.167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BE" sz="1400" b="1">
                          <a:latin typeface="FlandersArtSans-Regular" panose="00000500000000000000" pitchFamily="2" charset="0"/>
                        </a:rPr>
                        <a:t>102,26%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05357657"/>
                  </a:ext>
                </a:extLst>
              </a:tr>
            </a:tbl>
          </a:graphicData>
        </a:graphic>
      </p:graphicFrame>
      <p:sp>
        <p:nvSpPr>
          <p:cNvPr id="3" name="Tekstvak 2">
            <a:extLst>
              <a:ext uri="{FF2B5EF4-FFF2-40B4-BE49-F238E27FC236}">
                <a16:creationId xmlns:a16="http://schemas.microsoft.com/office/drawing/2014/main" id="{C162AD0C-3887-4269-B65A-90C1CF10D2F2}"/>
              </a:ext>
            </a:extLst>
          </p:cNvPr>
          <p:cNvSpPr txBox="1"/>
          <p:nvPr/>
        </p:nvSpPr>
        <p:spPr>
          <a:xfrm>
            <a:off x="377073" y="5538145"/>
            <a:ext cx="8571463" cy="641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76" lvl="1" indent="-137160" defTabSz="685800" eaLnBrk="1" fontAlgn="auto" hangingPunct="1">
              <a:lnSpc>
                <a:spcPct val="8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/>
            </a:pPr>
            <a:r>
              <a:rPr lang="nl-NL" sz="1900" b="0">
                <a:solidFill>
                  <a:srgbClr val="000000"/>
                </a:solidFill>
                <a:latin typeface="+mn-lt"/>
                <a:cs typeface="+mn-cs"/>
              </a:rPr>
              <a:t>Reële groei CVO: NT2: -1,31%, niet-NT2: -1,74%</a:t>
            </a:r>
          </a:p>
          <a:p>
            <a:pPr marL="265176" lvl="1" indent="-137160" defTabSz="685800" eaLnBrk="1" fontAlgn="auto" hangingPunct="1">
              <a:lnSpc>
                <a:spcPct val="8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/>
            </a:pPr>
            <a:r>
              <a:rPr lang="nl-NL" sz="1900" b="0">
                <a:solidFill>
                  <a:srgbClr val="000000"/>
                </a:solidFill>
                <a:latin typeface="+mn-lt"/>
                <a:cs typeface="+mn-cs"/>
              </a:rPr>
              <a:t>Toegekend SJ 22-23 = vertrekbasis voor de berekening van omkadering SJ 23-24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D3732E7-6DED-4615-9CE2-51E18B5C9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7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23306921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EDDA3D-F78B-4122-A1F3-42D75929E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Rol Instellingsbeheerteam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04AF43-5C2B-4751-AAD4-32127CDD4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r>
              <a:rPr lang="nl-BE"/>
              <a:t>Monitoring</a:t>
            </a:r>
          </a:p>
          <a:p>
            <a:pPr marL="264795" lvl="1"/>
            <a:r>
              <a:rPr lang="nl-BE"/>
              <a:t>1</a:t>
            </a:r>
            <a:r>
              <a:rPr lang="nl-BE" baseline="30000"/>
              <a:t>e</a:t>
            </a:r>
            <a:r>
              <a:rPr lang="nl-BE"/>
              <a:t> aanspreekpunt voor vragen </a:t>
            </a:r>
          </a:p>
          <a:p>
            <a:pPr marL="264795" lvl="1"/>
            <a:r>
              <a:rPr lang="nl-BE"/>
              <a:t>administratiebeheerder van een centrum binnen AHOVOKS</a:t>
            </a:r>
          </a:p>
          <a:p>
            <a:pPr marL="264795" lvl="1"/>
            <a:endParaRPr lang="nl-BE"/>
          </a:p>
          <a:p>
            <a:r>
              <a:rPr lang="nl-BE"/>
              <a:t>Controles </a:t>
            </a:r>
          </a:p>
          <a:p>
            <a:pPr marL="264795" lvl="1"/>
            <a:r>
              <a:rPr lang="nl-BE"/>
              <a:t>op sectorniveau van op afstand</a:t>
            </a:r>
          </a:p>
          <a:p>
            <a:pPr marL="264795" lvl="1"/>
            <a:r>
              <a:rPr lang="nl-BE"/>
              <a:t>op centrumniveau op afstand en ter plaatse</a:t>
            </a:r>
          </a:p>
          <a:p>
            <a:endParaRPr lang="nl-BE"/>
          </a:p>
          <a:p>
            <a:r>
              <a:rPr lang="nl-BE"/>
              <a:t>De verantwoordelijkheid voor de correcte registratie ligt bij centra zelf.</a:t>
            </a:r>
          </a:p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987EDD9-E864-4228-8642-F64EE0829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70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95079899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616CB4-C196-488D-A108-1FC8807B1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Communicatie via ‘Mijn onderwijs’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9D55B6-4C64-44D2-8510-DB2347142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r>
              <a:rPr lang="nl-BE"/>
              <a:t>Vanaf volgend schooljaar meer communicatie via MO</a:t>
            </a:r>
          </a:p>
          <a:p>
            <a:pPr marL="264795" lvl="1"/>
            <a:r>
              <a:rPr lang="nl-BE"/>
              <a:t>Attentie: geef de juiste mensen toegang in MO!</a:t>
            </a:r>
          </a:p>
          <a:p>
            <a:pPr marL="287655" lvl="1" indent="0">
              <a:buNone/>
            </a:pPr>
            <a:endParaRPr lang="nl-BE"/>
          </a:p>
          <a:p>
            <a:r>
              <a:rPr lang="nl-BE"/>
              <a:t>Brieven/communicaties van IBT bestemd voor alle centra: via MO </a:t>
            </a:r>
          </a:p>
          <a:p>
            <a:endParaRPr lang="nl-BE"/>
          </a:p>
          <a:p>
            <a:r>
              <a:rPr lang="nl-BE"/>
              <a:t>In te dienen documenten door centra, ook vaker via MO.</a:t>
            </a:r>
          </a:p>
          <a:p>
            <a:pPr marL="264795" lvl="1"/>
            <a:r>
              <a:rPr lang="nl-BE"/>
              <a:t>IBT zal telkens duidelijk vermelden via welke weg documenten dienen ingediend te worden. </a:t>
            </a:r>
          </a:p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AD7F2F3-D7A1-41EC-BD00-DD2EF173B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71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06758549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4CD570-8524-4FED-B7A4-1513876404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612" y="2933593"/>
            <a:ext cx="6738550" cy="1579711"/>
          </a:xfrm>
        </p:spPr>
        <p:txBody>
          <a:bodyPr/>
          <a:lstStyle/>
          <a:p>
            <a:pPr algn="ctr"/>
            <a:r>
              <a:rPr lang="nl-BE" b="1">
                <a:latin typeface="FlandersArtSans-Regular" panose="00000500000000000000" pitchFamily="2" charset="0"/>
                <a:cs typeface="Calibri"/>
              </a:rPr>
              <a:t>EDUSPRONG</a:t>
            </a:r>
            <a:br>
              <a:rPr lang="nl-BE" b="1">
                <a:latin typeface="FlandersArtSans-Regular" panose="00000500000000000000" pitchFamily="2" charset="0"/>
              </a:rPr>
            </a:br>
            <a:br>
              <a:rPr lang="nl-BE" sz="2400" b="1">
                <a:latin typeface="FlandersArtSans-Regular" panose="00000500000000000000" pitchFamily="2" charset="0"/>
              </a:rPr>
            </a:br>
            <a:r>
              <a:rPr lang="nl-BE" sz="2400" b="1">
                <a:latin typeface="FlandersArtSans-Regular" panose="00000500000000000000" pitchFamily="2" charset="0"/>
              </a:rPr>
              <a:t>Jeroen boel &amp; </a:t>
            </a:r>
            <a:r>
              <a:rPr kumimoji="0" lang="nl-BE" sz="2400" b="1" i="0" u="none" strike="noStrike" kern="1200" cap="all" spc="1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landersArtSans-Regular" panose="00000500000000000000" pitchFamily="2" charset="0"/>
                <a:ea typeface="+mj-ea"/>
                <a:cs typeface="Calibri" panose="020F0502020204030204" pitchFamily="34" charset="0"/>
              </a:rPr>
              <a:t>Sarah De Decker </a:t>
            </a:r>
            <a:endParaRPr lang="nl-BE" b="1">
              <a:latin typeface="FlandersArtSans-Regular" panose="00000500000000000000" pitchFamily="2" charset="0"/>
            </a:endParaRP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CA579A9-3EED-43E5-A928-F67A020A3DE7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nl-BE"/>
              <a:t>25 augustus 2022</a:t>
            </a:r>
          </a:p>
        </p:txBody>
      </p:sp>
    </p:spTree>
    <p:extLst>
      <p:ext uri="{BB962C8B-B14F-4D97-AF65-F5344CB8AC3E}">
        <p14:creationId xmlns:p14="http://schemas.microsoft.com/office/powerpoint/2010/main" val="280863209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hthoek: afgeronde hoeken 30">
            <a:extLst>
              <a:ext uri="{FF2B5EF4-FFF2-40B4-BE49-F238E27FC236}">
                <a16:creationId xmlns:a16="http://schemas.microsoft.com/office/drawing/2014/main" id="{3D398855-5171-48D6-A207-D5F50E40BE48}"/>
              </a:ext>
            </a:extLst>
          </p:cNvPr>
          <p:cNvSpPr/>
          <p:nvPr/>
        </p:nvSpPr>
        <p:spPr>
          <a:xfrm>
            <a:off x="693091" y="1688123"/>
            <a:ext cx="4640144" cy="3881439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2" name="Rechthoek: afgeronde hoeken 31">
            <a:extLst>
              <a:ext uri="{FF2B5EF4-FFF2-40B4-BE49-F238E27FC236}">
                <a16:creationId xmlns:a16="http://schemas.microsoft.com/office/drawing/2014/main" id="{A372DC39-0CCB-4CAA-8332-B5E1B88B8632}"/>
              </a:ext>
            </a:extLst>
          </p:cNvPr>
          <p:cNvSpPr/>
          <p:nvPr/>
        </p:nvSpPr>
        <p:spPr>
          <a:xfrm>
            <a:off x="5591201" y="1688123"/>
            <a:ext cx="3306852" cy="3881439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4" name="Stroomdiagram: Alternatief proces 23">
            <a:extLst>
              <a:ext uri="{FF2B5EF4-FFF2-40B4-BE49-F238E27FC236}">
                <a16:creationId xmlns:a16="http://schemas.microsoft.com/office/drawing/2014/main" id="{81349EB9-BA4C-487F-B3A4-9EF404BF082F}"/>
              </a:ext>
            </a:extLst>
          </p:cNvPr>
          <p:cNvSpPr/>
          <p:nvPr/>
        </p:nvSpPr>
        <p:spPr>
          <a:xfrm>
            <a:off x="2266979" y="3330307"/>
            <a:ext cx="1506772" cy="854376"/>
          </a:xfrm>
          <a:prstGeom prst="flowChartAlternateProcess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400">
                <a:solidFill>
                  <a:srgbClr val="0070C0"/>
                </a:solidFill>
              </a:rPr>
              <a:t>Vrijstellingen-</a:t>
            </a:r>
          </a:p>
          <a:p>
            <a:r>
              <a:rPr lang="nl-BE" sz="1400">
                <a:solidFill>
                  <a:srgbClr val="0070C0"/>
                </a:solidFill>
              </a:rPr>
              <a:t>kader en vrijstellings-</a:t>
            </a:r>
          </a:p>
          <a:p>
            <a:r>
              <a:rPr lang="nl-BE" sz="1400">
                <a:solidFill>
                  <a:srgbClr val="0070C0"/>
                </a:solidFill>
              </a:rPr>
              <a:t>proeven</a:t>
            </a:r>
          </a:p>
        </p:txBody>
      </p:sp>
      <p:sp>
        <p:nvSpPr>
          <p:cNvPr id="18" name="Stroomdiagram: Alternatief proces 17">
            <a:extLst>
              <a:ext uri="{FF2B5EF4-FFF2-40B4-BE49-F238E27FC236}">
                <a16:creationId xmlns:a16="http://schemas.microsoft.com/office/drawing/2014/main" id="{9841C1D1-B55A-4BB9-97F7-03A980DDC937}"/>
              </a:ext>
            </a:extLst>
          </p:cNvPr>
          <p:cNvSpPr/>
          <p:nvPr/>
        </p:nvSpPr>
        <p:spPr>
          <a:xfrm>
            <a:off x="2266980" y="4195913"/>
            <a:ext cx="1506772" cy="854375"/>
          </a:xfrm>
          <a:prstGeom prst="flowChartAlternateProcess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400">
                <a:solidFill>
                  <a:srgbClr val="0070C0"/>
                </a:solidFill>
              </a:rPr>
              <a:t>Uitbreiding</a:t>
            </a:r>
          </a:p>
          <a:p>
            <a:r>
              <a:rPr lang="nl-BE" sz="1400">
                <a:solidFill>
                  <a:srgbClr val="0070C0"/>
                </a:solidFill>
              </a:rPr>
              <a:t>EVC instrumenten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0E6CA6C-8473-40C7-B3AB-50974305A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err="1"/>
              <a:t>Edusprong</a:t>
            </a:r>
            <a:r>
              <a:rPr lang="nl-BE"/>
              <a:t> overzicht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09CAC56-7DFE-47A5-A777-E64BD7F0A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Stroomdiagram: Alternatief proces 7">
            <a:extLst>
              <a:ext uri="{FF2B5EF4-FFF2-40B4-BE49-F238E27FC236}">
                <a16:creationId xmlns:a16="http://schemas.microsoft.com/office/drawing/2014/main" id="{3C797639-D60B-421E-96C0-F6B613521760}"/>
              </a:ext>
            </a:extLst>
          </p:cNvPr>
          <p:cNvSpPr/>
          <p:nvPr/>
        </p:nvSpPr>
        <p:spPr>
          <a:xfrm>
            <a:off x="7174479" y="2446595"/>
            <a:ext cx="1750207" cy="1709942"/>
          </a:xfrm>
          <a:prstGeom prst="flowChartAlternateProcess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600">
                <a:solidFill>
                  <a:srgbClr val="0070C0"/>
                </a:solidFill>
              </a:rPr>
              <a:t>Projectoproepen</a:t>
            </a:r>
          </a:p>
          <a:p>
            <a:endParaRPr lang="nl-BE" sz="90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 sz="1100">
                <a:solidFill>
                  <a:schemeClr val="bg1">
                    <a:lumMod val="95000"/>
                  </a:schemeClr>
                </a:solidFill>
                <a:ea typeface="+mn-lt"/>
                <a:cs typeface="+mn-lt"/>
              </a:rPr>
              <a:t>10 </a:t>
            </a:r>
            <a:r>
              <a:rPr lang="nl-NL" sz="1100" err="1">
                <a:solidFill>
                  <a:schemeClr val="bg1">
                    <a:lumMod val="95000"/>
                  </a:schemeClr>
                </a:solidFill>
                <a:ea typeface="+mn-lt"/>
                <a:cs typeface="+mn-lt"/>
              </a:rPr>
              <a:t>mio</a:t>
            </a:r>
            <a:r>
              <a:rPr lang="nl-NL" sz="1100">
                <a:solidFill>
                  <a:schemeClr val="bg1">
                    <a:lumMod val="95000"/>
                  </a:schemeClr>
                </a:solidFill>
                <a:ea typeface="+mn-lt"/>
                <a:cs typeface="+mn-lt"/>
              </a:rPr>
              <a:t> speerpunten</a:t>
            </a:r>
          </a:p>
          <a:p>
            <a:pPr marL="228600" indent="-228600">
              <a:buAutoNum type="arabicPeriod"/>
            </a:pPr>
            <a:r>
              <a:rPr lang="nl-NL" sz="1100">
                <a:solidFill>
                  <a:schemeClr val="bg1">
                    <a:lumMod val="95000"/>
                  </a:schemeClr>
                </a:solidFill>
                <a:ea typeface="+mn-lt"/>
                <a:cs typeface="+mn-lt"/>
              </a:rPr>
              <a:t>20 </a:t>
            </a:r>
            <a:r>
              <a:rPr lang="nl-NL" sz="1100" err="1">
                <a:solidFill>
                  <a:schemeClr val="bg1">
                    <a:lumMod val="95000"/>
                  </a:schemeClr>
                </a:solidFill>
                <a:ea typeface="+mn-lt"/>
                <a:cs typeface="+mn-lt"/>
              </a:rPr>
              <a:t>mio</a:t>
            </a:r>
            <a:r>
              <a:rPr lang="nl-NL" sz="1100">
                <a:solidFill>
                  <a:schemeClr val="bg1">
                    <a:lumMod val="95000"/>
                  </a:schemeClr>
                </a:solidFill>
                <a:ea typeface="+mn-lt"/>
                <a:cs typeface="+mn-lt"/>
              </a:rPr>
              <a:t> </a:t>
            </a:r>
            <a:r>
              <a:rPr lang="nl-NL" sz="1100" err="1">
                <a:solidFill>
                  <a:schemeClr val="bg1">
                    <a:lumMod val="95000"/>
                  </a:schemeClr>
                </a:solidFill>
                <a:ea typeface="+mn-lt"/>
                <a:cs typeface="+mn-lt"/>
              </a:rPr>
              <a:t>voort-bouwend</a:t>
            </a:r>
            <a:r>
              <a:rPr lang="nl-NL" sz="1100">
                <a:solidFill>
                  <a:schemeClr val="bg1">
                    <a:lumMod val="95000"/>
                  </a:schemeClr>
                </a:solidFill>
                <a:ea typeface="+mn-lt"/>
                <a:cs typeface="+mn-lt"/>
              </a:rPr>
              <a:t> op projectoproep 1 regioscan.</a:t>
            </a:r>
          </a:p>
        </p:txBody>
      </p:sp>
      <p:sp>
        <p:nvSpPr>
          <p:cNvPr id="10" name="Stroomdiagram: Alternatief proces 9">
            <a:extLst>
              <a:ext uri="{FF2B5EF4-FFF2-40B4-BE49-F238E27FC236}">
                <a16:creationId xmlns:a16="http://schemas.microsoft.com/office/drawing/2014/main" id="{E63E55E3-7918-417B-9C23-F5FF2605AF41}"/>
              </a:ext>
            </a:extLst>
          </p:cNvPr>
          <p:cNvSpPr/>
          <p:nvPr/>
        </p:nvSpPr>
        <p:spPr>
          <a:xfrm>
            <a:off x="5584635" y="2438975"/>
            <a:ext cx="1522389" cy="854375"/>
          </a:xfrm>
          <a:prstGeom prst="flowChartAlternateProcess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400">
                <a:solidFill>
                  <a:srgbClr val="0070C0"/>
                </a:solidFill>
              </a:rPr>
              <a:t>Communicatie</a:t>
            </a:r>
          </a:p>
          <a:p>
            <a:r>
              <a:rPr lang="nl-BE" sz="1400">
                <a:solidFill>
                  <a:srgbClr val="0070C0"/>
                </a:solidFill>
              </a:rPr>
              <a:t>Campagne</a:t>
            </a:r>
          </a:p>
          <a:p>
            <a:endParaRPr lang="nl-BE" sz="1400">
              <a:solidFill>
                <a:srgbClr val="0070C0"/>
              </a:solidFill>
            </a:endParaRPr>
          </a:p>
        </p:txBody>
      </p:sp>
      <p:sp>
        <p:nvSpPr>
          <p:cNvPr id="15" name="Stroomdiagram: Alternatief proces 14">
            <a:extLst>
              <a:ext uri="{FF2B5EF4-FFF2-40B4-BE49-F238E27FC236}">
                <a16:creationId xmlns:a16="http://schemas.microsoft.com/office/drawing/2014/main" id="{C162A345-C2B1-49DF-BC9B-84A016E5D0FE}"/>
              </a:ext>
            </a:extLst>
          </p:cNvPr>
          <p:cNvSpPr/>
          <p:nvPr/>
        </p:nvSpPr>
        <p:spPr>
          <a:xfrm>
            <a:off x="5585477" y="3330308"/>
            <a:ext cx="1522471" cy="848656"/>
          </a:xfrm>
          <a:prstGeom prst="flowChartAlternateProcess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400">
                <a:solidFill>
                  <a:srgbClr val="0070C0"/>
                </a:solidFill>
              </a:rPr>
              <a:t>Regioscan</a:t>
            </a:r>
          </a:p>
          <a:p>
            <a:endParaRPr lang="nl-BE" sz="1400">
              <a:solidFill>
                <a:srgbClr val="0070C0"/>
              </a:solidFill>
            </a:endParaRPr>
          </a:p>
          <a:p>
            <a:endParaRPr lang="nl-BE" sz="12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Stroomdiagram: Alternatief proces 16">
            <a:extLst>
              <a:ext uri="{FF2B5EF4-FFF2-40B4-BE49-F238E27FC236}">
                <a16:creationId xmlns:a16="http://schemas.microsoft.com/office/drawing/2014/main" id="{467CBC20-56D2-4F53-A985-6EE5498A0360}"/>
              </a:ext>
            </a:extLst>
          </p:cNvPr>
          <p:cNvSpPr/>
          <p:nvPr/>
        </p:nvSpPr>
        <p:spPr>
          <a:xfrm>
            <a:off x="5589944" y="4195913"/>
            <a:ext cx="1522389" cy="865605"/>
          </a:xfrm>
          <a:prstGeom prst="flowChartAlternateProcess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BE" sz="1600">
              <a:solidFill>
                <a:srgbClr val="0070C0"/>
              </a:solidFill>
            </a:endParaRPr>
          </a:p>
          <a:p>
            <a:endParaRPr lang="nl-BE" sz="1600">
              <a:solidFill>
                <a:srgbClr val="0070C0"/>
              </a:solidFill>
            </a:endParaRPr>
          </a:p>
          <a:p>
            <a:r>
              <a:rPr lang="nl-BE" sz="1400">
                <a:solidFill>
                  <a:srgbClr val="0070C0"/>
                </a:solidFill>
              </a:rPr>
              <a:t>Initiatieven </a:t>
            </a:r>
          </a:p>
          <a:p>
            <a:r>
              <a:rPr lang="nl-BE" sz="1400">
                <a:solidFill>
                  <a:srgbClr val="0070C0"/>
                </a:solidFill>
              </a:rPr>
              <a:t>Leerloopbaan</a:t>
            </a:r>
          </a:p>
          <a:p>
            <a:r>
              <a:rPr lang="nl-BE" sz="1400">
                <a:solidFill>
                  <a:srgbClr val="0070C0"/>
                </a:solidFill>
              </a:rPr>
              <a:t>begeleiding</a:t>
            </a:r>
          </a:p>
          <a:p>
            <a:pPr algn="ctr"/>
            <a:endParaRPr lang="nl-BE" sz="1600"/>
          </a:p>
          <a:p>
            <a:pPr algn="ctr"/>
            <a:endParaRPr lang="nl-BE" sz="1600"/>
          </a:p>
        </p:txBody>
      </p:sp>
      <p:sp>
        <p:nvSpPr>
          <p:cNvPr id="20" name="Stroomdiagram: Alternatief proces 19">
            <a:extLst>
              <a:ext uri="{FF2B5EF4-FFF2-40B4-BE49-F238E27FC236}">
                <a16:creationId xmlns:a16="http://schemas.microsoft.com/office/drawing/2014/main" id="{20F8F162-8A93-4543-B265-6780D2B6B2FA}"/>
              </a:ext>
            </a:extLst>
          </p:cNvPr>
          <p:cNvSpPr/>
          <p:nvPr/>
        </p:nvSpPr>
        <p:spPr>
          <a:xfrm>
            <a:off x="693091" y="2451919"/>
            <a:ext cx="1522389" cy="854375"/>
          </a:xfrm>
          <a:prstGeom prst="flowChartAlternateProcess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400">
                <a:solidFill>
                  <a:srgbClr val="0070C0"/>
                </a:solidFill>
              </a:rPr>
              <a:t>Optimalisatie cursisten</a:t>
            </a:r>
          </a:p>
          <a:p>
            <a:r>
              <a:rPr lang="nl-BE" sz="1400">
                <a:solidFill>
                  <a:srgbClr val="0070C0"/>
                </a:solidFill>
              </a:rPr>
              <a:t>administratie</a:t>
            </a:r>
            <a:endParaRPr lang="nl-BE" sz="1200"/>
          </a:p>
        </p:txBody>
      </p:sp>
      <p:sp>
        <p:nvSpPr>
          <p:cNvPr id="21" name="Stroomdiagram: Alternatief proces 20">
            <a:extLst>
              <a:ext uri="{FF2B5EF4-FFF2-40B4-BE49-F238E27FC236}">
                <a16:creationId xmlns:a16="http://schemas.microsoft.com/office/drawing/2014/main" id="{F112F87A-812C-4FEE-83F3-FA486D5AEAB6}"/>
              </a:ext>
            </a:extLst>
          </p:cNvPr>
          <p:cNvSpPr/>
          <p:nvPr/>
        </p:nvSpPr>
        <p:spPr>
          <a:xfrm>
            <a:off x="693091" y="3330308"/>
            <a:ext cx="1539339" cy="854375"/>
          </a:xfrm>
          <a:prstGeom prst="flowChartAlternateProcess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400">
                <a:solidFill>
                  <a:srgbClr val="0070C0"/>
                </a:solidFill>
              </a:rPr>
              <a:t>Ontwikkeling</a:t>
            </a:r>
          </a:p>
          <a:p>
            <a:r>
              <a:rPr lang="nl-BE" sz="1400" err="1">
                <a:solidFill>
                  <a:srgbClr val="0070C0"/>
                </a:solidFill>
              </a:rPr>
              <a:t>Opleidings</a:t>
            </a:r>
            <a:endParaRPr lang="nl-BE" sz="1400">
              <a:solidFill>
                <a:srgbClr val="0070C0"/>
              </a:solidFill>
            </a:endParaRPr>
          </a:p>
          <a:p>
            <a:r>
              <a:rPr lang="nl-BE" sz="1400">
                <a:solidFill>
                  <a:srgbClr val="0070C0"/>
                </a:solidFill>
              </a:rPr>
              <a:t>kompas</a:t>
            </a:r>
            <a:endParaRPr lang="nl-BE" sz="1200"/>
          </a:p>
        </p:txBody>
      </p:sp>
      <p:sp>
        <p:nvSpPr>
          <p:cNvPr id="22" name="Stroomdiagram: Alternatief proces 21">
            <a:extLst>
              <a:ext uri="{FF2B5EF4-FFF2-40B4-BE49-F238E27FC236}">
                <a16:creationId xmlns:a16="http://schemas.microsoft.com/office/drawing/2014/main" id="{FA9D9143-9D44-4C8B-80BD-E856C76221AF}"/>
              </a:ext>
            </a:extLst>
          </p:cNvPr>
          <p:cNvSpPr/>
          <p:nvPr/>
        </p:nvSpPr>
        <p:spPr>
          <a:xfrm>
            <a:off x="693091" y="4195913"/>
            <a:ext cx="1522389" cy="854375"/>
          </a:xfrm>
          <a:prstGeom prst="flowChartAlternateProcess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400">
                <a:solidFill>
                  <a:srgbClr val="0070C0"/>
                </a:solidFill>
              </a:rPr>
              <a:t>Arbeidsmarkt-</a:t>
            </a:r>
          </a:p>
          <a:p>
            <a:r>
              <a:rPr lang="nl-BE" sz="1400">
                <a:solidFill>
                  <a:srgbClr val="0070C0"/>
                </a:solidFill>
              </a:rPr>
              <a:t>gerichte </a:t>
            </a:r>
          </a:p>
          <a:p>
            <a:r>
              <a:rPr lang="nl-BE" sz="1400">
                <a:solidFill>
                  <a:srgbClr val="0070C0"/>
                </a:solidFill>
              </a:rPr>
              <a:t>opleidingen</a:t>
            </a:r>
          </a:p>
        </p:txBody>
      </p:sp>
      <p:sp>
        <p:nvSpPr>
          <p:cNvPr id="23" name="Stroomdiagram: Alternatief proces 22">
            <a:extLst>
              <a:ext uri="{FF2B5EF4-FFF2-40B4-BE49-F238E27FC236}">
                <a16:creationId xmlns:a16="http://schemas.microsoft.com/office/drawing/2014/main" id="{9805786D-9C9F-438D-85D9-632773760D1B}"/>
              </a:ext>
            </a:extLst>
          </p:cNvPr>
          <p:cNvSpPr/>
          <p:nvPr/>
        </p:nvSpPr>
        <p:spPr>
          <a:xfrm>
            <a:off x="2266979" y="2451919"/>
            <a:ext cx="1506772" cy="854375"/>
          </a:xfrm>
          <a:prstGeom prst="flowChartAlternateProcess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400">
                <a:solidFill>
                  <a:srgbClr val="0070C0"/>
                </a:solidFill>
              </a:rPr>
              <a:t>AAV &amp; ASO </a:t>
            </a:r>
          </a:p>
          <a:p>
            <a:r>
              <a:rPr lang="nl-BE" sz="1400">
                <a:solidFill>
                  <a:srgbClr val="0070C0"/>
                </a:solidFill>
              </a:rPr>
              <a:t>diplomagerichte opleidingen</a:t>
            </a:r>
          </a:p>
        </p:txBody>
      </p:sp>
      <p:sp>
        <p:nvSpPr>
          <p:cNvPr id="26" name="Stroomdiagram: Alternatief proces 25">
            <a:extLst>
              <a:ext uri="{FF2B5EF4-FFF2-40B4-BE49-F238E27FC236}">
                <a16:creationId xmlns:a16="http://schemas.microsoft.com/office/drawing/2014/main" id="{F831D602-5018-4E96-A457-0A8AA2299B63}"/>
              </a:ext>
            </a:extLst>
          </p:cNvPr>
          <p:cNvSpPr/>
          <p:nvPr/>
        </p:nvSpPr>
        <p:spPr>
          <a:xfrm>
            <a:off x="3815740" y="2436679"/>
            <a:ext cx="1522471" cy="854375"/>
          </a:xfrm>
          <a:prstGeom prst="flowChartAlternateProcess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400">
                <a:solidFill>
                  <a:srgbClr val="0070C0"/>
                </a:solidFill>
              </a:rPr>
              <a:t>Begeleiding</a:t>
            </a:r>
          </a:p>
          <a:p>
            <a:r>
              <a:rPr lang="nl-BE" sz="1400">
                <a:solidFill>
                  <a:srgbClr val="0070C0"/>
                </a:solidFill>
              </a:rPr>
              <a:t>EVC</a:t>
            </a:r>
          </a:p>
          <a:p>
            <a:r>
              <a:rPr lang="nl-BE" sz="1400">
                <a:solidFill>
                  <a:srgbClr val="0070C0"/>
                </a:solidFill>
              </a:rPr>
              <a:t>kandidaten</a:t>
            </a:r>
          </a:p>
        </p:txBody>
      </p:sp>
      <p:sp>
        <p:nvSpPr>
          <p:cNvPr id="27" name="Stroomdiagram: Alternatief proces 26">
            <a:extLst>
              <a:ext uri="{FF2B5EF4-FFF2-40B4-BE49-F238E27FC236}">
                <a16:creationId xmlns:a16="http://schemas.microsoft.com/office/drawing/2014/main" id="{39267C24-9302-41AA-824B-34A4874B304D}"/>
              </a:ext>
            </a:extLst>
          </p:cNvPr>
          <p:cNvSpPr/>
          <p:nvPr/>
        </p:nvSpPr>
        <p:spPr>
          <a:xfrm>
            <a:off x="3809132" y="4195913"/>
            <a:ext cx="1522471" cy="865605"/>
          </a:xfrm>
          <a:prstGeom prst="flowChartAlternateProcess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400">
                <a:solidFill>
                  <a:srgbClr val="0070C0"/>
                </a:solidFill>
              </a:rPr>
              <a:t>Registratie van competenties</a:t>
            </a:r>
          </a:p>
        </p:txBody>
      </p:sp>
      <p:sp>
        <p:nvSpPr>
          <p:cNvPr id="28" name="Stroomdiagram: Alternatief proces 27">
            <a:extLst>
              <a:ext uri="{FF2B5EF4-FFF2-40B4-BE49-F238E27FC236}">
                <a16:creationId xmlns:a16="http://schemas.microsoft.com/office/drawing/2014/main" id="{8A6704AB-1A0B-4CFD-AAE6-98B8BB13B24A}"/>
              </a:ext>
            </a:extLst>
          </p:cNvPr>
          <p:cNvSpPr/>
          <p:nvPr/>
        </p:nvSpPr>
        <p:spPr>
          <a:xfrm>
            <a:off x="3817427" y="3321254"/>
            <a:ext cx="1523639" cy="854375"/>
          </a:xfrm>
          <a:prstGeom prst="flowChartAlternateProcess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400">
                <a:solidFill>
                  <a:srgbClr val="0070C0"/>
                </a:solidFill>
              </a:rPr>
              <a:t>Samenwerking CVO en examen</a:t>
            </a:r>
          </a:p>
          <a:p>
            <a:r>
              <a:rPr lang="nl-BE" sz="1400">
                <a:solidFill>
                  <a:srgbClr val="0070C0"/>
                </a:solidFill>
              </a:rPr>
              <a:t>commissie</a:t>
            </a:r>
          </a:p>
        </p:txBody>
      </p:sp>
      <p:sp>
        <p:nvSpPr>
          <p:cNvPr id="29" name="Stroomdiagram: Alternatief proces 28">
            <a:extLst>
              <a:ext uri="{FF2B5EF4-FFF2-40B4-BE49-F238E27FC236}">
                <a16:creationId xmlns:a16="http://schemas.microsoft.com/office/drawing/2014/main" id="{40660C8B-F25B-44D7-9389-D9506ECB8CD6}"/>
              </a:ext>
            </a:extLst>
          </p:cNvPr>
          <p:cNvSpPr/>
          <p:nvPr/>
        </p:nvSpPr>
        <p:spPr>
          <a:xfrm>
            <a:off x="4128764" y="5315567"/>
            <a:ext cx="2660343" cy="904408"/>
          </a:xfrm>
          <a:prstGeom prst="flowChartAlternateProcess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>
                <a:solidFill>
                  <a:srgbClr val="0070C0"/>
                </a:solidFill>
              </a:rPr>
              <a:t>Nascholingsmiddelen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>
                <a:solidFill>
                  <a:srgbClr val="0070C0"/>
                </a:solidFill>
              </a:rPr>
              <a:t>ICT-coördinatoren</a:t>
            </a:r>
            <a:endParaRPr lang="nl-BE" sz="1600">
              <a:solidFill>
                <a:srgbClr val="0070C0"/>
              </a:solidFill>
            </a:endParaRP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D573603D-147C-4D97-BC41-1870A820BB42}"/>
              </a:ext>
            </a:extLst>
          </p:cNvPr>
          <p:cNvSpPr txBox="1"/>
          <p:nvPr/>
        </p:nvSpPr>
        <p:spPr>
          <a:xfrm>
            <a:off x="6345829" y="1730676"/>
            <a:ext cx="20300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>
                <a:solidFill>
                  <a:schemeClr val="bg1"/>
                </a:solidFill>
              </a:rPr>
              <a:t>DEPARTEMENT</a:t>
            </a: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F38C9D7C-F7F0-4771-B326-91D384C6299A}"/>
              </a:ext>
            </a:extLst>
          </p:cNvPr>
          <p:cNvSpPr txBox="1"/>
          <p:nvPr/>
        </p:nvSpPr>
        <p:spPr>
          <a:xfrm>
            <a:off x="2261293" y="1739513"/>
            <a:ext cx="1512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BE">
                <a:solidFill>
                  <a:schemeClr val="bg1"/>
                </a:solidFill>
              </a:rPr>
              <a:t>AHOVOKS</a:t>
            </a:r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78C4F818-CCF0-415E-A9AE-A03E1B74966D}"/>
              </a:ext>
            </a:extLst>
          </p:cNvPr>
          <p:cNvSpPr/>
          <p:nvPr/>
        </p:nvSpPr>
        <p:spPr>
          <a:xfrm>
            <a:off x="570586" y="2084832"/>
            <a:ext cx="6603893" cy="3085045"/>
          </a:xfrm>
          <a:prstGeom prst="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t"/>
          <a:lstStyle/>
          <a:p>
            <a:pPr algn="ctr"/>
            <a:r>
              <a:rPr lang="nl-BE"/>
              <a:t>CENTRALE ACTIES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0BCCF6A-8AAE-48D0-B10A-303D5FA84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73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2213051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BCA30A-518C-8155-E19E-186B9512A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Optimalisatie cursistenadministratie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0DF5A0-4586-FF34-4047-11C8219BC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285999"/>
            <a:ext cx="7945548" cy="4263887"/>
          </a:xfrm>
        </p:spPr>
        <p:txBody>
          <a:bodyPr vert="horz" lIns="45720" tIns="45720" rIns="4572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nl-NL" b="1"/>
              <a:t>WAT</a:t>
            </a:r>
            <a:br>
              <a:rPr lang="nl-NL" b="1"/>
            </a:br>
            <a:r>
              <a:rPr lang="nl-NL"/>
              <a:t>Analyse en implementatie van</a:t>
            </a:r>
            <a:r>
              <a:rPr lang="nl-NL">
                <a:ea typeface="+mn-lt"/>
                <a:cs typeface="+mn-lt"/>
              </a:rPr>
              <a:t> een efficiëntere en meer gebruiksvriendelijke cursistenadministratie.</a:t>
            </a:r>
          </a:p>
          <a:p>
            <a:pPr marL="0" indent="0">
              <a:buNone/>
            </a:pPr>
            <a:r>
              <a:rPr lang="nl-NL" b="1"/>
              <a:t>STATUS EN TIMING </a:t>
            </a:r>
            <a:r>
              <a:rPr lang="nl-NL"/>
              <a:t>Behoefteanalyse bij de centra door KPMG loopt.</a:t>
            </a:r>
          </a:p>
          <a:p>
            <a:pPr>
              <a:buFont typeface="Arial" panose="020B0602020104020603" pitchFamily="34" charset="0"/>
              <a:buChar char="•"/>
            </a:pPr>
            <a:endParaRPr lang="nl-NL" b="1"/>
          </a:p>
          <a:p>
            <a:pPr marL="0" indent="0">
              <a:buNone/>
            </a:pPr>
            <a:endParaRPr lang="nl-NL">
              <a:latin typeface="TW Cen MT"/>
            </a:endParaRPr>
          </a:p>
          <a:p>
            <a:pPr>
              <a:buFont typeface="Arial" panose="020B0602020104020603" pitchFamily="34" charset="0"/>
              <a:buChar char="•"/>
            </a:pPr>
            <a:endParaRPr lang="nl-NL" b="1"/>
          </a:p>
          <a:p>
            <a:pPr marL="0" indent="0">
              <a:buNone/>
            </a:pPr>
            <a:r>
              <a:rPr lang="nl-NL" b="1"/>
              <a:t>WIE	</a:t>
            </a:r>
            <a:r>
              <a:rPr lang="nl-NL"/>
              <a:t>AHOVOKS (Luk Verbeke) |</a:t>
            </a:r>
            <a:r>
              <a:rPr lang="nl-NL" b="1"/>
              <a:t> </a:t>
            </a:r>
            <a:r>
              <a:rPr lang="nl-NL"/>
              <a:t>KPMG</a:t>
            </a:r>
            <a:r>
              <a:rPr lang="nl-NL" b="1"/>
              <a:t> </a:t>
            </a:r>
            <a:r>
              <a:rPr lang="nl-NL"/>
              <a:t>|finale oplevering te bevestigen</a:t>
            </a:r>
          </a:p>
          <a:p>
            <a:pPr marL="0" indent="0">
              <a:buNone/>
            </a:pPr>
            <a:r>
              <a:rPr lang="nl-NL" b="1"/>
              <a:t>BUDGET 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/>
              <a:t>€104 000 - Aanbesteding behoefteanalyse en implementatieplan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/>
              <a:t>€900 000 - Uitvoering implementatieplan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EC77F23-DCCC-4782-9F58-B26FD1D852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9"/>
          <a:stretch/>
        </p:blipFill>
        <p:spPr>
          <a:xfrm>
            <a:off x="768096" y="3717979"/>
            <a:ext cx="7927942" cy="1236125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7069997-8217-40F7-9497-D063E6B90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74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67681223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340DB8-8154-83A6-1951-605B64304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Ontwikkeling opleidingskompas</a:t>
            </a:r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B9F754F4-FA77-4D17-69FC-40C2AB5658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nl-NL" b="1"/>
              <a:t>WAT</a:t>
            </a:r>
            <a:r>
              <a:rPr lang="nl-NL"/>
              <a:t> </a:t>
            </a:r>
            <a:br>
              <a:rPr lang="nl-NL"/>
            </a:br>
            <a:r>
              <a:rPr lang="nl-NL"/>
              <a:t>Overzichtelijk online ontsluiten van opleidingsaanbod voor volwassenen aan de burger die zoekt in functie van een s</a:t>
            </a:r>
            <a:r>
              <a:rPr lang="nl-NL">
                <a:ea typeface="+mn-lt"/>
                <a:cs typeface="+mn-lt"/>
              </a:rPr>
              <a:t>pecifieke opleidingsvraag.</a:t>
            </a:r>
            <a:endParaRPr lang="nl-NL"/>
          </a:p>
          <a:p>
            <a:pPr marL="0" indent="0">
              <a:buNone/>
            </a:pPr>
            <a:r>
              <a:rPr lang="nl-NL" b="1"/>
              <a:t>STATUS EN TIMING</a:t>
            </a:r>
          </a:p>
          <a:p>
            <a:pPr marL="0" indent="0">
              <a:buNone/>
            </a:pPr>
            <a:endParaRPr lang="nl-NL"/>
          </a:p>
          <a:p>
            <a:pPr>
              <a:buFont typeface="Arial" panose="020B0602020104020603" pitchFamily="34" charset="0"/>
              <a:buChar char="•"/>
            </a:pPr>
            <a:endParaRPr lang="nl-NL" b="1"/>
          </a:p>
          <a:p>
            <a:pPr marL="0" indent="0">
              <a:buNone/>
            </a:pPr>
            <a:endParaRPr lang="nl-NL">
              <a:latin typeface="TW Cen MT"/>
            </a:endParaRPr>
          </a:p>
          <a:p>
            <a:pPr marL="0" indent="0">
              <a:buNone/>
            </a:pPr>
            <a:r>
              <a:rPr lang="nl-NL" b="1"/>
              <a:t>WIE 	</a:t>
            </a:r>
            <a:r>
              <a:rPr lang="nl-NL"/>
              <a:t>AHOVOKS (Eric </a:t>
            </a:r>
            <a:r>
              <a:rPr lang="nl-NL" err="1"/>
              <a:t>Baes</a:t>
            </a:r>
            <a:r>
              <a:rPr lang="nl-NL"/>
              <a:t>)| IPSOS</a:t>
            </a:r>
          </a:p>
          <a:p>
            <a:pPr marL="0" indent="0">
              <a:buNone/>
            </a:pPr>
            <a:r>
              <a:rPr lang="nl-NL" b="1"/>
              <a:t>BUDGET </a:t>
            </a:r>
            <a:endParaRPr lang="nl-NL"/>
          </a:p>
          <a:p>
            <a:pPr lvl="1">
              <a:buFont typeface="Wingdings" panose="05000000000000000000" pitchFamily="2" charset="2"/>
              <a:buChar char="§"/>
            </a:pPr>
            <a:r>
              <a:rPr lang="nl-NL"/>
              <a:t>€ 71 000 - </a:t>
            </a:r>
            <a:r>
              <a:rPr lang="nl-NL" err="1"/>
              <a:t>Behoeftenanalyse</a:t>
            </a:r>
            <a:endParaRPr lang="nl-NL"/>
          </a:p>
          <a:p>
            <a:pPr lvl="1">
              <a:buFont typeface="Wingdings" panose="05000000000000000000" pitchFamily="2" charset="2"/>
              <a:buChar char="§"/>
            </a:pPr>
            <a:r>
              <a:rPr lang="nl-NL"/>
              <a:t>€ te bepalen - Aanbesteding voor ontwikkeling online tool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F3E4D00-E1B0-4778-9680-C2C3374B9C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9"/>
          <a:stretch/>
        </p:blipFill>
        <p:spPr>
          <a:xfrm>
            <a:off x="872387" y="3547784"/>
            <a:ext cx="7934326" cy="1236125"/>
          </a:xfrm>
          <a:prstGeom prst="rect">
            <a:avLst/>
          </a:prstGeom>
        </p:spPr>
      </p:pic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B541083-87D8-49CA-B574-6269F679D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75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14196976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94DC57-D48C-2C55-57E1-ECD73ABEE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Arbeidsmarktgerichte opleidingen</a:t>
            </a:r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B2E88AE1-E320-0156-7DFF-BE3976369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pPr marL="0" indent="0">
              <a:buNone/>
            </a:pPr>
            <a:r>
              <a:rPr lang="nl-NL" sz="2000" b="1"/>
              <a:t>WAT</a:t>
            </a:r>
            <a:r>
              <a:rPr lang="nl-NL" sz="2000"/>
              <a:t> </a:t>
            </a:r>
            <a:br>
              <a:rPr lang="nl-NL"/>
            </a:br>
            <a:r>
              <a:rPr lang="nl-NL" sz="2000"/>
              <a:t>Volumeverhoging van de opleidingsprofielen.</a:t>
            </a:r>
          </a:p>
          <a:p>
            <a:pPr>
              <a:buFont typeface="Arial"/>
              <a:buChar char="•"/>
            </a:pPr>
            <a:endParaRPr lang="nl-NL"/>
          </a:p>
          <a:p>
            <a:pPr marL="0" indent="0">
              <a:buNone/>
            </a:pPr>
            <a:r>
              <a:rPr lang="nl-NL" sz="2000" b="1"/>
              <a:t>STATUS EN TIMING</a:t>
            </a:r>
            <a:br>
              <a:rPr lang="nl-NL" b="1"/>
            </a:br>
            <a:r>
              <a:rPr lang="nl-NL" b="1"/>
              <a:t> </a:t>
            </a:r>
            <a:r>
              <a:rPr lang="nl-NL" sz="2000"/>
              <a:t>On </a:t>
            </a:r>
            <a:r>
              <a:rPr lang="nl-NL" sz="2000" err="1"/>
              <a:t>hold</a:t>
            </a:r>
            <a:endParaRPr lang="nl-NL" sz="200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96C3A392-7DFD-40DF-94BE-E19E8C5F1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76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30479422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94E90F-3C61-54ED-F4FD-C38C07BF1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AAV en ASO in diplomagerichte opleidingen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C66C5D12-3FD4-488F-62E7-E81F7D6BE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pPr marL="0" indent="0">
              <a:buNone/>
            </a:pPr>
            <a:r>
              <a:rPr lang="nl-NL" sz="2000" b="1"/>
              <a:t>WAT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2000"/>
              <a:t>Actualisatie van de onderwijsdoelen van het secundair volwassenenonderwijs op basis van de nieuwe eindtermen in het secundair onderwijs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2000"/>
              <a:t>Gelijkwaardigheid van diploma's uit het </a:t>
            </a:r>
            <a:r>
              <a:rPr lang="nl-NL" sz="2000">
                <a:ea typeface="+mn-lt"/>
                <a:cs typeface="+mn-lt"/>
              </a:rPr>
              <a:t>volwassenenonderwijs, examencommissie SO en het leerplichtonderwijs</a:t>
            </a:r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r>
              <a:rPr lang="nl-NL" sz="2000" b="1"/>
              <a:t>STATUS EN TIMING</a:t>
            </a:r>
            <a:br>
              <a:rPr lang="nl-NL" b="1"/>
            </a:br>
            <a:r>
              <a:rPr lang="nl-NL" sz="2000"/>
              <a:t>On </a:t>
            </a:r>
            <a:r>
              <a:rPr lang="nl-NL" sz="2000" err="1"/>
              <a:t>hold</a:t>
            </a:r>
            <a:endParaRPr lang="nl-NL" sz="2000"/>
          </a:p>
          <a:p>
            <a:r>
              <a:rPr lang="nl-NL" sz="2000"/>
              <a:t>Project wordt herbekeken als gevolg van de uitspraak van het Grondwettelijk Hof over de eindtermen.</a:t>
            </a:r>
          </a:p>
          <a:p>
            <a:pPr>
              <a:buFont typeface="Arial" panose="020B0602020104020603" pitchFamily="34" charset="0"/>
              <a:buChar char="•"/>
            </a:pPr>
            <a:endParaRPr lang="nl-NL" b="1"/>
          </a:p>
          <a:p>
            <a:pPr marL="0" indent="0">
              <a:buNone/>
            </a:pPr>
            <a:endParaRPr lang="nl-NL">
              <a:latin typeface="TW Cen MT"/>
            </a:endParaRPr>
          </a:p>
          <a:p>
            <a:pPr>
              <a:buFont typeface="Arial" panose="020B0602020104020603" pitchFamily="34" charset="0"/>
              <a:buChar char="•"/>
            </a:pPr>
            <a:endParaRPr lang="nl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F748871-4F63-4297-A2B1-71DF50F7D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77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04787550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505C25-3142-A3F0-0057-79B07185B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Gemeenschappelijk vrijstellingenkader en vrijstellingsproeven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DD907C46-C5EB-CDF0-5A6D-3F17F7D6A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286000"/>
            <a:ext cx="7607808" cy="4184704"/>
          </a:xfrm>
        </p:spPr>
        <p:txBody>
          <a:bodyPr vert="horz" lIns="45720" tIns="45720" rIns="4572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nl-NL" sz="2400" b="1"/>
              <a:t>WAT</a:t>
            </a:r>
            <a:r>
              <a:rPr lang="nl-NL" sz="2400"/>
              <a:t> </a:t>
            </a:r>
            <a:br>
              <a:rPr lang="nl-NL"/>
            </a:br>
            <a:r>
              <a:rPr lang="nl-NL" sz="2200">
                <a:ea typeface="+mn-lt"/>
                <a:cs typeface="+mn-lt"/>
              </a:rPr>
              <a:t>Ontwikkeling van gemeenschappelijk en transparant vrijstellingenkader </a:t>
            </a:r>
            <a:r>
              <a:rPr lang="nl-NL" sz="2200" b="1">
                <a:ea typeface="+mn-lt"/>
                <a:cs typeface="+mn-lt"/>
              </a:rPr>
              <a:t>+</a:t>
            </a:r>
            <a:r>
              <a:rPr lang="nl-NL" sz="2200">
                <a:ea typeface="+mn-lt"/>
                <a:cs typeface="+mn-lt"/>
              </a:rPr>
              <a:t> vrijstellingsproeven voor ICT en talen (Frans, Nederlands, Engels) voor CVO binnen de studiegebieden van AV en AAV.</a:t>
            </a:r>
            <a:endParaRPr lang="nl-NL" sz="2200"/>
          </a:p>
          <a:p>
            <a:pPr marL="0" indent="0">
              <a:buNone/>
            </a:pPr>
            <a:r>
              <a:rPr lang="nl-NL" sz="2400" b="1"/>
              <a:t>STATUS EN TIMING</a:t>
            </a:r>
            <a:endParaRPr lang="nl-NL">
              <a:solidFill>
                <a:srgbClr val="FF0000"/>
              </a:solidFill>
              <a:highlight>
                <a:srgbClr val="FFFF00"/>
              </a:highlight>
              <a:ea typeface="+mn-lt"/>
              <a:cs typeface="+mn-lt"/>
            </a:endParaRPr>
          </a:p>
          <a:p>
            <a:pPr marL="0" indent="0">
              <a:buNone/>
            </a:pPr>
            <a:endParaRPr lang="nl-NL"/>
          </a:p>
          <a:p>
            <a:pPr>
              <a:buFont typeface="Arial" panose="020B0602020104020603" pitchFamily="34" charset="0"/>
              <a:buChar char="•"/>
            </a:pPr>
            <a:endParaRPr lang="nl-NL" b="1"/>
          </a:p>
          <a:p>
            <a:pPr marL="0" indent="0">
              <a:buNone/>
            </a:pPr>
            <a:endParaRPr lang="nl-NL">
              <a:latin typeface="TW Cen MT"/>
            </a:endParaRPr>
          </a:p>
          <a:p>
            <a:pPr marL="0" indent="0">
              <a:buNone/>
            </a:pPr>
            <a:r>
              <a:rPr lang="nl-NL" sz="2400" b="1"/>
              <a:t>WIE</a:t>
            </a:r>
            <a:r>
              <a:rPr lang="nl-NL" b="1"/>
              <a:t> </a:t>
            </a:r>
            <a:r>
              <a:rPr lang="nl-NL"/>
              <a:t>AHOVOKS</a:t>
            </a:r>
            <a:r>
              <a:rPr lang="nl-NL" b="1"/>
              <a:t> (</a:t>
            </a:r>
            <a:r>
              <a:rPr lang="nl-NL"/>
              <a:t>Dries </a:t>
            </a:r>
            <a:r>
              <a:rPr lang="nl-NL" err="1"/>
              <a:t>Froyen</a:t>
            </a:r>
            <a:r>
              <a:rPr lang="nl-NL"/>
              <a:t>,</a:t>
            </a:r>
            <a:r>
              <a:rPr lang="nl-NL" b="1"/>
              <a:t> </a:t>
            </a:r>
            <a:r>
              <a:rPr lang="nl-NL" err="1"/>
              <a:t>Jamila</a:t>
            </a:r>
            <a:r>
              <a:rPr lang="nl-NL"/>
              <a:t> </a:t>
            </a:r>
            <a:r>
              <a:rPr lang="nl-NL" err="1"/>
              <a:t>Hadri</a:t>
            </a:r>
            <a:r>
              <a:rPr lang="nl-NL"/>
              <a:t>, Griet Van den Eynde, Peter Martin) </a:t>
            </a:r>
            <a:br>
              <a:rPr lang="nl-NL"/>
            </a:br>
            <a:r>
              <a:rPr lang="nl-NL"/>
              <a:t>	</a:t>
            </a:r>
            <a:r>
              <a:rPr lang="nl-NL" i="1"/>
              <a:t>in</a:t>
            </a:r>
            <a:r>
              <a:rPr lang="nl-NL"/>
              <a:t> </a:t>
            </a:r>
            <a:r>
              <a:rPr lang="nl-NL" i="1"/>
              <a:t>samenwerking</a:t>
            </a:r>
            <a:r>
              <a:rPr lang="nl-NL"/>
              <a:t> Federatie TKO, CVO &amp; PBD</a:t>
            </a:r>
          </a:p>
          <a:p>
            <a:pPr marL="0" indent="0">
              <a:buNone/>
            </a:pPr>
            <a:r>
              <a:rPr lang="nl-NL" sz="2400" b="1"/>
              <a:t>BUDGET</a:t>
            </a:r>
          </a:p>
          <a:p>
            <a:pPr marL="470535" lvl="1" indent="-342900">
              <a:buFont typeface="Wingdings" panose="05000000000000000000" pitchFamily="2" charset="2"/>
              <a:buChar char="§"/>
            </a:pPr>
            <a:r>
              <a:rPr lang="nl-NL" sz="2000"/>
              <a:t>€360 000 - Gemeenschappelijk kader: subsidiebesluit</a:t>
            </a:r>
          </a:p>
          <a:p>
            <a:pPr marL="470535" lvl="1" indent="-342900">
              <a:buFont typeface="Wingdings" panose="05000000000000000000" pitchFamily="2" charset="2"/>
              <a:buChar char="§"/>
            </a:pPr>
            <a:r>
              <a:rPr lang="nl-NL" sz="2000"/>
              <a:t>€362 000 - Ontwikkeling vrijstellingsproeven: overheidsopdracht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CFF793DB-C2B8-485C-8629-1D758ED894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5"/>
          <a:stretch/>
        </p:blipFill>
        <p:spPr>
          <a:xfrm>
            <a:off x="768096" y="3538331"/>
            <a:ext cx="7952941" cy="1236125"/>
          </a:xfrm>
          <a:prstGeom prst="rect">
            <a:avLst/>
          </a:prstGeo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7332EEB4-4A4B-4504-9F96-FE4AA1D7D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78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82285213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505C25-3142-A3F0-0057-79B07185B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err="1"/>
              <a:t>UITBReiding</a:t>
            </a:r>
            <a:r>
              <a:rPr lang="nl-NL"/>
              <a:t> EVC instrumenten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FEAB0882-EBF4-739D-3274-326C90FBA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nl-NL" b="1"/>
              <a:t>WAT</a:t>
            </a:r>
            <a:r>
              <a:rPr lang="nl-NL"/>
              <a:t> </a:t>
            </a:r>
            <a:br>
              <a:rPr lang="nl-NL"/>
            </a:br>
            <a:r>
              <a:rPr lang="nl-NL"/>
              <a:t>Ontwikkeling van </a:t>
            </a:r>
            <a:r>
              <a:rPr lang="nl-NL">
                <a:ea typeface="+mn-lt"/>
                <a:cs typeface="+mn-lt"/>
              </a:rPr>
              <a:t>telkens 10 EVC-instrumenten per schooljaar voor de komende twee jaren. </a:t>
            </a:r>
            <a:endParaRPr lang="nl-NL"/>
          </a:p>
          <a:p>
            <a:pPr marL="0" indent="0">
              <a:buNone/>
            </a:pPr>
            <a:r>
              <a:rPr lang="nl-NL" b="1"/>
              <a:t>STATUS EN TIMING</a:t>
            </a:r>
            <a:br>
              <a:rPr lang="nl-NL">
                <a:ea typeface="+mn-lt"/>
                <a:cs typeface="+mn-lt"/>
              </a:rPr>
            </a:br>
            <a:r>
              <a:rPr lang="nl-NL"/>
              <a:t>Lijst instrumenten in samenspraak met CVO opgesteld.</a:t>
            </a:r>
          </a:p>
          <a:p>
            <a:pPr marL="0" indent="0">
              <a:buNone/>
            </a:pPr>
            <a:endParaRPr lang="nl-NL"/>
          </a:p>
          <a:p>
            <a:pPr>
              <a:buFont typeface="Arial" panose="020B0602020104020603" pitchFamily="34" charset="0"/>
              <a:buChar char="•"/>
            </a:pPr>
            <a:endParaRPr lang="nl-NL" b="1"/>
          </a:p>
          <a:p>
            <a:pPr marL="0" indent="0">
              <a:buNone/>
            </a:pPr>
            <a:endParaRPr lang="nl-NL">
              <a:latin typeface="TW Cen MT"/>
            </a:endParaRPr>
          </a:p>
          <a:p>
            <a:pPr marL="0" indent="0">
              <a:buNone/>
            </a:pPr>
            <a:r>
              <a:rPr lang="nl-NL" b="1"/>
              <a:t>WIE 	</a:t>
            </a:r>
            <a:r>
              <a:rPr lang="nl-NL"/>
              <a:t>AHOVOKS</a:t>
            </a:r>
            <a:r>
              <a:rPr lang="nl-NL" b="1"/>
              <a:t> (</a:t>
            </a:r>
            <a:r>
              <a:rPr lang="nl-NL"/>
              <a:t>Sarah Bonte,</a:t>
            </a:r>
            <a:r>
              <a:rPr lang="nl-NL" b="1"/>
              <a:t> </a:t>
            </a:r>
            <a:r>
              <a:rPr lang="nl-NL"/>
              <a:t>Ellen Van Baarle) | CVO &amp; PBD</a:t>
            </a:r>
          </a:p>
          <a:p>
            <a:pPr marL="0" indent="0">
              <a:buNone/>
            </a:pPr>
            <a:r>
              <a:rPr lang="nl-NL" b="1"/>
              <a:t>BUDGET 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2000"/>
              <a:t>€ 484 000 – besteding via overheidsopdracht</a:t>
            </a:r>
          </a:p>
        </p:txBody>
      </p:sp>
      <p:pic>
        <p:nvPicPr>
          <p:cNvPr id="10" name="Afbeelding 9" descr="Afbeelding met tekst, schermafbeelding, antenne&#10;&#10;Automatisch gegenereerde beschrijving">
            <a:extLst>
              <a:ext uri="{FF2B5EF4-FFF2-40B4-BE49-F238E27FC236}">
                <a16:creationId xmlns:a16="http://schemas.microsoft.com/office/drawing/2014/main" id="{2FF9EB06-B54E-478A-BDDC-3D2B93F4A5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0"/>
          <a:stretch/>
        </p:blipFill>
        <p:spPr>
          <a:xfrm>
            <a:off x="768096" y="3778604"/>
            <a:ext cx="7949776" cy="1236125"/>
          </a:xfrm>
          <a:prstGeom prst="rect">
            <a:avLst/>
          </a:prstGeo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4863BD8-6985-467E-8C8F-64D6A318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79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226934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jdelijke aanduiding voor datum 3"/>
          <p:cNvSpPr txBox="1">
            <a:spLocks noGrp="1"/>
          </p:cNvSpPr>
          <p:nvPr/>
        </p:nvSpPr>
        <p:spPr bwMode="auto">
          <a:xfrm>
            <a:off x="1485900" y="5543550"/>
            <a:ext cx="1600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C0C60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  <a:lvl2pPr marL="742950" indent="-285750">
              <a:spcBef>
                <a:spcPct val="20000"/>
              </a:spcBef>
              <a:buClr>
                <a:srgbClr val="75A4A3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FlandersArtSans-Regular" panose="00000500000000000000" pitchFamily="2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FlandersArtSans-Regular" panose="00000500000000000000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0C0C6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9pPr>
          </a:lstStyle>
          <a:p>
            <a:pPr defTabSz="685800" eaLnBrk="1" hangingPunct="1">
              <a:spcBef>
                <a:spcPct val="0"/>
              </a:spcBef>
              <a:buClrTx/>
              <a:buSzTx/>
              <a:buNone/>
            </a:pPr>
            <a:endParaRPr lang="nl-NL" altLang="en-US" sz="900" b="0">
              <a:solidFill>
                <a:srgbClr val="330066"/>
              </a:solidFill>
              <a:latin typeface="Calibri" panose="020F0502020204030204" pitchFamily="34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nl-BE"/>
              <a:t>Berekening omkadering SJ 22-23</a:t>
            </a:r>
            <a:br>
              <a:rPr lang="nl-BE" altLang="nl-BE"/>
            </a:br>
            <a:r>
              <a:rPr lang="nl-NL" altLang="nl-BE" sz="1500">
                <a:solidFill>
                  <a:srgbClr val="0070C0"/>
                </a:solidFill>
              </a:rPr>
              <a:t>Artikel 85, 87, 90, 98, 105, 107 en 196septies §5 decreet VWO</a:t>
            </a:r>
            <a:endParaRPr lang="nl-NL" altLang="nl-BE">
              <a:solidFill>
                <a:srgbClr val="0070C0"/>
              </a:solidFill>
            </a:endParaRPr>
          </a:p>
        </p:txBody>
      </p:sp>
      <p:sp>
        <p:nvSpPr>
          <p:cNvPr id="3584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1" indent="0" eaLnBrk="1" hangingPunct="1">
              <a:lnSpc>
                <a:spcPct val="90000"/>
              </a:lnSpc>
              <a:buClr>
                <a:srgbClr val="0C0C60"/>
              </a:buClr>
              <a:buNone/>
            </a:pPr>
            <a:endParaRPr lang="nl-BE" altLang="nl-BE" sz="1500" b="1">
              <a:ea typeface="+mn-ea"/>
              <a:cs typeface="+mn-cs"/>
            </a:endParaRPr>
          </a:p>
          <a:p>
            <a:pPr marL="0" lvl="1" indent="0" eaLnBrk="1" hangingPunct="1">
              <a:lnSpc>
                <a:spcPct val="90000"/>
              </a:lnSpc>
              <a:buClr>
                <a:srgbClr val="0C0C60"/>
              </a:buClr>
              <a:buNone/>
            </a:pPr>
            <a:r>
              <a:rPr lang="nl-BE" altLang="nl-BE" sz="2400"/>
              <a:t>Compensatieregeling start nieuwe financiering</a:t>
            </a:r>
            <a:r>
              <a:rPr lang="nl-NL" sz="2400"/>
              <a:t>:</a:t>
            </a:r>
          </a:p>
          <a:p>
            <a:pPr marL="0" lvl="1" indent="0" eaLnBrk="1" hangingPunct="1">
              <a:lnSpc>
                <a:spcPct val="90000"/>
              </a:lnSpc>
              <a:buClr>
                <a:srgbClr val="0C0C60"/>
              </a:buClr>
              <a:buNone/>
            </a:pPr>
            <a:r>
              <a:rPr lang="nl-BE" altLang="nl-BE" sz="2400">
                <a:ea typeface="+mn-ea"/>
                <a:cs typeface="+mn-cs"/>
              </a:rPr>
              <a:t> </a:t>
            </a:r>
          </a:p>
          <a:p>
            <a:pPr lvl="1" defTabSz="685800">
              <a:defRPr/>
            </a:pPr>
            <a:r>
              <a:rPr lang="nl-NL" altLang="nl-BE" sz="2100" b="1">
                <a:solidFill>
                  <a:srgbClr val="000000"/>
                </a:solidFill>
              </a:rPr>
              <a:t>ALS</a:t>
            </a:r>
            <a:r>
              <a:rPr lang="nl-NL" altLang="nl-BE" sz="2100">
                <a:solidFill>
                  <a:srgbClr val="000000"/>
                </a:solidFill>
              </a:rPr>
              <a:t>: berekende VTE/</a:t>
            </a:r>
            <a:r>
              <a:rPr lang="nl-NL" altLang="nl-BE" sz="2100" err="1">
                <a:solidFill>
                  <a:srgbClr val="000000"/>
                </a:solidFill>
              </a:rPr>
              <a:t>LeU</a:t>
            </a:r>
            <a:r>
              <a:rPr lang="nl-NL" altLang="nl-BE" sz="2100">
                <a:solidFill>
                  <a:srgbClr val="000000"/>
                </a:solidFill>
              </a:rPr>
              <a:t>/Pu schooljaar 2022-2023 lager liggen dan toegekende VTE/</a:t>
            </a:r>
            <a:r>
              <a:rPr lang="nl-NL" altLang="nl-BE" sz="2100" err="1">
                <a:solidFill>
                  <a:srgbClr val="000000"/>
                </a:solidFill>
              </a:rPr>
              <a:t>LeU</a:t>
            </a:r>
            <a:r>
              <a:rPr lang="nl-NL" altLang="nl-BE" sz="2100">
                <a:solidFill>
                  <a:srgbClr val="000000"/>
                </a:solidFill>
              </a:rPr>
              <a:t>/Pu schooljaar 2019-2020…</a:t>
            </a:r>
          </a:p>
          <a:p>
            <a:pPr lvl="1" defTabSz="685800">
              <a:defRPr/>
            </a:pPr>
            <a:r>
              <a:rPr lang="nl-NL" altLang="nl-BE" sz="2100" b="1">
                <a:solidFill>
                  <a:srgbClr val="000000"/>
                </a:solidFill>
              </a:rPr>
              <a:t>DAN</a:t>
            </a:r>
            <a:r>
              <a:rPr lang="nl-NL" altLang="nl-BE" sz="2100">
                <a:solidFill>
                  <a:srgbClr val="000000"/>
                </a:solidFill>
              </a:rPr>
              <a:t>: per centrum 33% van het verlies t.o.v. schooljaar 2019-2020 gecompenseerd</a:t>
            </a:r>
          </a:p>
          <a:p>
            <a:pPr lvl="1" indent="-260509" eaLnBrk="1" hangingPunct="1">
              <a:lnSpc>
                <a:spcPct val="90000"/>
              </a:lnSpc>
            </a:pPr>
            <a:endParaRPr lang="nl-NL" altLang="nl-BE" sz="2100"/>
          </a:p>
          <a:p>
            <a:pPr indent="-260509" eaLnBrk="1" hangingPunct="1">
              <a:lnSpc>
                <a:spcPct val="90000"/>
              </a:lnSpc>
            </a:pPr>
            <a:endParaRPr lang="nl-NL" altLang="nl-BE" sz="1900">
              <a:solidFill>
                <a:srgbClr val="000000"/>
              </a:solidFill>
            </a:endParaRPr>
          </a:p>
          <a:p>
            <a:pPr marL="258604" lvl="1" indent="0" eaLnBrk="1" hangingPunct="1">
              <a:lnSpc>
                <a:spcPct val="90000"/>
              </a:lnSpc>
              <a:buNone/>
            </a:pPr>
            <a:endParaRPr lang="nl-BE" altLang="nl-BE" sz="2100"/>
          </a:p>
          <a:p>
            <a:pPr marL="258128" lvl="1" indent="0" eaLnBrk="1" hangingPunct="1">
              <a:lnSpc>
                <a:spcPct val="90000"/>
              </a:lnSpc>
              <a:buNone/>
            </a:pPr>
            <a:endParaRPr lang="nl-BE" altLang="nl-BE" sz="2100"/>
          </a:p>
          <a:p>
            <a:pPr marL="258128" lvl="1" indent="0" eaLnBrk="1" hangingPunct="1">
              <a:lnSpc>
                <a:spcPct val="90000"/>
              </a:lnSpc>
              <a:buNone/>
            </a:pPr>
            <a:endParaRPr lang="nl-BE" altLang="nl-BE" sz="150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nl-BE" altLang="nl-BE" sz="975"/>
              <a:t> </a:t>
            </a:r>
            <a:endParaRPr lang="nl-BE" altLang="nl-BE" sz="1500"/>
          </a:p>
          <a:p>
            <a:pPr eaLnBrk="1" hangingPunct="1">
              <a:lnSpc>
                <a:spcPct val="90000"/>
              </a:lnSpc>
            </a:pPr>
            <a:endParaRPr lang="nl-BE" altLang="nl-BE" sz="1275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6BA97623-5A4F-4215-AB55-3EAFF527B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8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74062611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505C25-3142-A3F0-0057-79B07185B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Begeleiding van </a:t>
            </a:r>
            <a:r>
              <a:rPr lang="nl-NL" err="1"/>
              <a:t>evc</a:t>
            </a:r>
            <a:r>
              <a:rPr lang="nl-NL"/>
              <a:t> kandidaten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FEAB0882-EBF4-739D-3274-326C90FBA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1928191"/>
            <a:ext cx="8090154" cy="4631635"/>
          </a:xfrm>
        </p:spPr>
        <p:txBody>
          <a:bodyPr vert="horz" lIns="45720" tIns="45720" rIns="45720" bIns="45720" rtlCol="0" anchor="t">
            <a:normAutofit fontScale="40000" lnSpcReduction="20000"/>
          </a:bodyPr>
          <a:lstStyle/>
          <a:p>
            <a:pPr marL="0" indent="0">
              <a:buNone/>
            </a:pPr>
            <a:r>
              <a:rPr lang="nl-NL" sz="4200" b="1"/>
              <a:t>WAT</a:t>
            </a:r>
            <a:r>
              <a:rPr lang="nl-NL"/>
              <a:t> 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nl-NL" sz="4000"/>
              <a:t>Kennisdeling tussen alle betrokken partners in het EVC-werkveld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nl-NL" sz="4000"/>
              <a:t>Kwaliteitsverbetering van begeleiding van potentiële EVC-kandidaten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nl-NL" sz="4000"/>
              <a:t>Ontwikkeling van de daarbij horende tools en instrumenten </a:t>
            </a:r>
          </a:p>
          <a:p>
            <a:pPr marL="128016" lvl="1" indent="0">
              <a:lnSpc>
                <a:spcPct val="110000"/>
              </a:lnSpc>
              <a:buNone/>
            </a:pPr>
            <a:endParaRPr lang="nl-NL" sz="3300"/>
          </a:p>
          <a:p>
            <a:pPr marL="0" indent="0">
              <a:buNone/>
            </a:pPr>
            <a:r>
              <a:rPr lang="nl-NL" sz="4200" b="1"/>
              <a:t>STATUS EN TIMING </a:t>
            </a:r>
            <a:r>
              <a:rPr lang="nl-NL" sz="3800">
                <a:ea typeface="+mn-lt"/>
                <a:cs typeface="+mn-lt"/>
              </a:rPr>
              <a:t>Inventarisatie afgerond door Idea Consult. </a:t>
            </a:r>
            <a:endParaRPr lang="nl-NL" sz="380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 b="1">
              <a:latin typeface="Tw Cen MT" panose="020B0602020104020603"/>
            </a:endParaRPr>
          </a:p>
          <a:p>
            <a:pPr marL="0" indent="0">
              <a:buNone/>
            </a:pPr>
            <a:endParaRPr lang="nl-NL">
              <a:latin typeface="TW Cen MT"/>
            </a:endParaRPr>
          </a:p>
          <a:p>
            <a:pPr>
              <a:buFont typeface="Arial" panose="020B0602020104020603" pitchFamily="34" charset="0"/>
              <a:buChar char="•"/>
            </a:pPr>
            <a:endParaRPr lang="nl-NL" sz="4200" b="1"/>
          </a:p>
          <a:p>
            <a:pPr marL="0" indent="0">
              <a:buNone/>
            </a:pPr>
            <a:r>
              <a:rPr lang="nl-NL" sz="4200" b="1"/>
              <a:t>WIE</a:t>
            </a:r>
            <a:r>
              <a:rPr lang="nl-NL" b="1"/>
              <a:t> 	</a:t>
            </a:r>
            <a:r>
              <a:rPr lang="nl-NL" sz="3800"/>
              <a:t>AHOVOKS</a:t>
            </a:r>
            <a:r>
              <a:rPr lang="nl-NL" sz="3800" b="1"/>
              <a:t> </a:t>
            </a:r>
            <a:r>
              <a:rPr lang="nl-NL" sz="3800"/>
              <a:t>(Sarah Bonte, Ellen Van Baarle)| Idea Consult | oplevering: te bevestigen</a:t>
            </a:r>
          </a:p>
          <a:p>
            <a:pPr marL="0" indent="0">
              <a:buNone/>
            </a:pPr>
            <a:r>
              <a:rPr lang="nl-NL" sz="4200" b="1"/>
              <a:t>BUDGET</a:t>
            </a:r>
            <a:r>
              <a:rPr lang="nl-NL" sz="4000" b="1"/>
              <a:t> 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4000"/>
              <a:t>€ 77 000 - Aanbesteding inventarisatie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4000"/>
              <a:t>€ te bepalen - Vervolg aanbesteding voor implementatie aanbevelingen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D1A05C5-4647-455E-94A2-4FD1145490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9"/>
          <a:stretch/>
        </p:blipFill>
        <p:spPr>
          <a:xfrm>
            <a:off x="728339" y="3659705"/>
            <a:ext cx="7976409" cy="1236125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9365004-2116-4934-97FE-52871DFA3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80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6441971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AC3862-D8A8-A72F-5AAA-991FD0B12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Registratie van competenties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D1ABBF61-0601-3C7D-B5ED-A17ED4BC6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nl-NL" b="1"/>
              <a:t>WAT</a:t>
            </a:r>
            <a:r>
              <a:rPr lang="nl-NL"/>
              <a:t> </a:t>
            </a:r>
          </a:p>
          <a:p>
            <a:pPr marL="0" indent="0">
              <a:buNone/>
            </a:pPr>
            <a:r>
              <a:rPr lang="nl-NL">
                <a:ea typeface="+mn-lt"/>
                <a:cs typeface="+mn-lt"/>
              </a:rPr>
              <a:t>Verworven competenties beter zichtbaar maken door bijvoorbeeld registratie in de Kwalificatiedatabank, DAVINCI en LED. </a:t>
            </a:r>
          </a:p>
          <a:p>
            <a:pPr marL="0" indent="0">
              <a:buNone/>
            </a:pPr>
            <a:r>
              <a:rPr lang="nl-NL" b="1"/>
              <a:t>STATUS EN TIMING</a:t>
            </a:r>
          </a:p>
          <a:p>
            <a:pPr>
              <a:buFont typeface="Arial" panose="020B0602020104020603" pitchFamily="34" charset="0"/>
              <a:buChar char="•"/>
            </a:pPr>
            <a:endParaRPr lang="nl-NL" b="1"/>
          </a:p>
          <a:p>
            <a:pPr>
              <a:buFont typeface="Arial" panose="020B0602020104020603" pitchFamily="34" charset="0"/>
              <a:buChar char="•"/>
            </a:pPr>
            <a:endParaRPr lang="nl-NL" b="1"/>
          </a:p>
          <a:p>
            <a:pPr marL="0" indent="0">
              <a:buNone/>
            </a:pPr>
            <a:endParaRPr lang="nl-NL" b="1"/>
          </a:p>
          <a:p>
            <a:pPr marL="0" indent="0">
              <a:buNone/>
            </a:pPr>
            <a:r>
              <a:rPr lang="nl-NL" b="1"/>
              <a:t>WIE 	    </a:t>
            </a:r>
            <a:r>
              <a:rPr lang="nl-NL"/>
              <a:t>AHOVOKS</a:t>
            </a:r>
            <a:r>
              <a:rPr lang="nl-NL" b="1"/>
              <a:t> (</a:t>
            </a:r>
            <a:r>
              <a:rPr lang="nl-NL"/>
              <a:t>Dries Ballyn,</a:t>
            </a:r>
            <a:r>
              <a:rPr lang="nl-NL" b="1"/>
              <a:t> </a:t>
            </a:r>
            <a:r>
              <a:rPr lang="nl-NL"/>
              <a:t>Marcus </a:t>
            </a:r>
            <a:r>
              <a:rPr lang="nl-NL" err="1"/>
              <a:t>Tamm</a:t>
            </a:r>
            <a:r>
              <a:rPr lang="nl-NL"/>
              <a:t>)</a:t>
            </a:r>
            <a:endParaRPr lang="nl-NL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l-NL" b="1"/>
              <a:t>BUDGET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/>
              <a:t> € te bepalen o.b.v. projectomvang</a:t>
            </a:r>
          </a:p>
        </p:txBody>
      </p:sp>
      <p:pic>
        <p:nvPicPr>
          <p:cNvPr id="6" name="Afbeelding 5" descr="Afbeelding met tekst, schermafbeelding, antenne&#10;&#10;Automatisch gegenereerde beschrijving">
            <a:extLst>
              <a:ext uri="{FF2B5EF4-FFF2-40B4-BE49-F238E27FC236}">
                <a16:creationId xmlns:a16="http://schemas.microsoft.com/office/drawing/2014/main" id="{85564AA1-DADD-48F6-AFEF-9427140FA9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3"/>
          <a:stretch/>
        </p:blipFill>
        <p:spPr>
          <a:xfrm>
            <a:off x="768096" y="3760251"/>
            <a:ext cx="7942150" cy="1236125"/>
          </a:xfrm>
          <a:prstGeom prst="rect">
            <a:avLst/>
          </a:prstGeo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7E21578-ECF8-4BA2-8B6A-BD1B05BD8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81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08310621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505C25-3142-A3F0-0057-79B07185B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Samenwerking CVO en Examencommissie: zorg en stem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FEAB0882-EBF4-739D-3274-326C90FBA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286000"/>
            <a:ext cx="7461504" cy="4184704"/>
          </a:xfrm>
        </p:spPr>
        <p:txBody>
          <a:bodyPr vert="horz" lIns="45720" tIns="45720" rIns="45720" bIns="45720" rtlCol="0" anchor="t">
            <a:normAutofit fontScale="700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nl-NL" sz="2600" b="1"/>
              <a:t>WAT</a:t>
            </a:r>
            <a:r>
              <a:rPr lang="nl-NL" sz="2400"/>
              <a:t> </a:t>
            </a:r>
            <a:br>
              <a:rPr lang="nl-NL" sz="2400"/>
            </a:br>
            <a:r>
              <a:rPr lang="nl-BE" sz="2600">
                <a:ea typeface="+mn-lt"/>
                <a:cs typeface="+mn-lt"/>
              </a:rPr>
              <a:t>4 pilootprojecten voor opleidingen binnen de zorgsector en STEM.</a:t>
            </a:r>
            <a:br>
              <a:rPr lang="nl-BE" sz="2600">
                <a:ea typeface="+mn-lt"/>
                <a:cs typeface="+mn-lt"/>
              </a:rPr>
            </a:br>
            <a:r>
              <a:rPr lang="nl-BE" sz="2600">
                <a:ea typeface="+mn-lt"/>
                <a:cs typeface="+mn-lt"/>
              </a:rPr>
              <a:t>D</a:t>
            </a:r>
            <a:r>
              <a:rPr lang="nl-BE" sz="2600">
                <a:ea typeface="+mn-lt"/>
                <a:cs typeface="+mn-lt"/>
                <a:sym typeface="Wingdings" panose="05000000000000000000" pitchFamily="2" charset="2"/>
              </a:rPr>
              <a:t>oel =</a:t>
            </a:r>
            <a:r>
              <a:rPr lang="nl-BE" sz="2600">
                <a:ea typeface="+mn-lt"/>
                <a:cs typeface="+mn-lt"/>
              </a:rPr>
              <a:t> organisatie van flexibele diplomatrajecten</a:t>
            </a:r>
            <a:br>
              <a:rPr lang="nl-BE" sz="2400">
                <a:ea typeface="+mn-lt"/>
                <a:cs typeface="+mn-lt"/>
              </a:rPr>
            </a:br>
            <a:r>
              <a:rPr lang="nl-BE" sz="2400">
                <a:ea typeface="+mn-lt"/>
                <a:cs typeface="+mn-lt"/>
              </a:rPr>
              <a:t>	</a:t>
            </a:r>
            <a:r>
              <a:rPr lang="nl-BE" sz="1800">
                <a:ea typeface="+mn-lt"/>
                <a:cs typeface="+mn-lt"/>
                <a:sym typeface="Wingdings" panose="05000000000000000000" pitchFamily="2" charset="2"/>
              </a:rPr>
              <a:t> </a:t>
            </a:r>
            <a:r>
              <a:rPr lang="nl-BE" sz="2300">
                <a:ea typeface="+mn-lt"/>
                <a:cs typeface="+mn-lt"/>
              </a:rPr>
              <a:t>combinatie volwassenenonderwijs en zelfstudie examencommissie</a:t>
            </a:r>
            <a:br>
              <a:rPr lang="nl-BE" sz="2000">
                <a:ea typeface="+mn-lt"/>
                <a:cs typeface="+mn-lt"/>
              </a:rPr>
            </a:br>
            <a:r>
              <a:rPr lang="nl-BE" sz="2000">
                <a:ea typeface="+mn-lt"/>
                <a:cs typeface="+mn-lt"/>
              </a:rPr>
              <a:t>	</a:t>
            </a:r>
            <a:r>
              <a:rPr lang="nl-BE" sz="1800">
                <a:ea typeface="+mn-lt"/>
                <a:cs typeface="+mn-lt"/>
                <a:sym typeface="Wingdings" panose="05000000000000000000" pitchFamily="2" charset="2"/>
              </a:rPr>
              <a:t> </a:t>
            </a:r>
            <a:r>
              <a:rPr lang="nl-BE" sz="2300">
                <a:ea typeface="+mn-lt"/>
                <a:cs typeface="+mn-lt"/>
              </a:rPr>
              <a:t>vrijstellingen bij over verschillende onderwijsvormen heen inzetten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nl-NL" sz="2600" b="1"/>
              <a:t>STATUS EN TIMING</a:t>
            </a:r>
            <a:endParaRPr lang="nl-NL" sz="2600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 b="1">
              <a:latin typeface="Tw Cen MT" panose="020B0602020104020603"/>
            </a:endParaRPr>
          </a:p>
          <a:p>
            <a:pPr marL="0" indent="0">
              <a:buNone/>
            </a:pPr>
            <a:endParaRPr lang="nl-NL">
              <a:latin typeface="TW Cen MT"/>
            </a:endParaRPr>
          </a:p>
          <a:p>
            <a:pPr marL="0" indent="0">
              <a:buNone/>
            </a:pPr>
            <a:r>
              <a:rPr lang="nl-NL" sz="2600" b="1"/>
              <a:t>WIE</a:t>
            </a:r>
            <a:r>
              <a:rPr lang="nl-NL" sz="2400" b="1"/>
              <a:t> 	  </a:t>
            </a:r>
            <a:r>
              <a:rPr lang="nl-NL" sz="2400"/>
              <a:t>AHOVOKS (Diane Swinnen, Peter Martin) | deelnemende CVO</a:t>
            </a:r>
            <a:r>
              <a:rPr lang="nl-NL" sz="2400">
                <a:highlight>
                  <a:srgbClr val="FFFF00"/>
                </a:highlight>
              </a:rPr>
              <a:t> </a:t>
            </a:r>
          </a:p>
          <a:p>
            <a:pPr marL="0" indent="0">
              <a:buNone/>
            </a:pPr>
            <a:r>
              <a:rPr lang="nl-NL" sz="2600" b="1"/>
              <a:t>BUDGET</a:t>
            </a:r>
            <a:r>
              <a:rPr lang="nl-NL" sz="2400" b="1"/>
              <a:t> 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400"/>
              <a:t> € 320 000 - Overheidsopdracht voor 4 pilootprojecten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E842FC9D-41ED-4942-9447-DABC21F643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/>
          <a:stretch/>
        </p:blipFill>
        <p:spPr>
          <a:xfrm>
            <a:off x="768095" y="4155106"/>
            <a:ext cx="7914266" cy="1236125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2801F82-5185-4F42-98B4-A626D1EBE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82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06930417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A0106C-27C3-8232-849B-CA9F25DE9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Nascholingsmiddelen en </a:t>
            </a:r>
            <a:br>
              <a:rPr lang="nl-NL"/>
            </a:br>
            <a:r>
              <a:rPr lang="nl-NL"/>
              <a:t>ICT-coördinatoren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3A53FC-AC77-0CA4-0C5D-EEEE48686F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nl-NL" b="1">
                <a:ea typeface="+mn-lt"/>
                <a:cs typeface="+mn-lt"/>
              </a:rPr>
              <a:t>WAT </a:t>
            </a:r>
            <a:endParaRPr lang="nl-NL" b="1"/>
          </a:p>
          <a:p>
            <a:pPr marL="470535" lvl="1" indent="-342900">
              <a:buFont typeface="Wingdings" panose="05000000000000000000" pitchFamily="2" charset="2"/>
              <a:buChar char="§"/>
            </a:pPr>
            <a:r>
              <a:rPr lang="nl-NL" err="1">
                <a:ea typeface="+mn-lt"/>
                <a:cs typeface="+mn-lt"/>
              </a:rPr>
              <a:t>Digisprong</a:t>
            </a:r>
            <a:r>
              <a:rPr lang="nl-NL">
                <a:ea typeface="+mn-lt"/>
                <a:cs typeface="+mn-lt"/>
              </a:rPr>
              <a:t> &amp; </a:t>
            </a:r>
            <a:r>
              <a:rPr lang="nl-NL" err="1">
                <a:ea typeface="+mn-lt"/>
                <a:cs typeface="+mn-lt"/>
              </a:rPr>
              <a:t>Edusprong</a:t>
            </a:r>
            <a:endParaRPr lang="nl-NL">
              <a:ea typeface="+mn-lt"/>
              <a:cs typeface="+mn-lt"/>
            </a:endParaRPr>
          </a:p>
          <a:p>
            <a:pPr marL="470535" lvl="1" indent="-342900">
              <a:buFont typeface="Wingdings" panose="05000000000000000000" pitchFamily="2" charset="2"/>
              <a:buChar char="§"/>
            </a:pPr>
            <a:r>
              <a:rPr lang="nl-NL">
                <a:ea typeface="+mn-lt"/>
                <a:cs typeface="+mn-lt"/>
              </a:rPr>
              <a:t>Nascholingsmiddelen ICT-opleidingen: 120 euro per organieke voltijdse betrekking in een ambt van het bestuurs- en onderwijzend personeel (alle onderwijsniveaus)</a:t>
            </a:r>
            <a:endParaRPr lang="nl-NL"/>
          </a:p>
          <a:p>
            <a:pPr marL="470535" lvl="1" indent="-342900">
              <a:buFont typeface="Wingdings" panose="05000000000000000000" pitchFamily="2" charset="2"/>
              <a:buChar char="§"/>
            </a:pPr>
            <a:r>
              <a:rPr lang="nl-NL">
                <a:ea typeface="+mn-lt"/>
                <a:cs typeface="+mn-lt"/>
              </a:rPr>
              <a:t>ICT-coördinatoren:</a:t>
            </a:r>
          </a:p>
          <a:p>
            <a:pPr marL="596265" lvl="2" indent="-285750">
              <a:buFont typeface="Wingdings" panose="05000000000000000000" pitchFamily="2" charset="2"/>
              <a:buChar char="Ø"/>
            </a:pPr>
            <a:r>
              <a:rPr lang="nl-NL">
                <a:ea typeface="+mn-lt"/>
                <a:cs typeface="+mn-lt"/>
              </a:rPr>
              <a:t>Middelen voor CVO met OB in ICT</a:t>
            </a:r>
          </a:p>
          <a:p>
            <a:pPr marL="596265" lvl="2" indent="-285750">
              <a:buFont typeface="Wingdings" panose="05000000000000000000" pitchFamily="2" charset="2"/>
              <a:buChar char="Ø"/>
            </a:pPr>
            <a:r>
              <a:rPr lang="nl-NL">
                <a:ea typeface="+mn-lt"/>
                <a:cs typeface="+mn-lt"/>
              </a:rPr>
              <a:t>In functie van afstemming, vernieuwing en bekendmaking ICT-opleidingsaanbod voor onderwijspersoneel</a:t>
            </a:r>
            <a:endParaRPr lang="nl-NL"/>
          </a:p>
          <a:p>
            <a:pPr marL="0" indent="0">
              <a:buNone/>
            </a:pPr>
            <a:r>
              <a:rPr lang="nl-NL" b="1">
                <a:ea typeface="+mn-lt"/>
                <a:cs typeface="+mn-lt"/>
              </a:rPr>
              <a:t>LOOPTIJD </a:t>
            </a:r>
          </a:p>
          <a:p>
            <a:pPr marL="470535" lvl="1" indent="-342900">
              <a:buFont typeface="Wingdings" panose="05000000000000000000" pitchFamily="2" charset="2"/>
              <a:buChar char="§"/>
            </a:pPr>
            <a:r>
              <a:rPr lang="nl-NL">
                <a:ea typeface="+mn-lt"/>
                <a:cs typeface="+mn-lt"/>
              </a:rPr>
              <a:t>Nascholingsmiddelen: 1 september 2022 – 31 juli 2026</a:t>
            </a:r>
          </a:p>
          <a:p>
            <a:pPr marL="470535" lvl="1" indent="-342900">
              <a:buFont typeface="Wingdings" panose="05000000000000000000" pitchFamily="2" charset="2"/>
              <a:buChar char="§"/>
            </a:pPr>
            <a:r>
              <a:rPr lang="nl-NL">
                <a:ea typeface="+mn-lt"/>
                <a:cs typeface="+mn-lt"/>
              </a:rPr>
              <a:t>ICT-coördinatoren: 1 september 2022 – 31 augustus 2024 </a:t>
            </a:r>
            <a:endParaRPr lang="nl-NL"/>
          </a:p>
          <a:p>
            <a:pPr marL="0" indent="0">
              <a:buNone/>
            </a:pPr>
            <a:r>
              <a:rPr lang="nl-NL" b="1"/>
              <a:t>STATUS</a:t>
            </a:r>
            <a:r>
              <a:rPr lang="nl-NL"/>
              <a:t> uitbetaling augustus 2022</a:t>
            </a:r>
          </a:p>
          <a:p>
            <a:pPr marL="0" indent="0">
              <a:buNone/>
            </a:pPr>
            <a:r>
              <a:rPr lang="nl-NL" b="1"/>
              <a:t>BUDGET</a:t>
            </a:r>
          </a:p>
          <a:p>
            <a:pPr marL="470535" lvl="1" indent="-342900">
              <a:buFont typeface="Wingdings" panose="05000000000000000000" pitchFamily="2" charset="2"/>
              <a:buChar char="§"/>
            </a:pPr>
            <a:r>
              <a:rPr lang="nl-NL"/>
              <a:t>Nascholingsmiddelen: 667.626 euro (CVO + CBE)</a:t>
            </a:r>
          </a:p>
          <a:p>
            <a:pPr marL="470535" lvl="1" indent="-342900">
              <a:buFont typeface="Wingdings" panose="05000000000000000000" pitchFamily="2" charset="2"/>
              <a:buChar char="§"/>
            </a:pPr>
            <a:r>
              <a:rPr lang="nl-NL"/>
              <a:t>ICT-coördinatoren: 4,6 miljoen euro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595F30-8F04-4707-B0DB-B4C9A1514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83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52944090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1E4A84-65E7-C6E6-BCA9-4A239DBAE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Projectoproep II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35E6B1-923D-7887-A86E-06CF774B7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nl-NL" b="1"/>
              <a:t>WAT</a:t>
            </a:r>
            <a:r>
              <a:rPr lang="nl-NL"/>
              <a:t> </a:t>
            </a:r>
          </a:p>
          <a:p>
            <a:pPr marL="0" indent="0">
              <a:buNone/>
            </a:pPr>
            <a:r>
              <a:rPr lang="nl-NL">
                <a:ea typeface="+mn-lt"/>
                <a:cs typeface="+mn-lt"/>
              </a:rPr>
              <a:t>De tweede projectoproep verdeelt een bedrag van 22 miljoen euro onder CVO en CBE om de doelstellingen van </a:t>
            </a:r>
            <a:r>
              <a:rPr lang="nl-NL" err="1">
                <a:ea typeface="+mn-lt"/>
                <a:cs typeface="+mn-lt"/>
              </a:rPr>
              <a:t>Edusprong</a:t>
            </a:r>
            <a:r>
              <a:rPr lang="nl-NL">
                <a:ea typeface="+mn-lt"/>
                <a:cs typeface="+mn-lt"/>
              </a:rPr>
              <a:t> verder te verwezenlijken.</a:t>
            </a:r>
          </a:p>
          <a:p>
            <a:pPr marL="0" indent="0">
              <a:buNone/>
            </a:pPr>
            <a:r>
              <a:rPr lang="nl-NL" b="1"/>
              <a:t>THEMA’S</a:t>
            </a:r>
            <a:endParaRPr lang="nl-NL"/>
          </a:p>
          <a:p>
            <a:pPr marL="470535" lvl="1" indent="-342900">
              <a:buFont typeface="Wingdings" panose="05000000000000000000" pitchFamily="2" charset="2"/>
              <a:buChar char="§"/>
            </a:pPr>
            <a:r>
              <a:rPr lang="nl-NL"/>
              <a:t>Voortbouwend op projectoproep I</a:t>
            </a:r>
          </a:p>
          <a:p>
            <a:pPr marL="470535" lvl="1" indent="-342900">
              <a:buFont typeface="Wingdings" panose="05000000000000000000" pitchFamily="2" charset="2"/>
              <a:buChar char="§"/>
            </a:pPr>
            <a:r>
              <a:rPr lang="nl-NL"/>
              <a:t>De ontwikkeling van een toekomstgericht en vernieuwend opleidingsaanbod</a:t>
            </a:r>
          </a:p>
          <a:p>
            <a:pPr marL="470535" lvl="1" indent="-342900">
              <a:buFont typeface="Wingdings" panose="05000000000000000000" pitchFamily="2" charset="2"/>
              <a:buChar char="§"/>
            </a:pPr>
            <a:r>
              <a:rPr lang="nl-NL"/>
              <a:t>De afstemming van het opleidingsaanbod in functie van de opleidingsbehoeften in de regio (</a:t>
            </a:r>
            <a:r>
              <a:rPr lang="nl-NL" err="1"/>
              <a:t>cfr</a:t>
            </a:r>
            <a:r>
              <a:rPr lang="nl-NL"/>
              <a:t>. Regioscan)</a:t>
            </a:r>
          </a:p>
          <a:p>
            <a:pPr marL="0" indent="0">
              <a:buNone/>
            </a:pPr>
            <a:r>
              <a:rPr lang="nl-NL" b="1"/>
              <a:t>STATUS</a:t>
            </a:r>
            <a:r>
              <a:rPr lang="nl-NL"/>
              <a:t> 140 projecten werden ingediend door de CVO en CBE. Deze werden goedgekeurd door de Vlaamse Regering op 15/07/2022</a:t>
            </a:r>
          </a:p>
          <a:p>
            <a:pPr marL="0" indent="0">
              <a:buNone/>
            </a:pPr>
            <a:r>
              <a:rPr lang="nl-NL" b="1">
                <a:ea typeface="+mn-lt"/>
                <a:cs typeface="+mn-lt"/>
              </a:rPr>
              <a:t>TIMING</a:t>
            </a:r>
            <a:r>
              <a:rPr lang="nl-NL">
                <a:ea typeface="+mn-lt"/>
                <a:cs typeface="+mn-lt"/>
              </a:rPr>
              <a:t> 1 september 2022 – 31 augustus 2024</a:t>
            </a:r>
          </a:p>
          <a:p>
            <a:pPr marL="0" indent="0">
              <a:buNone/>
            </a:pPr>
            <a:r>
              <a:rPr lang="nl-NL" b="1"/>
              <a:t>CONTACTPERSOON</a:t>
            </a:r>
            <a:r>
              <a:rPr lang="nl-NL"/>
              <a:t> Els De Saeger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2B034C7-3CF5-4981-A4E9-832C7F402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84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52332371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43E316-FFF8-8C75-F731-C49834EDE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err="1"/>
              <a:t>Edusprong</a:t>
            </a:r>
            <a:r>
              <a:rPr lang="nl-NL"/>
              <a:t>-BEZOEKEN EN </a:t>
            </a:r>
            <a:br>
              <a:rPr lang="nl-NL"/>
            </a:br>
            <a:r>
              <a:rPr lang="nl-NL"/>
              <a:t>FINANCIËLE RAPPORTERING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94313F-44AC-6223-A10D-E8B35E330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pPr marL="0" indent="0">
              <a:buNone/>
            </a:pPr>
            <a:r>
              <a:rPr lang="nl-NL" sz="2000" b="1"/>
              <a:t>WAT</a:t>
            </a:r>
            <a:r>
              <a:rPr lang="nl-NL" sz="2000"/>
              <a:t> </a:t>
            </a:r>
          </a:p>
          <a:p>
            <a:pPr marL="470535" lvl="1" indent="-342900">
              <a:buFont typeface="Wingdings" panose="05000000000000000000" pitchFamily="2" charset="2"/>
              <a:buChar char="§"/>
            </a:pPr>
            <a:r>
              <a:rPr lang="nl-NL" err="1"/>
              <a:t>Edusprong</a:t>
            </a:r>
            <a:r>
              <a:rPr lang="nl-NL"/>
              <a:t>-bezoeken in het kader van de uitvoering van projecten uit de eerste oproep (najaar 2022)</a:t>
            </a:r>
          </a:p>
          <a:p>
            <a:pPr marL="470535" lvl="1" indent="-342900">
              <a:buFont typeface="Wingdings" panose="05000000000000000000" pitchFamily="2" charset="2"/>
              <a:buChar char="§"/>
            </a:pPr>
            <a:r>
              <a:rPr lang="nl-NL"/>
              <a:t>Telkens 3 tussentijdse financiële rapporteringen </a:t>
            </a:r>
          </a:p>
          <a:p>
            <a:pPr marL="470535" lvl="1" indent="-342900">
              <a:buFont typeface="Wingdings" panose="05000000000000000000" pitchFamily="2" charset="2"/>
              <a:buChar char="§"/>
            </a:pPr>
            <a:r>
              <a:rPr lang="nl-NL"/>
              <a:t>Op aanvraag van de minister van Financiën en Begroting </a:t>
            </a:r>
          </a:p>
          <a:p>
            <a:pPr marL="0" indent="0">
              <a:buNone/>
            </a:pPr>
            <a:r>
              <a:rPr lang="nl-NL" sz="2000" b="1"/>
              <a:t>HOE 	</a:t>
            </a:r>
            <a:r>
              <a:rPr lang="nl-NL" sz="2000"/>
              <a:t>Excel-sjabloon voor tussentijdse financiële rapportering</a:t>
            </a:r>
          </a:p>
          <a:p>
            <a:pPr marL="0" indent="0">
              <a:buNone/>
            </a:pPr>
            <a:r>
              <a:rPr lang="nl-NL" sz="2000" b="1"/>
              <a:t>TIMING	</a:t>
            </a:r>
            <a:r>
              <a:rPr lang="nl-NL" sz="2000"/>
              <a:t> zie tabel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CA9AAE1-145E-42E8-8168-43FC05FF3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85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48490201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5DBB4F7B-4854-41F0-A475-82CEEA4CA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graphicFrame>
        <p:nvGraphicFramePr>
          <p:cNvPr id="11" name="Tijdelijke aanduiding voor inhoud 10">
            <a:extLst>
              <a:ext uri="{FF2B5EF4-FFF2-40B4-BE49-F238E27FC236}">
                <a16:creationId xmlns:a16="http://schemas.microsoft.com/office/drawing/2014/main" id="{9B3D6056-8DE9-5CE6-9A30-3D67F77795F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66940673"/>
              </p:ext>
            </p:extLst>
          </p:nvPr>
        </p:nvGraphicFramePr>
        <p:xfrm>
          <a:off x="1295202" y="756000"/>
          <a:ext cx="7416798" cy="5374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326">
                  <a:extLst>
                    <a:ext uri="{9D8B030D-6E8A-4147-A177-3AD203B41FA5}">
                      <a16:colId xmlns:a16="http://schemas.microsoft.com/office/drawing/2014/main" val="3058782178"/>
                    </a:ext>
                  </a:extLst>
                </a:gridCol>
                <a:gridCol w="2773236">
                  <a:extLst>
                    <a:ext uri="{9D8B030D-6E8A-4147-A177-3AD203B41FA5}">
                      <a16:colId xmlns:a16="http://schemas.microsoft.com/office/drawing/2014/main" val="4010262411"/>
                    </a:ext>
                  </a:extLst>
                </a:gridCol>
                <a:gridCol w="2773236">
                  <a:extLst>
                    <a:ext uri="{9D8B030D-6E8A-4147-A177-3AD203B41FA5}">
                      <a16:colId xmlns:a16="http://schemas.microsoft.com/office/drawing/2014/main" val="4254985651"/>
                    </a:ext>
                  </a:extLst>
                </a:gridCol>
              </a:tblGrid>
              <a:tr h="553773">
                <a:tc>
                  <a:txBody>
                    <a:bodyPr/>
                    <a:lstStyle/>
                    <a:p>
                      <a:pPr fontAlgn="b"/>
                      <a:r>
                        <a:rPr lang="nl-NL" sz="1900">
                          <a:effectLst/>
                        </a:rPr>
                        <a:t>WAT</a:t>
                      </a:r>
                      <a:endParaRPr lang="nl-NL" sz="19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54" marR="12954" marT="12954" marB="62180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l-NL" sz="1900">
                          <a:effectLst/>
                        </a:rPr>
                        <a:t>RAPPORTERING</a:t>
                      </a:r>
                      <a:endParaRPr lang="nl-NL" sz="19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54" marR="12954" marT="12954" marB="62180" anchor="b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900">
                          <a:effectLst/>
                        </a:rPr>
                        <a:t>D</a:t>
                      </a:r>
                      <a:r>
                        <a:rPr lang="nl-NL" sz="19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</a:t>
                      </a:r>
                    </a:p>
                  </a:txBody>
                  <a:tcPr marL="12953" marR="12953" marT="12953" marB="62179"/>
                </a:tc>
                <a:extLst>
                  <a:ext uri="{0D108BD9-81ED-4DB2-BD59-A6C34878D82A}">
                    <a16:rowId xmlns:a16="http://schemas.microsoft.com/office/drawing/2014/main" val="426180089"/>
                  </a:ext>
                </a:extLst>
              </a:tr>
              <a:tr h="533996">
                <a:tc>
                  <a:txBody>
                    <a:bodyPr/>
                    <a:lstStyle/>
                    <a:p>
                      <a:pPr fontAlgn="ctr"/>
                      <a:r>
                        <a:rPr lang="nl-NL" b="1"/>
                        <a:t>PO I</a:t>
                      </a:r>
                    </a:p>
                  </a:txBody>
                  <a:tcPr marL="12954" marR="12954" marT="12954" marB="6218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nl-NL" sz="1600" b="0" i="0" u="none" strike="noStrike" noProof="0">
                          <a:effectLst/>
                          <a:latin typeface="Tw Cen MT"/>
                        </a:rPr>
                        <a:t>Tussentijdse financiële rapportering</a:t>
                      </a:r>
                    </a:p>
                  </a:txBody>
                  <a:tcPr marL="12954" marR="12954" marT="12954" marB="6218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nl-NL" sz="1600" b="0" i="0" u="none" strike="noStrike" kern="1200" noProof="0">
                          <a:solidFill>
                            <a:schemeClr val="dk1"/>
                          </a:solidFill>
                          <a:effectLst/>
                          <a:latin typeface="Tw Cen MT"/>
                          <a:ea typeface="+mn-ea"/>
                          <a:cs typeface="+mn-cs"/>
                        </a:rPr>
                        <a:t>16/12 2022</a:t>
                      </a:r>
                      <a:endParaRPr lang="nl-NL" sz="1600" b="0" i="0" u="none" strike="noStrike" kern="1200">
                        <a:solidFill>
                          <a:schemeClr val="dk1"/>
                        </a:solidFill>
                        <a:effectLst/>
                        <a:latin typeface="Tw Cen MT"/>
                        <a:ea typeface="+mn-ea"/>
                        <a:cs typeface="+mn-cs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nl-NL" sz="1600" b="0" i="0" u="none" strike="noStrike" kern="1200" noProof="0">
                          <a:solidFill>
                            <a:schemeClr val="dk1"/>
                          </a:solidFill>
                          <a:effectLst/>
                          <a:latin typeface="Tw Cen MT"/>
                          <a:ea typeface="+mn-ea"/>
                          <a:cs typeface="+mn-cs"/>
                        </a:rPr>
                        <a:t>31/05/2023</a:t>
                      </a:r>
                      <a:endParaRPr lang="nl-NL" sz="1600" b="0" i="0" u="none" strike="noStrike" kern="1200">
                        <a:solidFill>
                          <a:schemeClr val="dk1"/>
                        </a:solidFill>
                        <a:effectLst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marL="12953" marR="12953" marT="12953" marB="62179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970425"/>
                  </a:ext>
                </a:extLst>
              </a:tr>
              <a:tr h="474664">
                <a:tc>
                  <a:txBody>
                    <a:bodyPr/>
                    <a:lstStyle/>
                    <a:p>
                      <a:pPr fontAlgn="ctr"/>
                      <a:endParaRPr lang="nl-NL" sz="1600" b="1">
                        <a:effectLst/>
                      </a:endParaRPr>
                    </a:p>
                  </a:txBody>
                  <a:tcPr marL="12954" marR="12954" marT="12954" marB="6218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nl-NL" sz="1600">
                          <a:effectLst/>
                        </a:rPr>
                        <a:t>Financieel en inhoudelijk eindverslag</a:t>
                      </a:r>
                    </a:p>
                  </a:txBody>
                  <a:tcPr marL="12954" marR="12954" marT="12954" marB="6218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600">
                          <a:effectLst/>
                        </a:rPr>
                        <a:t>31/10/2023</a:t>
                      </a:r>
                    </a:p>
                  </a:txBody>
                  <a:tcPr marL="12953" marR="12953" marT="12953" marB="62179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410069"/>
                  </a:ext>
                </a:extLst>
              </a:tr>
              <a:tr h="474664">
                <a:tc>
                  <a:txBody>
                    <a:bodyPr/>
                    <a:lstStyle/>
                    <a:p>
                      <a:pPr fontAlgn="ctr"/>
                      <a:r>
                        <a:rPr lang="nl-NL" b="1" dirty="0"/>
                        <a:t>PO II</a:t>
                      </a:r>
                    </a:p>
                  </a:txBody>
                  <a:tcPr marL="12954" marR="12954" marT="12954" marB="621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600" b="0" i="0" u="none" strike="noStrike" noProof="0" dirty="0">
                          <a:effectLst/>
                          <a:latin typeface="Tw Cen MT"/>
                        </a:rPr>
                        <a:t>Tussentijdse financiële rapportering</a:t>
                      </a:r>
                    </a:p>
                  </a:txBody>
                  <a:tcPr marL="12954" marR="12954" marT="12954" marB="621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600" b="0" i="0" u="none" strike="noStrike" noProof="0">
                          <a:effectLst/>
                          <a:latin typeface="Tw Cen MT"/>
                        </a:rPr>
                        <a:t>16/12 2022</a:t>
                      </a:r>
                      <a:endParaRPr lang="nl-NL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600" b="0" i="0" u="none" strike="noStrike" noProof="0">
                          <a:effectLst/>
                          <a:latin typeface="Tw Cen MT"/>
                        </a:rPr>
                        <a:t>10/11/2023</a:t>
                      </a:r>
                      <a:endParaRPr lang="nl-NL"/>
                    </a:p>
                    <a:p>
                      <a:pPr lvl="0">
                        <a:buNone/>
                      </a:pPr>
                      <a:r>
                        <a:rPr lang="nl-NL" sz="1600" b="0" i="0" u="none" strike="noStrike" noProof="0">
                          <a:effectLst/>
                          <a:latin typeface="Tw Cen MT"/>
                        </a:rPr>
                        <a:t>31/05/2024</a:t>
                      </a:r>
                      <a:endParaRPr lang="nl-NL"/>
                    </a:p>
                  </a:txBody>
                  <a:tcPr marL="12953" marR="12953" marT="12953" marB="6217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621352"/>
                  </a:ext>
                </a:extLst>
              </a:tr>
              <a:tr h="533996">
                <a:tc>
                  <a:txBody>
                    <a:bodyPr/>
                    <a:lstStyle/>
                    <a:p>
                      <a:pPr fontAlgn="ctr"/>
                      <a:endParaRPr lang="nl-NL" sz="1600" b="1">
                        <a:effectLst/>
                      </a:endParaRPr>
                    </a:p>
                  </a:txBody>
                  <a:tcPr marL="12954" marR="12954" marT="12954" marB="621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600" dirty="0">
                          <a:effectLst/>
                        </a:rPr>
                        <a:t>Financieel en inhoudelijk eindverslag</a:t>
                      </a:r>
                    </a:p>
                  </a:txBody>
                  <a:tcPr marL="12954" marR="12954" marT="12954" marB="621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600" b="0" i="0" u="none" strike="noStrike" noProof="0">
                          <a:effectLst/>
                          <a:latin typeface="Tw Cen MT"/>
                        </a:rPr>
                        <a:t>31/10/2024</a:t>
                      </a:r>
                      <a:endParaRPr lang="nl-NL"/>
                    </a:p>
                  </a:txBody>
                  <a:tcPr marL="12953" marR="12953" marT="12953" marB="6217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855550"/>
                  </a:ext>
                </a:extLst>
              </a:tr>
              <a:tr h="761439">
                <a:tc>
                  <a:txBody>
                    <a:bodyPr/>
                    <a:lstStyle/>
                    <a:p>
                      <a:pPr fontAlgn="ctr"/>
                      <a:r>
                        <a:rPr lang="nl-NL" b="1"/>
                        <a:t>ICT-coördinatoren</a:t>
                      </a:r>
                    </a:p>
                  </a:txBody>
                  <a:tcPr marL="12954" marR="12954" marT="12954" marB="6218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nl-NL" sz="1600" b="0" i="0" u="none" strike="noStrike" noProof="0" dirty="0">
                          <a:effectLst/>
                          <a:latin typeface="Tw Cen MT"/>
                        </a:rPr>
                        <a:t>Tussentijdse financiële rapportering</a:t>
                      </a:r>
                    </a:p>
                  </a:txBody>
                  <a:tcPr marL="12954" marR="12954" marT="12954" marB="6218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600" b="0" i="0" u="none" strike="noStrike" noProof="0">
                          <a:effectLst/>
                        </a:rPr>
                        <a:t>16/12 2022</a:t>
                      </a:r>
                      <a:endParaRPr lang="nl-NL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600" b="0" i="0" u="none" strike="noStrike" noProof="0">
                          <a:effectLst/>
                        </a:rPr>
                        <a:t>10/11/2023</a:t>
                      </a:r>
                      <a:endParaRPr lang="nl-NL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600" b="0" i="0" u="none" strike="noStrike" noProof="0">
                          <a:effectLst/>
                        </a:rPr>
                        <a:t>31/05/2024</a:t>
                      </a:r>
                      <a:endParaRPr lang="nl-NL"/>
                    </a:p>
                  </a:txBody>
                  <a:tcPr marL="12953" marR="12953" marT="12953" marB="62179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921412"/>
                  </a:ext>
                </a:extLst>
              </a:tr>
              <a:tr h="569204">
                <a:tc>
                  <a:txBody>
                    <a:bodyPr/>
                    <a:lstStyle/>
                    <a:p>
                      <a:pPr fontAlgn="ctr"/>
                      <a:endParaRPr lang="nl-NL" sz="1600">
                        <a:effectLst/>
                      </a:endParaRPr>
                    </a:p>
                  </a:txBody>
                  <a:tcPr marL="12954" marR="12954" marT="12954" marB="6218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600" b="0" i="0" u="none" strike="noStrike" noProof="0" dirty="0">
                          <a:effectLst/>
                          <a:latin typeface="Tw Cen MT"/>
                        </a:rPr>
                        <a:t>Financieel en inhoudelijk eindverslag</a:t>
                      </a:r>
                      <a:endParaRPr lang="nl-NL" dirty="0"/>
                    </a:p>
                  </a:txBody>
                  <a:tcPr marL="12954" marR="12954" marT="12954" marB="6218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600">
                          <a:effectLst/>
                        </a:rPr>
                        <a:t>30/10/2024</a:t>
                      </a:r>
                    </a:p>
                  </a:txBody>
                  <a:tcPr marL="12953" marR="12953" marT="12953" marB="62179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537721"/>
                  </a:ext>
                </a:extLst>
              </a:tr>
              <a:tr h="474664">
                <a:tc>
                  <a:txBody>
                    <a:bodyPr/>
                    <a:lstStyle/>
                    <a:p>
                      <a:pPr fontAlgn="ctr"/>
                      <a:endParaRPr lang="nl-NL" sz="1600">
                        <a:effectLst/>
                      </a:endParaRPr>
                    </a:p>
                  </a:txBody>
                  <a:tcPr marL="12954" marR="12954" marT="12954" marB="6218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nl-NL" sz="1600" dirty="0">
                          <a:effectLst/>
                        </a:rPr>
                        <a:t>Inhoudelijk verslag</a:t>
                      </a:r>
                    </a:p>
                  </a:txBody>
                  <a:tcPr marL="12954" marR="12954" marT="12954" marB="6218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600">
                          <a:effectLst/>
                        </a:rPr>
                        <a:t>30/10/2025</a:t>
                      </a:r>
                    </a:p>
                  </a:txBody>
                  <a:tcPr marL="12953" marR="12953" marT="12953" marB="62179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26887"/>
                  </a:ext>
                </a:extLst>
              </a:tr>
              <a:tr h="474664">
                <a:tc>
                  <a:txBody>
                    <a:bodyPr/>
                    <a:lstStyle/>
                    <a:p>
                      <a:pPr fontAlgn="ctr"/>
                      <a:endParaRPr lang="nl-NL" sz="1600">
                        <a:effectLst/>
                      </a:endParaRPr>
                    </a:p>
                  </a:txBody>
                  <a:tcPr marL="12954" marR="12954" marT="12954" marB="6218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nl-NL" sz="1600">
                          <a:effectLst/>
                        </a:rPr>
                        <a:t>Inhoudelijk verslag</a:t>
                      </a:r>
                    </a:p>
                  </a:txBody>
                  <a:tcPr marL="12954" marR="12954" marT="12954" marB="6218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600" dirty="0">
                          <a:effectLst/>
                        </a:rPr>
                        <a:t>30/10/2026</a:t>
                      </a:r>
                    </a:p>
                  </a:txBody>
                  <a:tcPr marL="12953" marR="12953" marT="12953" marB="62179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956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601513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E0D405-B77C-B2CF-A556-AA25B277F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Projectoproep initiatieven leerloopbaanbegeleiding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0BB7A7-B22B-E973-DAEF-659C1CC92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nl-NL" b="1"/>
              <a:t>WAT</a:t>
            </a:r>
          </a:p>
          <a:p>
            <a:pPr marL="0" indent="0">
              <a:buNone/>
            </a:pPr>
            <a:r>
              <a:rPr lang="nl-NL"/>
              <a:t>Ondersteunen van </a:t>
            </a:r>
            <a:r>
              <a:rPr lang="nl-NL">
                <a:ea typeface="+mn-lt"/>
                <a:cs typeface="+mn-lt"/>
              </a:rPr>
              <a:t>nieuwe initiatieven bij de opstart of versterken van bestaande initiatieven rond leerloopbaanbegeleiding </a:t>
            </a:r>
            <a:endParaRPr lang="nl-NL"/>
          </a:p>
          <a:p>
            <a:pPr marL="413385" lvl="1" indent="-285750">
              <a:buFont typeface="Wingdings" panose="05000000000000000000" pitchFamily="2" charset="2"/>
              <a:buChar char="§"/>
            </a:pPr>
            <a:r>
              <a:rPr lang="nl-NL" sz="1800"/>
              <a:t>Organisaties met rechtspersoonlijkheid gevestigd in Vlaanderen of Brussel</a:t>
            </a:r>
          </a:p>
          <a:p>
            <a:pPr marL="413385" lvl="1" indent="-285750">
              <a:buFont typeface="Wingdings" panose="05000000000000000000" pitchFamily="2" charset="2"/>
              <a:buChar char="§"/>
            </a:pPr>
            <a:r>
              <a:rPr lang="nl-NL" sz="1800"/>
              <a:t>Voorwaarde: cofinanciering van 60%</a:t>
            </a:r>
          </a:p>
          <a:p>
            <a:pPr marL="413385" lvl="1" indent="-285750">
              <a:buFont typeface="Wingdings" panose="05000000000000000000" pitchFamily="2" charset="2"/>
              <a:buChar char="§"/>
            </a:pPr>
            <a:r>
              <a:rPr lang="nl-NL" sz="180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 </a:t>
            </a:r>
            <a:r>
              <a:rPr lang="nl-NL" sz="1800" err="1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Edusprong</a:t>
            </a:r>
            <a:endParaRPr lang="nl-NL" sz="1800">
              <a:solidFill>
                <a:schemeClr val="accent2">
                  <a:lumMod val="75000"/>
                </a:schemeClr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nl-NL" b="1"/>
              <a:t>STATUS</a:t>
            </a:r>
            <a:r>
              <a:rPr lang="nl-NL"/>
              <a:t> </a:t>
            </a:r>
          </a:p>
          <a:p>
            <a:pPr marL="0" indent="0">
              <a:buNone/>
            </a:pPr>
            <a:r>
              <a:rPr lang="nl-NL"/>
              <a:t>De oproep werd in juli 2022 gelanceerd. Projectaanvragen indienen kan tot en met 23/09/2022.</a:t>
            </a:r>
          </a:p>
          <a:p>
            <a:pPr marL="0" indent="0">
              <a:buNone/>
            </a:pPr>
            <a:r>
              <a:rPr lang="nl-NL" b="1">
                <a:ea typeface="+mn-lt"/>
                <a:cs typeface="+mn-lt"/>
              </a:rPr>
              <a:t>LOOPTIJD   </a:t>
            </a:r>
            <a:r>
              <a:rPr lang="nl-NL">
                <a:ea typeface="+mn-lt"/>
                <a:cs typeface="+mn-lt"/>
              </a:rPr>
              <a:t> kalenderjaren 2023, 2024, 2025</a:t>
            </a:r>
          </a:p>
          <a:p>
            <a:pPr marL="0" indent="0">
              <a:buNone/>
            </a:pPr>
            <a:r>
              <a:rPr lang="nl-NL" b="1">
                <a:ea typeface="+mn-lt"/>
                <a:cs typeface="+mn-lt"/>
              </a:rPr>
              <a:t>BUDGET	  </a:t>
            </a:r>
            <a:r>
              <a:rPr lang="nl-NL">
                <a:ea typeface="+mn-lt"/>
                <a:cs typeface="+mn-lt"/>
              </a:rPr>
              <a:t> 3 miljoen euro</a:t>
            </a:r>
          </a:p>
          <a:p>
            <a:pPr marL="0" indent="0">
              <a:buNone/>
            </a:pPr>
            <a:r>
              <a:rPr lang="nl-NL" b="1">
                <a:ea typeface="+mn-lt"/>
                <a:cs typeface="+mn-lt"/>
              </a:rPr>
              <a:t>CONTACTPERSOON   </a:t>
            </a:r>
            <a:r>
              <a:rPr lang="nl-NL">
                <a:ea typeface="+mn-lt"/>
                <a:cs typeface="+mn-lt"/>
              </a:rPr>
              <a:t>Sarah De Decker</a:t>
            </a:r>
            <a:endParaRPr lang="nl-NL">
              <a:highlight>
                <a:srgbClr val="FFFF00"/>
              </a:highlight>
              <a:ea typeface="+mn-lt"/>
              <a:cs typeface="+mn-lt"/>
            </a:endParaRPr>
          </a:p>
          <a:p>
            <a:pPr>
              <a:buFont typeface="Arial" panose="020B0602020104020603" pitchFamily="34" charset="0"/>
              <a:buChar char="•"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1E6E582-B39B-459B-943F-77530F097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87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06739151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87E1A9-61B2-1748-5929-A5748678A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Communicatiecampagne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741B3D-C352-2DD0-8322-75AE7F735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nl-NL" b="1"/>
              <a:t>WAT</a:t>
            </a:r>
          </a:p>
          <a:p>
            <a:pPr marL="0" indent="0">
              <a:buNone/>
            </a:pPr>
            <a:r>
              <a:rPr lang="nl-NL"/>
              <a:t>Communicatiecampagne om het levenslang leren en het volwassenenonderwijs als sterk merk in de verf te zetten.</a:t>
            </a:r>
          </a:p>
          <a:p>
            <a:pPr marL="0" indent="0">
              <a:buNone/>
            </a:pPr>
            <a:r>
              <a:rPr lang="nl-NL" b="1"/>
              <a:t>STRATEGIE</a:t>
            </a:r>
            <a:r>
              <a:rPr lang="nl-NL"/>
              <a:t> </a:t>
            </a:r>
          </a:p>
          <a:p>
            <a:pPr marL="470535" lvl="1" indent="-342900">
              <a:buFont typeface="Wingdings" panose="05000000000000000000" pitchFamily="2" charset="2"/>
              <a:buChar char="§"/>
            </a:pPr>
            <a:r>
              <a:rPr lang="nl-NL" err="1"/>
              <a:t>Vlaanderenbreed</a:t>
            </a:r>
            <a:r>
              <a:rPr lang="nl-NL"/>
              <a:t> en doelgericht</a:t>
            </a:r>
          </a:p>
          <a:p>
            <a:pPr marL="470535" lvl="1" indent="-342900">
              <a:buFont typeface="Wingdings" panose="05000000000000000000" pitchFamily="2" charset="2"/>
              <a:buChar char="§"/>
            </a:pPr>
            <a:r>
              <a:rPr lang="nl-NL"/>
              <a:t>Customer</a:t>
            </a:r>
            <a:r>
              <a:rPr lang="nl-NL">
                <a:ea typeface="+mn-lt"/>
                <a:cs typeface="+mn-lt"/>
              </a:rPr>
              <a:t> </a:t>
            </a:r>
            <a:r>
              <a:rPr lang="nl-NL" err="1">
                <a:ea typeface="+mn-lt"/>
                <a:cs typeface="+mn-lt"/>
              </a:rPr>
              <a:t>journeys</a:t>
            </a:r>
            <a:r>
              <a:rPr lang="nl-NL">
                <a:ea typeface="+mn-lt"/>
                <a:cs typeface="+mn-lt"/>
              </a:rPr>
              <a:t> van het Expertisecentrum Innovatieve Leerwegen en Idea Consult</a:t>
            </a:r>
          </a:p>
          <a:p>
            <a:pPr marL="470535" lvl="1" indent="-342900">
              <a:buFont typeface="Wingdings" panose="05000000000000000000" pitchFamily="2" charset="2"/>
              <a:buChar char="§"/>
            </a:pPr>
            <a:r>
              <a:rPr lang="nl-NL">
                <a:ea typeface="+mn-lt"/>
                <a:cs typeface="+mn-lt"/>
              </a:rPr>
              <a:t>Voordelen van CVO/CBE om drempels per doelgroep te overwinnen</a:t>
            </a:r>
          </a:p>
          <a:p>
            <a:pPr marL="0" indent="0">
              <a:buNone/>
            </a:pPr>
            <a:r>
              <a:rPr lang="nl-NL" b="1"/>
              <a:t>PLANNING</a:t>
            </a:r>
            <a:r>
              <a:rPr lang="nl-NL"/>
              <a:t> </a:t>
            </a:r>
            <a:endParaRPr lang="nl-NL">
              <a:solidFill>
                <a:srgbClr val="000000"/>
              </a:solidFill>
            </a:endParaRPr>
          </a:p>
          <a:p>
            <a:pPr marL="470535" lvl="1" indent="-342900">
              <a:buFont typeface="Wingdings" panose="05000000000000000000" pitchFamily="2" charset="2"/>
              <a:buChar char="§"/>
            </a:pPr>
            <a:r>
              <a:rPr lang="nl-NL">
                <a:solidFill>
                  <a:srgbClr val="000000"/>
                </a:solidFill>
              </a:rPr>
              <a:t>Najaar: b</a:t>
            </a:r>
            <a:r>
              <a:rPr lang="nl-NL">
                <a:latin typeface="TW Cen MT"/>
              </a:rPr>
              <a:t>etrokkenheid CVO/CBE via klankbordgroep </a:t>
            </a:r>
            <a:r>
              <a:rPr lang="nl-NL" err="1">
                <a:latin typeface="TW Cen MT"/>
              </a:rPr>
              <a:t>Edusprong</a:t>
            </a:r>
            <a:endParaRPr lang="nl-NL">
              <a:latin typeface="TW Cen MT"/>
            </a:endParaRPr>
          </a:p>
          <a:p>
            <a:pPr marL="470535" lvl="1" indent="-342900">
              <a:buFont typeface="Wingdings" panose="05000000000000000000" pitchFamily="2" charset="2"/>
              <a:buChar char="§"/>
            </a:pPr>
            <a:r>
              <a:rPr lang="nl-NL">
                <a:latin typeface="Tw Cen MT"/>
              </a:rPr>
              <a:t>Schooljaar</a:t>
            </a:r>
            <a:r>
              <a:rPr lang="nl-NL">
                <a:solidFill>
                  <a:srgbClr val="000000"/>
                </a:solidFill>
              </a:rPr>
              <a:t> 2022-2023: uitrol campagne </a:t>
            </a:r>
            <a:endParaRPr lang="nl-NL" b="1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b="1">
                <a:solidFill>
                  <a:srgbClr val="000000"/>
                </a:solidFill>
              </a:rPr>
              <a:t>CONTACTPERSOON  </a:t>
            </a:r>
            <a:r>
              <a:rPr lang="nl-NL" b="1"/>
              <a:t> </a:t>
            </a:r>
            <a:r>
              <a:rPr lang="nl-NL"/>
              <a:t>Leen Leemans &amp; Sarah De Decker</a:t>
            </a:r>
            <a:endParaRPr lang="nl-NL" b="1"/>
          </a:p>
          <a:p>
            <a:pPr>
              <a:buFont typeface="Arial" panose="020B0602020104020603" pitchFamily="34" charset="0"/>
              <a:buChar char="•"/>
            </a:pPr>
            <a:endParaRPr lang="nl-NL"/>
          </a:p>
          <a:p>
            <a:pPr marL="0" indent="0">
              <a:buNone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0C7B54F-CE32-478D-BC57-7FF47F2FB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88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48450431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4CD570-8524-4FED-B7A4-1513876404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9034" y="2689934"/>
            <a:ext cx="4601350" cy="2210540"/>
          </a:xfrm>
        </p:spPr>
        <p:txBody>
          <a:bodyPr/>
          <a:lstStyle/>
          <a:p>
            <a:pPr algn="ctr"/>
            <a:r>
              <a:rPr lang="nl-BE" b="1">
                <a:latin typeface="FlandersArtSans-Regular" panose="00000500000000000000" pitchFamily="2" charset="0"/>
              </a:rPr>
              <a:t>WIJZIGINGEN </a:t>
            </a:r>
            <a:br>
              <a:rPr lang="nl-BE" b="1">
                <a:latin typeface="FlandersArtSans-Regular" panose="00000500000000000000" pitchFamily="2" charset="0"/>
              </a:rPr>
            </a:br>
            <a:r>
              <a:rPr lang="nl-BE" b="1">
                <a:latin typeface="FlandersArtSans-Regular" panose="00000500000000000000" pitchFamily="2" charset="0"/>
              </a:rPr>
              <a:t>PERSONEEL</a:t>
            </a:r>
            <a:br>
              <a:rPr lang="nl-BE" b="1">
                <a:latin typeface="FlandersArtSans-Regular" panose="00000500000000000000" pitchFamily="2" charset="0"/>
              </a:rPr>
            </a:br>
            <a:br>
              <a:rPr lang="nl-BE" sz="2400" b="1">
                <a:latin typeface="FlandersArtSans-Regular" panose="00000500000000000000" pitchFamily="2" charset="0"/>
              </a:rPr>
            </a:br>
            <a:r>
              <a:rPr lang="nl-BE" sz="2400" b="1">
                <a:latin typeface="FlandersArtSans-Regular" panose="00000500000000000000" pitchFamily="2" charset="0"/>
              </a:rPr>
              <a:t>Wannes Verheyen</a:t>
            </a:r>
            <a:br>
              <a:rPr lang="nl-BE"/>
            </a:b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CA579A9-3EED-43E5-A928-F67A020A3DE7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nl-BE"/>
              <a:t>25 augustus 2022</a:t>
            </a:r>
          </a:p>
        </p:txBody>
      </p:sp>
    </p:spTree>
    <p:extLst>
      <p:ext uri="{BB962C8B-B14F-4D97-AF65-F5344CB8AC3E}">
        <p14:creationId xmlns:p14="http://schemas.microsoft.com/office/powerpoint/2010/main" val="2789457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jdelijke aanduiding voor datum 3"/>
          <p:cNvSpPr txBox="1">
            <a:spLocks noGrp="1"/>
          </p:cNvSpPr>
          <p:nvPr/>
        </p:nvSpPr>
        <p:spPr bwMode="auto">
          <a:xfrm>
            <a:off x="1485900" y="5543550"/>
            <a:ext cx="1600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C0C60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  <a:lvl2pPr marL="742950" indent="-285750">
              <a:spcBef>
                <a:spcPct val="20000"/>
              </a:spcBef>
              <a:buClr>
                <a:srgbClr val="75A4A3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FlandersArtSans-Regular" panose="00000500000000000000" pitchFamily="2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FlandersArtSans-Regular" panose="00000500000000000000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0C0C6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9pPr>
          </a:lstStyle>
          <a:p>
            <a:pPr defTabSz="685800" eaLnBrk="1" hangingPunct="1">
              <a:spcBef>
                <a:spcPct val="0"/>
              </a:spcBef>
              <a:buClrTx/>
              <a:buSzTx/>
              <a:buNone/>
            </a:pPr>
            <a:endParaRPr lang="nl-NL" altLang="en-US" sz="900" b="0">
              <a:solidFill>
                <a:srgbClr val="330066"/>
              </a:solidFill>
              <a:latin typeface="Calibri" panose="020F0502020204030204" pitchFamily="34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nl-BE"/>
              <a:t>Principes berekening omkadering SJ 22-23</a:t>
            </a:r>
            <a:br>
              <a:rPr lang="nl-BE" altLang="nl-BE"/>
            </a:br>
            <a:r>
              <a:rPr lang="nl-NL" altLang="nl-BE" sz="1500">
                <a:solidFill>
                  <a:srgbClr val="0070C0"/>
                </a:solidFill>
              </a:rPr>
              <a:t>Artikel 85, 87, 90, 98, 105, 107 en 196septies §5 decreet VWO</a:t>
            </a:r>
            <a:endParaRPr lang="nl-NL" altLang="nl-BE">
              <a:solidFill>
                <a:srgbClr val="0070C0"/>
              </a:solidFill>
            </a:endParaRPr>
          </a:p>
        </p:txBody>
      </p:sp>
      <p:sp>
        <p:nvSpPr>
          <p:cNvPr id="3584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58604" lvl="1" indent="0" eaLnBrk="1" hangingPunct="1">
              <a:lnSpc>
                <a:spcPct val="90000"/>
              </a:lnSpc>
              <a:buNone/>
            </a:pPr>
            <a:endParaRPr lang="nl-NL" altLang="nl-BE" sz="1500"/>
          </a:p>
          <a:p>
            <a:pPr marL="0" lvl="1" indent="0" eaLnBrk="1" hangingPunct="1">
              <a:lnSpc>
                <a:spcPct val="90000"/>
              </a:lnSpc>
              <a:buClr>
                <a:srgbClr val="0C0C60"/>
              </a:buClr>
              <a:buNone/>
            </a:pPr>
            <a:r>
              <a:rPr lang="nl-BE" altLang="nl-BE" sz="2200"/>
              <a:t>Neutralisatie corona: </a:t>
            </a:r>
          </a:p>
          <a:p>
            <a:pPr marL="0" lvl="1" indent="0" eaLnBrk="1" hangingPunct="1">
              <a:lnSpc>
                <a:spcPct val="90000"/>
              </a:lnSpc>
              <a:buClr>
                <a:srgbClr val="0C0C60"/>
              </a:buClr>
              <a:buNone/>
            </a:pPr>
            <a:endParaRPr lang="nl-BE" altLang="nl-BE" sz="2200"/>
          </a:p>
          <a:p>
            <a:pPr lvl="1" defTabSz="685800">
              <a:defRPr/>
            </a:pPr>
            <a:r>
              <a:rPr lang="nl-BE" sz="1900">
                <a:solidFill>
                  <a:srgbClr val="000000"/>
                </a:solidFill>
              </a:rPr>
              <a:t>CBE: </a:t>
            </a:r>
            <a:br>
              <a:rPr lang="nl-BE" sz="1900">
                <a:solidFill>
                  <a:srgbClr val="000000"/>
                </a:solidFill>
              </a:rPr>
            </a:br>
            <a:endParaRPr lang="nl-BE" sz="1900">
              <a:solidFill>
                <a:srgbClr val="000000"/>
              </a:solidFill>
            </a:endParaRPr>
          </a:p>
          <a:p>
            <a:pPr marL="473297" lvl="2" indent="-28575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NL" altLang="nl-BE" b="1"/>
              <a:t>ALS</a:t>
            </a:r>
            <a:r>
              <a:rPr lang="nl-NL" altLang="nl-BE"/>
              <a:t>: </a:t>
            </a:r>
            <a:r>
              <a:rPr lang="nl-NL" altLang="nl-BE" b="1"/>
              <a:t>berekende</a:t>
            </a:r>
            <a:r>
              <a:rPr lang="nl-NL" altLang="nl-BE"/>
              <a:t> VTE/Pu schooljaar 2022-2023 incl. compensatie 33% lager liggen dan toegekende VTE/Pu schooljaar 2021-2022 incl. educatieve overbruggingsregeling…</a:t>
            </a:r>
          </a:p>
          <a:p>
            <a:pPr marL="473297" lvl="2" indent="-28575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NL" altLang="nl-BE" b="1"/>
              <a:t>DAN</a:t>
            </a:r>
            <a:r>
              <a:rPr lang="nl-NL" altLang="nl-BE"/>
              <a:t>: per centrum 100% van het verlies t.o.v. schooljaar 2021-2022 incl. educatieve overbruggingsregeling gecompenseerd</a:t>
            </a:r>
          </a:p>
          <a:p>
            <a:pPr marL="258604" lvl="1" indent="0" eaLnBrk="1" hangingPunct="1">
              <a:lnSpc>
                <a:spcPct val="90000"/>
              </a:lnSpc>
              <a:buNone/>
            </a:pPr>
            <a:endParaRPr lang="nl-BE" altLang="nl-BE" sz="2100"/>
          </a:p>
          <a:p>
            <a:pPr marL="258128" lvl="1" indent="0" eaLnBrk="1" hangingPunct="1">
              <a:lnSpc>
                <a:spcPct val="90000"/>
              </a:lnSpc>
              <a:buNone/>
            </a:pPr>
            <a:endParaRPr lang="nl-BE" altLang="nl-BE" sz="2100"/>
          </a:p>
          <a:p>
            <a:pPr marL="258128" lvl="1" indent="0" eaLnBrk="1" hangingPunct="1">
              <a:lnSpc>
                <a:spcPct val="90000"/>
              </a:lnSpc>
              <a:buNone/>
            </a:pPr>
            <a:endParaRPr lang="nl-BE" altLang="nl-BE" sz="150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nl-BE" altLang="nl-BE" sz="975"/>
              <a:t> </a:t>
            </a:r>
            <a:endParaRPr lang="nl-BE" altLang="nl-BE" sz="1500"/>
          </a:p>
          <a:p>
            <a:pPr eaLnBrk="1" hangingPunct="1">
              <a:lnSpc>
                <a:spcPct val="90000"/>
              </a:lnSpc>
            </a:pPr>
            <a:endParaRPr lang="nl-BE" altLang="nl-BE" sz="1275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2516276F-DADA-4A24-95B0-7E71C015C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9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15056523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5BB85C-C42F-4484-AA02-E371C6DDE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Wijzigingen personeel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476CDA-98FB-4F42-8F3E-83B743983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BE"/>
              <a:t>Uitvoering CAO XII - CVO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/>
              <a:t>Uitvoering CAO V - CBE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/>
              <a:t>Kleine aanpassingen regelgeving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/>
              <a:t>Persona</a:t>
            </a:r>
          </a:p>
          <a:p>
            <a:pPr lvl="1"/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9FF82F1-AA14-4EEF-B3E0-C4A7B8EA9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90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83137770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5BB85C-C42F-4484-AA02-E371C6DDE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Uitvoering CAO XII - CVO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476CDA-98FB-4F42-8F3E-83B743983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r>
              <a:rPr lang="nl-BE" b="1"/>
              <a:t>Fietsvergoeding</a:t>
            </a:r>
          </a:p>
          <a:p>
            <a:pPr marL="264795" lvl="1"/>
            <a:r>
              <a:rPr lang="nl-BE"/>
              <a:t>0,15 </a:t>
            </a:r>
            <a:r>
              <a:rPr lang="nl-BE">
                <a:sym typeface="Wingdings" panose="05000000000000000000" pitchFamily="2" charset="2"/>
              </a:rPr>
              <a:t> 0,21 cent/km</a:t>
            </a:r>
            <a:endParaRPr lang="nl-BE"/>
          </a:p>
          <a:p>
            <a:r>
              <a:rPr lang="nl-BE" b="1"/>
              <a:t>Internetvergoeding</a:t>
            </a:r>
          </a:p>
          <a:p>
            <a:pPr marL="264795" lvl="1"/>
            <a:r>
              <a:rPr lang="nl-BE"/>
              <a:t>20 euro per maand</a:t>
            </a:r>
          </a:p>
          <a:p>
            <a:pPr marL="264795" lvl="1"/>
            <a:r>
              <a:rPr lang="nl-BE"/>
              <a:t>Tenzij </a:t>
            </a:r>
            <a:r>
              <a:rPr lang="nl-BE" err="1"/>
              <a:t>opt</a:t>
            </a:r>
            <a:r>
              <a:rPr lang="nl-BE"/>
              <a:t>-out/betere vergoeding</a:t>
            </a:r>
          </a:p>
          <a:p>
            <a:r>
              <a:rPr lang="nl-BE" b="1"/>
              <a:t>Verhoging salarisschalen directeurs</a:t>
            </a:r>
          </a:p>
          <a:p>
            <a:pPr marL="264795" lvl="1"/>
            <a:r>
              <a:rPr lang="nl-BE"/>
              <a:t>1/1/2022: eerste verhoging </a:t>
            </a:r>
            <a:r>
              <a:rPr lang="nl-BE">
                <a:sym typeface="Wingdings" panose="05000000000000000000" pitchFamily="2" charset="2"/>
              </a:rPr>
              <a:t> 128%</a:t>
            </a:r>
            <a:endParaRPr lang="nl-BE"/>
          </a:p>
          <a:p>
            <a:pPr marL="264795" lvl="1"/>
            <a:r>
              <a:rPr lang="nl-BE"/>
              <a:t>1/1/2023: tweede verhoging </a:t>
            </a:r>
            <a:r>
              <a:rPr lang="nl-BE">
                <a:sym typeface="Wingdings" panose="05000000000000000000" pitchFamily="2" charset="2"/>
              </a:rPr>
              <a:t> 131%</a:t>
            </a:r>
            <a:endParaRPr lang="nl-BE"/>
          </a:p>
          <a:p>
            <a:r>
              <a:rPr lang="nl-BE" b="1"/>
              <a:t>Afschaffen </a:t>
            </a:r>
            <a:r>
              <a:rPr lang="nl-BE" b="1" err="1"/>
              <a:t>baremieke</a:t>
            </a:r>
            <a:r>
              <a:rPr lang="nl-BE" b="1"/>
              <a:t> minimumleeftijd</a:t>
            </a:r>
          </a:p>
          <a:p>
            <a:pPr marL="264795" lvl="1"/>
            <a:r>
              <a:rPr lang="nl-BE"/>
              <a:t>Nieuwe indiensttredingen sinds 1/9/2021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3275DA1-C491-415E-B60F-72B42A9D3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91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50020978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5BB85C-C42F-4484-AA02-E371C6DDE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Uitvoering CAO XII - CVO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476CDA-98FB-4F42-8F3E-83B743983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rmAutofit lnSpcReduction="10000"/>
          </a:bodyPr>
          <a:lstStyle/>
          <a:p>
            <a:r>
              <a:rPr lang="nl-BE" b="1"/>
              <a:t>Korte vervangingen</a:t>
            </a:r>
            <a:endParaRPr lang="nl-NL" b="1"/>
          </a:p>
          <a:p>
            <a:pPr marL="264795" lvl="1"/>
            <a:r>
              <a:rPr lang="nl-BE"/>
              <a:t>Verder uit te werken</a:t>
            </a:r>
          </a:p>
          <a:p>
            <a:r>
              <a:rPr lang="nl-BE" b="1"/>
              <a:t>Extra middelen</a:t>
            </a:r>
          </a:p>
          <a:p>
            <a:pPr marL="264795" lvl="1"/>
            <a:r>
              <a:rPr lang="nl-BE"/>
              <a:t>Bijkomende </a:t>
            </a:r>
            <a:r>
              <a:rPr lang="nl-BE" err="1"/>
              <a:t>LeU</a:t>
            </a:r>
            <a:r>
              <a:rPr lang="nl-BE"/>
              <a:t>/Pu</a:t>
            </a:r>
          </a:p>
          <a:p>
            <a:pPr marL="596265" lvl="2" indent="-285750">
              <a:buFont typeface="Wingdings" panose="05000000000000000000" pitchFamily="2" charset="2"/>
              <a:buChar char="Ø"/>
            </a:pPr>
            <a:r>
              <a:rPr lang="nl-BE"/>
              <a:t>Aanvangsbegeleiding </a:t>
            </a:r>
          </a:p>
          <a:p>
            <a:pPr marL="596265" lvl="2" indent="-285750">
              <a:buFont typeface="Wingdings" panose="05000000000000000000" pitchFamily="2" charset="2"/>
              <a:buChar char="Ø"/>
            </a:pPr>
            <a:r>
              <a:rPr lang="nl-BE"/>
              <a:t>Samen school maken </a:t>
            </a:r>
          </a:p>
          <a:p>
            <a:pPr marL="596265" lvl="2" indent="-285750">
              <a:buFont typeface="Wingdings" panose="05000000000000000000" pitchFamily="2" charset="2"/>
              <a:buChar char="Ø"/>
            </a:pPr>
            <a:r>
              <a:rPr lang="nl-BE"/>
              <a:t>Ondersteuning kerntaken leerkracht</a:t>
            </a:r>
          </a:p>
          <a:p>
            <a:pPr marL="127635" lvl="1" indent="0">
              <a:buNone/>
            </a:pPr>
            <a:r>
              <a:rPr lang="nl-BE">
                <a:sym typeface="Wingdings" panose="05000000000000000000" pitchFamily="2" charset="2"/>
              </a:rPr>
              <a:t> </a:t>
            </a:r>
            <a:r>
              <a:rPr lang="nl-BE"/>
              <a:t>Aanwendingsrapport aangepast</a:t>
            </a:r>
            <a:endParaRPr lang="nl-BE">
              <a:solidFill>
                <a:srgbClr val="FF0000"/>
              </a:solidFill>
            </a:endParaRPr>
          </a:p>
          <a:p>
            <a:pPr marL="596265" lvl="2" indent="-285750">
              <a:buFont typeface="Wingdings" panose="05000000000000000000" pitchFamily="2" charset="2"/>
              <a:buChar char="Ø"/>
            </a:pPr>
            <a:r>
              <a:rPr lang="nl-BE"/>
              <a:t>OOM5</a:t>
            </a:r>
          </a:p>
          <a:p>
            <a:r>
              <a:rPr lang="nl-BE" b="1"/>
              <a:t>Overmacht</a:t>
            </a:r>
          </a:p>
          <a:p>
            <a:pPr marL="264795" lvl="1"/>
            <a:r>
              <a:rPr lang="nl-BE"/>
              <a:t>Toepassingsgebied verruimd: onder zelfde dak</a:t>
            </a:r>
          </a:p>
          <a:p>
            <a:pPr marL="264795" lvl="1"/>
            <a:r>
              <a:rPr lang="nl-BE"/>
              <a:t>Opname in halve dagen mogelijk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016EB2C-A580-4C49-857E-4A9BF3D71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92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87147222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5BB85C-C42F-4484-AA02-E371C6DDE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Uitvoering CAO V - CBE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476CDA-98FB-4F42-8F3E-83B743983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rmAutofit lnSpcReduction="10000"/>
          </a:bodyPr>
          <a:lstStyle/>
          <a:p>
            <a:r>
              <a:rPr lang="nl-BE" b="1"/>
              <a:t>Zelfde maatregelen bij CVO</a:t>
            </a:r>
          </a:p>
          <a:p>
            <a:pPr marL="264795" lvl="1"/>
            <a:r>
              <a:rPr lang="nl-BE"/>
              <a:t>Fietsvergoeding</a:t>
            </a:r>
          </a:p>
          <a:p>
            <a:pPr marL="264795" lvl="1"/>
            <a:r>
              <a:rPr lang="nl-BE"/>
              <a:t>Internetvergoeding</a:t>
            </a:r>
          </a:p>
          <a:p>
            <a:pPr marL="264795" lvl="1"/>
            <a:r>
              <a:rPr lang="nl-BE" err="1"/>
              <a:t>Baremieke</a:t>
            </a:r>
            <a:r>
              <a:rPr lang="nl-BE"/>
              <a:t> minimumleeftijd</a:t>
            </a:r>
          </a:p>
          <a:p>
            <a:pPr marL="264795" lvl="1"/>
            <a:r>
              <a:rPr lang="nl-BE"/>
              <a:t>Aanvangsbegeleiding</a:t>
            </a:r>
          </a:p>
          <a:p>
            <a:pPr marL="264795" lvl="1"/>
            <a:r>
              <a:rPr lang="nl-BE"/>
              <a:t>Korte vervangingen</a:t>
            </a:r>
          </a:p>
          <a:p>
            <a:pPr marL="264795" lvl="1"/>
            <a:r>
              <a:rPr lang="nl-BE"/>
              <a:t>Overmacht</a:t>
            </a:r>
          </a:p>
          <a:p>
            <a:pPr marL="0" indent="0">
              <a:buNone/>
            </a:pPr>
            <a:endParaRPr lang="nl-BE"/>
          </a:p>
          <a:p>
            <a:r>
              <a:rPr lang="nl-BE" b="1"/>
              <a:t>Specifiek voor CBE</a:t>
            </a:r>
          </a:p>
          <a:p>
            <a:pPr marL="264795" lvl="1"/>
            <a:r>
              <a:rPr lang="nl-BE"/>
              <a:t>Nascholingsmiddelen</a:t>
            </a:r>
          </a:p>
          <a:p>
            <a:pPr marL="264795" lvl="1"/>
            <a:r>
              <a:rPr lang="nl-BE"/>
              <a:t>Eenmalige benoeming 55+, 20j DA</a:t>
            </a:r>
          </a:p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00D2BEB-F63D-4C33-902F-C03A7FC2E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93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81762100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5BB85C-C42F-4484-AA02-E371C6DDE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Kleine wijzigingen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476CDA-98FB-4F42-8F3E-83B743983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rmAutofit lnSpcReduction="10000"/>
          </a:bodyPr>
          <a:lstStyle/>
          <a:p>
            <a:r>
              <a:rPr lang="nl-NL" b="1"/>
              <a:t>Wijziging begrip reaffectatievrij</a:t>
            </a:r>
          </a:p>
          <a:p>
            <a:pPr marL="0" indent="0">
              <a:buNone/>
            </a:pPr>
            <a:r>
              <a:rPr lang="nl-NL"/>
              <a:t> </a:t>
            </a:r>
            <a:r>
              <a:rPr lang="nl-NL" sz="2000"/>
              <a:t>Ook in schooljaar 2022-23 is de VLARC actief</a:t>
            </a:r>
          </a:p>
          <a:p>
            <a:pPr marL="264795" lvl="1"/>
            <a:r>
              <a:rPr lang="nl-NL"/>
              <a:t>Zendingen voor 20 oktober</a:t>
            </a:r>
          </a:p>
          <a:p>
            <a:r>
              <a:rPr lang="nl-NL" sz="2000"/>
              <a:t>Reaffectatievrij: niet-TABD</a:t>
            </a:r>
          </a:p>
          <a:p>
            <a:pPr marL="264795" lvl="1"/>
            <a:r>
              <a:rPr lang="nl-NL"/>
              <a:t>Vroeger: minstens 580 dagen dienstanciënniteit</a:t>
            </a:r>
          </a:p>
          <a:p>
            <a:pPr marL="264795" lvl="1"/>
            <a:r>
              <a:rPr lang="nl-NL"/>
              <a:t>Reaffectatie kan altijd in TAO en AND</a:t>
            </a:r>
          </a:p>
          <a:p>
            <a:pPr marL="127635" lvl="1" indent="0">
              <a:buNone/>
            </a:pPr>
            <a:endParaRPr lang="nl-NL"/>
          </a:p>
          <a:p>
            <a:r>
              <a:rPr lang="nl-NL" b="1"/>
              <a:t>Schorsing GLBO50/55+</a:t>
            </a:r>
          </a:p>
          <a:p>
            <a:pPr marL="264795" lvl="1"/>
            <a:r>
              <a:rPr lang="nl-NL"/>
              <a:t>Vanaf 1/9/2022</a:t>
            </a:r>
          </a:p>
          <a:p>
            <a:pPr marL="264795" lvl="1"/>
            <a:r>
              <a:rPr lang="nl-NL"/>
              <a:t>In kader van aanpak lerarentekort</a:t>
            </a:r>
          </a:p>
          <a:p>
            <a:pPr marL="264795" lvl="1"/>
            <a:r>
              <a:rPr lang="nl-NL"/>
              <a:t>Modaliteiten procedure nog af te stemmen met RVA</a:t>
            </a:r>
          </a:p>
          <a:p>
            <a:endParaRPr lang="nl-NL"/>
          </a:p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54796B6-D971-4A04-B8AE-2CA2CB22D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94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59771347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5BB85C-C42F-4484-AA02-E371C6DDE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Kleine wijzigingen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476CDA-98FB-4F42-8F3E-83B743983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1967949"/>
            <a:ext cx="7799434" cy="4721086"/>
          </a:xfrm>
        </p:spPr>
        <p:txBody>
          <a:bodyPr vert="horz" lIns="45720" tIns="45720" rIns="45720" bIns="45720" rtlCol="0" anchor="t">
            <a:normAutofit fontScale="92500" lnSpcReduction="10000"/>
          </a:bodyPr>
          <a:lstStyle/>
          <a:p>
            <a:r>
              <a:rPr lang="nl-NL" sz="2400" b="1"/>
              <a:t>Indiensttredingsvoorwaarden &amp; Vaste Benoeming</a:t>
            </a:r>
          </a:p>
          <a:p>
            <a:r>
              <a:rPr lang="nl-NL"/>
              <a:t>Uittreksel strafregister model 2: </a:t>
            </a:r>
          </a:p>
          <a:p>
            <a:pPr marL="264795" lvl="1"/>
            <a:r>
              <a:rPr lang="nl-NL" sz="2100"/>
              <a:t>Geldigheidsduur van 1 jaar naar 1 maand.</a:t>
            </a:r>
          </a:p>
          <a:p>
            <a:pPr marL="264795" lvl="1"/>
            <a:r>
              <a:rPr lang="nl-NL" sz="2100"/>
              <a:t>Uitzondering: 2</a:t>
            </a:r>
            <a:r>
              <a:rPr lang="nl-NL" sz="2100" baseline="30000"/>
              <a:t>de</a:t>
            </a:r>
            <a:r>
              <a:rPr lang="nl-NL" sz="2100"/>
              <a:t> aanwerving binnen zelfde centrumbestuur binnen zelfde schooljaar</a:t>
            </a:r>
          </a:p>
          <a:p>
            <a:r>
              <a:rPr lang="nl-NL" sz="2400" b="1"/>
              <a:t>Oekraïne</a:t>
            </a:r>
          </a:p>
          <a:p>
            <a:r>
              <a:rPr lang="nl-NL"/>
              <a:t>Afwijking aanstellingsvoorwaarden</a:t>
            </a:r>
          </a:p>
          <a:p>
            <a:pPr marL="264795" lvl="1"/>
            <a:r>
              <a:rPr lang="nl-NL" sz="2100"/>
              <a:t>Buitenlands diploma </a:t>
            </a:r>
            <a:r>
              <a:rPr lang="nl-NL" sz="2100">
                <a:sym typeface="Wingdings" panose="05000000000000000000" pitchFamily="2" charset="2"/>
              </a:rPr>
              <a:t> gelijkwaardigheidsaanvraag Naric</a:t>
            </a:r>
            <a:endParaRPr lang="nl-NL" sz="2100"/>
          </a:p>
          <a:p>
            <a:pPr marL="264795" lvl="1"/>
            <a:r>
              <a:rPr lang="nl-NL" sz="2100">
                <a:sym typeface="Wingdings" panose="05000000000000000000" pitchFamily="2" charset="2"/>
              </a:rPr>
              <a:t>In afwachting in betaling gesteld</a:t>
            </a:r>
            <a:endParaRPr lang="nl-NL" sz="2100"/>
          </a:p>
          <a:p>
            <a:r>
              <a:rPr lang="nl-NL" sz="2400" b="1" err="1"/>
              <a:t>Zij-instroom</a:t>
            </a:r>
            <a:endParaRPr lang="nl-NL" sz="2400" b="1"/>
          </a:p>
          <a:p>
            <a:r>
              <a:rPr lang="nl-NL"/>
              <a:t>Extra vorm van </a:t>
            </a:r>
            <a:r>
              <a:rPr lang="nl-NL" err="1"/>
              <a:t>valorisering</a:t>
            </a:r>
            <a:r>
              <a:rPr lang="nl-NL"/>
              <a:t> ervaring privédiensten</a:t>
            </a:r>
          </a:p>
          <a:p>
            <a:pPr marL="264795" lvl="1"/>
            <a:r>
              <a:rPr lang="nl-NL" sz="2100"/>
              <a:t>Voor bepaalde knelpuntvakken</a:t>
            </a:r>
          </a:p>
          <a:p>
            <a:pPr marL="264795" lvl="1"/>
            <a:r>
              <a:rPr lang="nl-NL" sz="2100" b="1"/>
              <a:t>Niet van toepassing op vwo</a:t>
            </a:r>
          </a:p>
          <a:p>
            <a:pPr marL="264795" lvl="1"/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2BEC508-DF3E-4771-A408-7FB193F0A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95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10910178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5BB85C-C42F-4484-AA02-E371C6DDE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Persona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476CDA-98FB-4F42-8F3E-83B743983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rmAutofit fontScale="92500" lnSpcReduction="20000"/>
          </a:bodyPr>
          <a:lstStyle/>
          <a:p>
            <a:r>
              <a:rPr lang="nl-NL" sz="2400"/>
              <a:t>Project PERSONA: een volledige vernieuwing van het digitale personeelsdossier van het onderwijs EPD</a:t>
            </a:r>
          </a:p>
          <a:p>
            <a:pPr marL="264795" lvl="1"/>
            <a:endParaRPr lang="nl-NL"/>
          </a:p>
          <a:p>
            <a:r>
              <a:rPr lang="nl-NL" sz="2400"/>
              <a:t>Doelstellingen</a:t>
            </a:r>
          </a:p>
          <a:p>
            <a:pPr marL="264795" lvl="1"/>
            <a:r>
              <a:rPr lang="nl-NL" sz="2100"/>
              <a:t>Meer flexibiliteit en bedrijfszekerheid op langere termijn</a:t>
            </a:r>
          </a:p>
          <a:p>
            <a:pPr marL="264795" lvl="1"/>
            <a:r>
              <a:rPr lang="nl-NL" sz="2100"/>
              <a:t>Efficiëntere, snellere en kwaliteitsvolle dossierbehandeling</a:t>
            </a:r>
          </a:p>
          <a:p>
            <a:pPr marL="264795" lvl="1"/>
            <a:r>
              <a:rPr lang="nl-NL" sz="2100"/>
              <a:t>Meer transparantie voor schoolsecretariaten en personeelsleden </a:t>
            </a:r>
          </a:p>
          <a:p>
            <a:pPr marL="264795" lvl="1"/>
            <a:endParaRPr lang="nl-NL"/>
          </a:p>
          <a:p>
            <a:r>
              <a:rPr lang="nl-NL" sz="2400"/>
              <a:t>Stand van zaken</a:t>
            </a:r>
          </a:p>
          <a:p>
            <a:pPr marL="264795" lvl="1"/>
            <a:r>
              <a:rPr lang="nl-NL" sz="2100"/>
              <a:t>Aanbestedingen en </a:t>
            </a:r>
            <a:r>
              <a:rPr lang="nl-NL" sz="2100" err="1"/>
              <a:t>projectopstart</a:t>
            </a:r>
            <a:endParaRPr lang="nl-NL" sz="2100"/>
          </a:p>
          <a:p>
            <a:pPr marL="264795" lvl="1"/>
            <a:r>
              <a:rPr lang="nl-NL" sz="2100"/>
              <a:t>Business proces re-engineering</a:t>
            </a:r>
          </a:p>
          <a:p>
            <a:pPr marL="264795" lvl="1"/>
            <a:r>
              <a:rPr lang="nl-NL" sz="2100"/>
              <a:t>Bouw</a:t>
            </a:r>
          </a:p>
          <a:p>
            <a:pPr marL="264795" lvl="1"/>
            <a:r>
              <a:rPr lang="nl-NL" sz="2100"/>
              <a:t>Opleverdatum: schooljaar 2024 - 2025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E07AFA9-3622-4FAA-9BF2-7361703DB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96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48892188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9C175F-4E9D-4EEB-B3B8-66EAD2A2A2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6346" y="2733064"/>
            <a:ext cx="2800660" cy="1579711"/>
          </a:xfrm>
        </p:spPr>
        <p:txBody>
          <a:bodyPr/>
          <a:lstStyle/>
          <a:p>
            <a:r>
              <a:rPr lang="nl-BE" b="1">
                <a:latin typeface="FlandersArtSans-Regular" panose="00000500000000000000" pitchFamily="2" charset="0"/>
              </a:rPr>
              <a:t>vragen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578D5A2-B785-4A0D-9529-8083F5307194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nl-BE"/>
              <a:t>25 augustus 2022</a:t>
            </a:r>
          </a:p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0729434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 noChangeArrowheads="1"/>
          </p:cNvSpPr>
          <p:nvPr>
            <p:ph type="ctrTitle"/>
          </p:nvPr>
        </p:nvSpPr>
        <p:spPr>
          <a:xfrm>
            <a:off x="899504" y="2816562"/>
            <a:ext cx="6030727" cy="1416050"/>
          </a:xfrm>
        </p:spPr>
        <p:txBody>
          <a:bodyPr/>
          <a:lstStyle/>
          <a:p>
            <a:r>
              <a:rPr lang="nl-NL" altLang="nl-BE" b="1">
                <a:latin typeface="FlandersArtSans-Regular" panose="00000500000000000000" pitchFamily="2" charset="0"/>
              </a:rPr>
              <a:t>Contact met de </a:t>
            </a:r>
            <a:br>
              <a:rPr lang="nl-NL" altLang="nl-BE" b="1">
                <a:latin typeface="FlandersArtSans-Regular" panose="00000500000000000000" pitchFamily="2" charset="0"/>
              </a:rPr>
            </a:br>
            <a:r>
              <a:rPr lang="nl-NL" altLang="nl-BE" b="1">
                <a:latin typeface="FlandersArtSans-Regular" panose="00000500000000000000" pitchFamily="2" charset="0"/>
              </a:rPr>
              <a:t>Afdeling HO-VWO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17E8F35-6F37-4A27-88A5-F2F926777E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3769" y="4535834"/>
            <a:ext cx="4716462" cy="1052513"/>
          </a:xfrm>
        </p:spPr>
        <p:txBody>
          <a:bodyPr/>
          <a:lstStyle/>
          <a:p>
            <a:pPr algn="r">
              <a:defRPr/>
            </a:pPr>
            <a:endParaRPr lang="nl-BE"/>
          </a:p>
          <a:p>
            <a:pPr algn="r">
              <a:defRPr/>
            </a:pPr>
            <a:endParaRPr lang="nl-BE"/>
          </a:p>
          <a:p>
            <a:pPr algn="r">
              <a:defRPr/>
            </a:pPr>
            <a:endParaRPr lang="nl-BE" sz="2000"/>
          </a:p>
          <a:p>
            <a:pPr algn="r">
              <a:defRPr/>
            </a:pPr>
            <a:endParaRPr lang="nl-BE" sz="2000"/>
          </a:p>
          <a:p>
            <a:pPr algn="r">
              <a:defRPr/>
            </a:pPr>
            <a:endParaRPr lang="nl-BE" sz="2000"/>
          </a:p>
        </p:txBody>
      </p:sp>
      <p:sp>
        <p:nvSpPr>
          <p:cNvPr id="6148" name="Tijdelijke aanduiding voor inhoud 3"/>
          <p:cNvSpPr>
            <a:spLocks noGrp="1" noChangeArrowheads="1"/>
          </p:cNvSpPr>
          <p:nvPr>
            <p:ph idx="12"/>
          </p:nvPr>
        </p:nvSpPr>
        <p:spPr/>
        <p:txBody>
          <a:bodyPr/>
          <a:lstStyle/>
          <a:p>
            <a:r>
              <a:rPr lang="nl-BE" altLang="nl-BE"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Tijdelijke aanduiding voor inhoud 3">
            <a:extLst>
              <a:ext uri="{FF2B5EF4-FFF2-40B4-BE49-F238E27FC236}">
                <a16:creationId xmlns:a16="http://schemas.microsoft.com/office/drawing/2014/main" id="{BF68CC4C-7C17-4534-9752-CDA5A2E2139B}"/>
              </a:ext>
            </a:extLst>
          </p:cNvPr>
          <p:cNvSpPr txBox="1">
            <a:spLocks/>
          </p:cNvSpPr>
          <p:nvPr/>
        </p:nvSpPr>
        <p:spPr bwMode="auto">
          <a:xfrm>
            <a:off x="504001" y="6044105"/>
            <a:ext cx="4773240" cy="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0C60"/>
              </a:buClr>
              <a:buSzPct val="70000"/>
              <a:buFontTx/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5A4A3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FlandersArtSans-Regular" panose="00000500000000000000" pitchFamily="2" charset="0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FlandersArtSans-Regular" panose="00000500000000000000" pitchFamily="2" charset="0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0C6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FlandersArtSans-Regular" panose="00000500000000000000" pitchFamily="2" charset="0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rgbClr val="0C0C60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rgbClr val="0C0C60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rgbClr val="0C0C60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rgbClr val="0C0C60"/>
                </a:solidFill>
                <a:latin typeface="+mn-lt"/>
              </a:defRPr>
            </a:lvl9pPr>
          </a:lstStyle>
          <a:p>
            <a:r>
              <a:rPr lang="nl-BE" b="0" kern="0"/>
              <a:t>25 augustus 2022</a:t>
            </a:r>
          </a:p>
        </p:txBody>
      </p:sp>
    </p:spTree>
    <p:extLst>
      <p:ext uri="{BB962C8B-B14F-4D97-AF65-F5344CB8AC3E}">
        <p14:creationId xmlns:p14="http://schemas.microsoft.com/office/powerpoint/2010/main" val="235696604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jdelijke aanduiding voor datum 3"/>
          <p:cNvSpPr txBox="1">
            <a:spLocks noGrp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C0C60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  <a:lvl2pPr marL="742950" indent="-285750">
              <a:spcBef>
                <a:spcPct val="20000"/>
              </a:spcBef>
              <a:buClr>
                <a:srgbClr val="75A4A3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FlandersArtSans-Regular" panose="00000500000000000000" pitchFamily="2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FlandersArtSans-Regular" panose="00000500000000000000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0C0C6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nl-NL" altLang="en-US" sz="1200" b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972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nl-BE" altLang="nl-BE">
                <a:latin typeface="+mn-lt"/>
                <a:cs typeface="Calibri" panose="020F0502020204030204" pitchFamily="34" charset="0"/>
              </a:rPr>
              <a:t>Algemene informatie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idx="1"/>
          </p:nvPr>
        </p:nvSpPr>
        <p:spPr>
          <a:xfrm>
            <a:off x="768096" y="2286000"/>
            <a:ext cx="7680165" cy="4293704"/>
          </a:xfrm>
        </p:spPr>
        <p:txBody>
          <a:bodyPr>
            <a:normAutofit fontScale="92500" lnSpcReduction="10000"/>
          </a:bodyPr>
          <a:lstStyle/>
          <a:p>
            <a:pPr marL="0" lvl="1" indent="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nl-BE" sz="2400"/>
              <a:t>Website onderwijs:</a:t>
            </a:r>
          </a:p>
          <a:p>
            <a:pPr marL="0" lvl="1" indent="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nl-BE" sz="210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http://onderwijs.vlaanderen.be/</a:t>
            </a:r>
            <a:endParaRPr lang="nl-BE" sz="2100">
              <a:solidFill>
                <a:schemeClr val="accent1">
                  <a:lumMod val="75000"/>
                </a:schemeClr>
              </a:solidFill>
              <a:cs typeface="Calibri" panose="020F0502020204030204" pitchFamily="34" charset="0"/>
            </a:endParaRPr>
          </a:p>
          <a:p>
            <a:pPr marL="0" lvl="1" indent="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nl-BE" sz="2400"/>
              <a:t>Website VWO:</a:t>
            </a:r>
          </a:p>
          <a:p>
            <a:pPr marL="0" lvl="1" indent="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nl-BE" sz="210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http://onderwijs.vlaanderen.be/nl/directies-en-administraties-volwassenenonderwijs</a:t>
            </a:r>
            <a:r>
              <a:rPr lang="nl-BE" sz="210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</a:p>
          <a:p>
            <a:pPr marL="0" lvl="1" indent="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nl-BE" sz="2400"/>
              <a:t>Nieuwsbrief VWO: </a:t>
            </a:r>
          </a:p>
          <a:p>
            <a:pPr marL="0" lvl="1" indent="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nl-BE" sz="210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http://onderwijs.vlaanderen.be/nl/nieuws-en-infosessies-volwassenenonderwijs</a:t>
            </a:r>
            <a:r>
              <a:rPr lang="nl-BE" sz="210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</a:p>
          <a:p>
            <a:pPr marL="0" lvl="1" indent="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nl-BE" sz="2400"/>
              <a:t>Mijn Onderwijs: </a:t>
            </a:r>
          </a:p>
          <a:p>
            <a:pPr marL="0" lvl="1" indent="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nl-BE" sz="210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http://mijnonderwijs2.vlaanderen.be</a:t>
            </a:r>
            <a:endParaRPr lang="nl-BE" sz="2100">
              <a:solidFill>
                <a:schemeClr val="accent1">
                  <a:lumMod val="75000"/>
                </a:schemeClr>
              </a:solidFill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endParaRPr lang="nl-BE" sz="1600"/>
          </a:p>
          <a:p>
            <a:pPr eaLnBrk="1" hangingPunct="1">
              <a:lnSpc>
                <a:spcPct val="90000"/>
              </a:lnSpc>
              <a:defRPr/>
            </a:pPr>
            <a:endParaRPr lang="nl-BE" sz="2000"/>
          </a:p>
          <a:p>
            <a:pPr lvl="1" eaLnBrk="1" hangingPunct="1">
              <a:lnSpc>
                <a:spcPct val="90000"/>
              </a:lnSpc>
              <a:defRPr/>
            </a:pPr>
            <a:endParaRPr lang="nl-BE" sz="1600"/>
          </a:p>
          <a:p>
            <a:pPr lvl="1" eaLnBrk="1" hangingPunct="1">
              <a:lnSpc>
                <a:spcPct val="90000"/>
              </a:lnSpc>
              <a:defRPr/>
            </a:pPr>
            <a:endParaRPr lang="nl-BE" sz="1600"/>
          </a:p>
          <a:p>
            <a:pPr lvl="1" eaLnBrk="1" hangingPunct="1">
              <a:lnSpc>
                <a:spcPct val="90000"/>
              </a:lnSpc>
              <a:defRPr/>
            </a:pPr>
            <a:endParaRPr lang="nl-BE" sz="1600"/>
          </a:p>
          <a:p>
            <a:pPr eaLnBrk="1" hangingPunct="1">
              <a:lnSpc>
                <a:spcPct val="90000"/>
              </a:lnSpc>
              <a:defRPr/>
            </a:pPr>
            <a:endParaRPr lang="nl-BE" sz="1600"/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nl-BE" sz="1600"/>
          </a:p>
          <a:p>
            <a:pPr lvl="1" eaLnBrk="1" hangingPunct="1">
              <a:lnSpc>
                <a:spcPct val="90000"/>
              </a:lnSpc>
              <a:defRPr/>
            </a:pPr>
            <a:endParaRPr lang="nl-BE" sz="1600"/>
          </a:p>
          <a:p>
            <a:pPr eaLnBrk="1" hangingPunct="1">
              <a:lnSpc>
                <a:spcPct val="90000"/>
              </a:lnSpc>
              <a:defRPr/>
            </a:pPr>
            <a:endParaRPr lang="nl-BE" sz="1600"/>
          </a:p>
          <a:p>
            <a:pPr eaLnBrk="1" hangingPunct="1">
              <a:lnSpc>
                <a:spcPct val="90000"/>
              </a:lnSpc>
              <a:defRPr/>
            </a:pPr>
            <a:endParaRPr lang="nl-BE" sz="1600"/>
          </a:p>
          <a:p>
            <a:pPr lvl="1" eaLnBrk="1" hangingPunct="1">
              <a:lnSpc>
                <a:spcPct val="90000"/>
              </a:lnSpc>
              <a:defRPr/>
            </a:pPr>
            <a:endParaRPr lang="nl-BE" sz="1600"/>
          </a:p>
          <a:p>
            <a:pPr lvl="2" eaLnBrk="1" hangingPunct="1">
              <a:lnSpc>
                <a:spcPct val="90000"/>
              </a:lnSpc>
              <a:defRPr/>
            </a:pPr>
            <a:endParaRPr lang="nl-BE" sz="1600"/>
          </a:p>
          <a:p>
            <a:pPr eaLnBrk="1" hangingPunct="1">
              <a:lnSpc>
                <a:spcPct val="90000"/>
              </a:lnSpc>
              <a:defRPr/>
            </a:pPr>
            <a:endParaRPr lang="nl-BE" sz="1600"/>
          </a:p>
          <a:p>
            <a:pPr eaLnBrk="1" hangingPunct="1">
              <a:lnSpc>
                <a:spcPct val="90000"/>
              </a:lnSpc>
              <a:defRPr/>
            </a:pPr>
            <a:endParaRPr lang="nl-BE" sz="1600"/>
          </a:p>
          <a:p>
            <a:pPr marL="693737" lvl="2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nl-BE" sz="1600"/>
          </a:p>
          <a:p>
            <a:pPr lvl="1" eaLnBrk="1" hangingPunct="1">
              <a:lnSpc>
                <a:spcPct val="90000"/>
              </a:lnSpc>
              <a:defRPr/>
            </a:pPr>
            <a:endParaRPr lang="nl-BE" sz="1600"/>
          </a:p>
          <a:p>
            <a:pPr lvl="1" eaLnBrk="1" hangingPunct="1">
              <a:lnSpc>
                <a:spcPct val="90000"/>
              </a:lnSpc>
              <a:defRPr/>
            </a:pPr>
            <a:endParaRPr lang="nl-BE" sz="1600"/>
          </a:p>
          <a:p>
            <a:pPr eaLnBrk="1" hangingPunct="1">
              <a:lnSpc>
                <a:spcPct val="90000"/>
              </a:lnSpc>
              <a:defRPr/>
            </a:pPr>
            <a:endParaRPr lang="nl-BE" sz="1600"/>
          </a:p>
          <a:p>
            <a:pPr eaLnBrk="1" hangingPunct="1">
              <a:lnSpc>
                <a:spcPct val="90000"/>
              </a:lnSpc>
              <a:defRPr/>
            </a:pPr>
            <a:endParaRPr lang="nl-BE" sz="1600"/>
          </a:p>
          <a:p>
            <a:pPr lvl="1" eaLnBrk="1" hangingPunct="1">
              <a:lnSpc>
                <a:spcPct val="90000"/>
              </a:lnSpc>
              <a:defRPr/>
            </a:pPr>
            <a:endParaRPr lang="nl-BE" sz="1600"/>
          </a:p>
          <a:p>
            <a:pPr lvl="1" eaLnBrk="1" hangingPunct="1">
              <a:lnSpc>
                <a:spcPct val="90000"/>
              </a:lnSpc>
              <a:defRPr/>
            </a:pPr>
            <a:endParaRPr lang="nl-BE" sz="1600"/>
          </a:p>
          <a:p>
            <a:pPr lvl="1" eaLnBrk="1" hangingPunct="1">
              <a:lnSpc>
                <a:spcPct val="90000"/>
              </a:lnSpc>
              <a:defRPr/>
            </a:pPr>
            <a:endParaRPr lang="nl-BE" sz="1600"/>
          </a:p>
          <a:p>
            <a:pPr eaLnBrk="1" hangingPunct="1">
              <a:lnSpc>
                <a:spcPct val="90000"/>
              </a:lnSpc>
              <a:defRPr/>
            </a:pPr>
            <a:endParaRPr lang="nl-BE" sz="1600"/>
          </a:p>
          <a:p>
            <a:pPr eaLnBrk="1" hangingPunct="1">
              <a:lnSpc>
                <a:spcPct val="90000"/>
              </a:lnSpc>
              <a:defRPr/>
            </a:pPr>
            <a:endParaRPr lang="nl-BE" sz="1600"/>
          </a:p>
          <a:p>
            <a:pPr eaLnBrk="1" hangingPunct="1">
              <a:lnSpc>
                <a:spcPct val="90000"/>
              </a:lnSpc>
              <a:defRPr/>
            </a:pPr>
            <a:endParaRPr lang="nl-BE" sz="160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731C94A3-CAFA-4B00-B0FB-449C713A3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99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547663202"/>
      </p:ext>
    </p:extLst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Powerpoint_DEPARTEMENT_Model_FlandersArt_metTypologo_OK">
  <a:themeElements>
    <a:clrScheme name="Vlaamse overheid presentatie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FFF200"/>
      </a:accent1>
      <a:accent2>
        <a:srgbClr val="373636"/>
      </a:accent2>
      <a:accent3>
        <a:srgbClr val="E5DA04"/>
      </a:accent3>
      <a:accent4>
        <a:srgbClr val="6B6B6B"/>
      </a:accent4>
      <a:accent5>
        <a:srgbClr val="D5D5D5"/>
      </a:accent5>
      <a:accent6>
        <a:srgbClr val="989898"/>
      </a:accent6>
      <a:hlink>
        <a:srgbClr val="3C96BE"/>
      </a:hlink>
      <a:folHlink>
        <a:srgbClr val="AA78AA"/>
      </a:folHlink>
    </a:clrScheme>
    <a:fontScheme name="Vlaamse overheid presentatie">
      <a:majorFont>
        <a:latin typeface="FlandersArtSans-Medium"/>
        <a:ea typeface=""/>
        <a:cs typeface=""/>
      </a:majorFont>
      <a:minorFont>
        <a:latin typeface="FlandersArtSerif-Regular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VO.potx" id="{7AB0AA7F-90C7-4DB1-9791-B98BE5007A2C}" vid="{C875C828-9506-4BA7-9BF7-6C09D07CC534}"/>
    </a:ext>
  </a:extLst>
</a:theme>
</file>

<file path=ppt/theme/theme2.xml><?xml version="1.0" encoding="utf-8"?>
<a:theme xmlns:a="http://schemas.openxmlformats.org/drawingml/2006/main" name="1_Powerpoint_DEPARTEMENT_Model_FlandersArt_metTypologo_OK">
  <a:themeElements>
    <a:clrScheme name="Vlaamse overheid presentatie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FFF200"/>
      </a:accent1>
      <a:accent2>
        <a:srgbClr val="373636"/>
      </a:accent2>
      <a:accent3>
        <a:srgbClr val="E5DA04"/>
      </a:accent3>
      <a:accent4>
        <a:srgbClr val="6B6B6B"/>
      </a:accent4>
      <a:accent5>
        <a:srgbClr val="D5D5D5"/>
      </a:accent5>
      <a:accent6>
        <a:srgbClr val="989898"/>
      </a:accent6>
      <a:hlink>
        <a:srgbClr val="3C96BE"/>
      </a:hlink>
      <a:folHlink>
        <a:srgbClr val="AA78AA"/>
      </a:folHlink>
    </a:clrScheme>
    <a:fontScheme name="Vlaamse overheid presentatie">
      <a:majorFont>
        <a:latin typeface="FlandersArtSans-Medium"/>
        <a:ea typeface=""/>
        <a:cs typeface=""/>
      </a:majorFont>
      <a:minorFont>
        <a:latin typeface="FlandersArtSerif-Regular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DEPARTEMENT_FlandersArt" id="{0032A72B-578F-4362-962F-182243B23225}" vid="{B220D3FE-1162-4CDB-91C9-67674A0CE5B2}"/>
    </a:ext>
  </a:extLst>
</a:theme>
</file>

<file path=ppt/theme/theme3.xml><?xml version="1.0" encoding="utf-8"?>
<a:theme xmlns:a="http://schemas.openxmlformats.org/drawingml/2006/main" name="2_Powerpoint_DEPARTEMENT_Model_FlandersArt_metTypologo_OK">
  <a:themeElements>
    <a:clrScheme name="Vlaamse overheid presentatie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FFF200"/>
      </a:accent1>
      <a:accent2>
        <a:srgbClr val="373636"/>
      </a:accent2>
      <a:accent3>
        <a:srgbClr val="E5DA04"/>
      </a:accent3>
      <a:accent4>
        <a:srgbClr val="6B6B6B"/>
      </a:accent4>
      <a:accent5>
        <a:srgbClr val="D5D5D5"/>
      </a:accent5>
      <a:accent6>
        <a:srgbClr val="989898"/>
      </a:accent6>
      <a:hlink>
        <a:srgbClr val="3C96BE"/>
      </a:hlink>
      <a:folHlink>
        <a:srgbClr val="AA78AA"/>
      </a:folHlink>
    </a:clrScheme>
    <a:fontScheme name="Vlaamse overheid presentatie">
      <a:majorFont>
        <a:latin typeface="FlandersArtSans-Medium"/>
        <a:ea typeface=""/>
        <a:cs typeface=""/>
      </a:majorFont>
      <a:minorFont>
        <a:latin typeface="FlandersArtSerif-Regular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DEPARTEMENT_FlandersArt" id="{0032A72B-578F-4362-962F-182243B23225}" vid="{B220D3FE-1162-4CDB-91C9-67674A0CE5B2}"/>
    </a:ext>
  </a:extLst>
</a:theme>
</file>

<file path=ppt/theme/theme4.xml><?xml version="1.0" encoding="utf-8"?>
<a:theme xmlns:a="http://schemas.openxmlformats.org/drawingml/2006/main" name="Aangepast ontwerp">
  <a:themeElements>
    <a:clrScheme name="Vlaamse overheid presentatie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FFF200"/>
      </a:accent1>
      <a:accent2>
        <a:srgbClr val="373636"/>
      </a:accent2>
      <a:accent3>
        <a:srgbClr val="E5DA04"/>
      </a:accent3>
      <a:accent4>
        <a:srgbClr val="6B6B6B"/>
      </a:accent4>
      <a:accent5>
        <a:srgbClr val="D5D5D5"/>
      </a:accent5>
      <a:accent6>
        <a:srgbClr val="989898"/>
      </a:accent6>
      <a:hlink>
        <a:srgbClr val="3C96BE"/>
      </a:hlink>
      <a:folHlink>
        <a:srgbClr val="AA78AA"/>
      </a:folHlink>
    </a:clrScheme>
    <a:fontScheme name="Vlaamse overheid presentatie">
      <a:majorFont>
        <a:latin typeface="FlandersArtSans-Medium"/>
        <a:ea typeface=""/>
        <a:cs typeface=""/>
      </a:majorFont>
      <a:minorFont>
        <a:latin typeface="FlandersArtSerif-Regular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AHOVOKS_Model_FlandersArt" id="{2A38DCDD-BAC3-4504-9B74-23E86E4FCD6B}" vid="{00809BCD-6986-4E98-89E2-3B90EB6F2A2B}"/>
    </a:ext>
  </a:extLst>
</a:theme>
</file>

<file path=ppt/theme/theme5.xml><?xml version="1.0" encoding="utf-8"?>
<a:theme xmlns:a="http://schemas.openxmlformats.org/drawingml/2006/main" name="Integraal">
  <a:themeElements>
    <a:clrScheme name="Integra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6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ntegraal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B9F25"/>
    </a:hlink>
    <a:folHlink>
      <a:srgbClr val="B26B0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7dc0474-1adf-4b69-9851-0a2316fcfea8">
      <UserInfo>
        <DisplayName>De Decker Sarah</DisplayName>
        <AccountId>168</AccountId>
        <AccountType/>
      </UserInfo>
      <UserInfo>
        <DisplayName>Jacquemyn Goele</DisplayName>
        <AccountId>217</AccountId>
        <AccountType/>
      </UserInfo>
      <UserInfo>
        <DisplayName>Seeldrayers Deirdre</DisplayName>
        <AccountId>240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1C5E877FE87447A34BA2BC7052E5FC" ma:contentTypeVersion="14" ma:contentTypeDescription="Een nieuw document maken." ma:contentTypeScope="" ma:versionID="a3ba8bfe0bd46128640e20cbc8a26214">
  <xsd:schema xmlns:xsd="http://www.w3.org/2001/XMLSchema" xmlns:xs="http://www.w3.org/2001/XMLSchema" xmlns:p="http://schemas.microsoft.com/office/2006/metadata/properties" xmlns:ns2="0cc2fef3-f869-4b13-a5b1-3c10c5e770d1" xmlns:ns3="97dc0474-1adf-4b69-9851-0a2316fcfea8" targetNamespace="http://schemas.microsoft.com/office/2006/metadata/properties" ma:root="true" ma:fieldsID="69e3da5b69be0efe3c186a5f06bc30ae" ns2:_="" ns3:_="">
    <xsd:import namespace="0cc2fef3-f869-4b13-a5b1-3c10c5e770d1"/>
    <xsd:import namespace="97dc0474-1adf-4b69-9851-0a2316fcfe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c2fef3-f869-4b13-a5b1-3c10c5e770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dc0474-1adf-4b69-9851-0a2316fcfea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7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56960A-2C98-4361-AB7A-7A2C43FEAB0E}">
  <ds:schemaRefs>
    <ds:schemaRef ds:uri="0cc2fef3-f869-4b13-a5b1-3c10c5e770d1"/>
    <ds:schemaRef ds:uri="97dc0474-1adf-4b69-9851-0a2316fcfea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DB276C7-E017-43F7-B0BD-0F49D62E51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9070C6-6536-4795-A735-3EB18FB6FC05}">
  <ds:schemaRefs>
    <ds:schemaRef ds:uri="0cc2fef3-f869-4b13-a5b1-3c10c5e770d1"/>
    <ds:schemaRef ds:uri="97dc0474-1adf-4b69-9851-0a2316fcfea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powerpointsjabloon_AHOVOS</Template>
  <TotalTime>2</TotalTime>
  <Words>6167</Words>
  <Application>Microsoft Office PowerPoint</Application>
  <PresentationFormat>Diavoorstelling (4:3)</PresentationFormat>
  <Paragraphs>1330</Paragraphs>
  <Slides>102</Slides>
  <Notes>78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13</vt:i4>
      </vt:variant>
      <vt:variant>
        <vt:lpstr>Thema</vt:lpstr>
      </vt:variant>
      <vt:variant>
        <vt:i4>5</vt:i4>
      </vt:variant>
      <vt:variant>
        <vt:lpstr>Diatitels</vt:lpstr>
      </vt:variant>
      <vt:variant>
        <vt:i4>102</vt:i4>
      </vt:variant>
    </vt:vector>
  </HeadingPairs>
  <TitlesOfParts>
    <vt:vector size="120" baseType="lpstr">
      <vt:lpstr>Tw Cen MT Condensed</vt:lpstr>
      <vt:lpstr>Calibri</vt:lpstr>
      <vt:lpstr>Wingdings 3</vt:lpstr>
      <vt:lpstr>FlandersArtSans-Bold</vt:lpstr>
      <vt:lpstr>Wingdings</vt:lpstr>
      <vt:lpstr>Arial</vt:lpstr>
      <vt:lpstr>FlandersArtSerif-Regular</vt:lpstr>
      <vt:lpstr>Tw Cen MT</vt:lpstr>
      <vt:lpstr>FlandersArtSans-Regular</vt:lpstr>
      <vt:lpstr>FlandersArtSans-Medium</vt:lpstr>
      <vt:lpstr>Tw Cen MT</vt:lpstr>
      <vt:lpstr>Helvetica</vt:lpstr>
      <vt:lpstr>latoregular</vt:lpstr>
      <vt:lpstr>Powerpoint_DEPARTEMENT_Model_FlandersArt_metTypologo_OK</vt:lpstr>
      <vt:lpstr>1_Powerpoint_DEPARTEMENT_Model_FlandersArt_metTypologo_OK</vt:lpstr>
      <vt:lpstr>2_Powerpoint_DEPARTEMENT_Model_FlandersArt_metTypologo_OK</vt:lpstr>
      <vt:lpstr>Aangepast ontwerp</vt:lpstr>
      <vt:lpstr>Integraal</vt:lpstr>
      <vt:lpstr>Infosessie VWO   Start schooljaar  2022-2023</vt:lpstr>
      <vt:lpstr>Agenda</vt:lpstr>
      <vt:lpstr>Welkom  Evi Verduyckt </vt:lpstr>
      <vt:lpstr>Financiering   Rik Vercammen</vt:lpstr>
      <vt:lpstr>Agenda</vt:lpstr>
      <vt:lpstr>Berekening omkadering SJ 22-23 Artikel 85, 87, 90, 98, 105, 107 en 196septies §5 decreet VWO</vt:lpstr>
      <vt:lpstr>Macro-overzicht berekening omkadering SJ 22-23 Artikel 85, 87, 90, 98, 105, 107 en 196septies §5 decreet VWO</vt:lpstr>
      <vt:lpstr>Berekening omkadering SJ 22-23 Artikel 85, 87, 90, 98, 105, 107 en 196septies §5 decreet VWO</vt:lpstr>
      <vt:lpstr>Principes berekening omkadering SJ 22-23 Artikel 85, 87, 90, 98, 105, 107 en 196septies §5 decreet VWO</vt:lpstr>
      <vt:lpstr>Principes berekening omkadering SJ 22-23 Artikel 85, 87, 90, 98, 105, 107 en 196septies §5 decreet VWO</vt:lpstr>
      <vt:lpstr>Samenstelling omkadering SJ 22-23</vt:lpstr>
      <vt:lpstr>Principe werkingsmiddelen en inschrijvingsgelden Artikel 89, 108, 196septies §5 en 113decies §3 1° decreet VWO </vt:lpstr>
      <vt:lpstr>Macro-overzicht werkingsmiddelen SJ 22-23 Artikel 89, 108, 196septies §5 en 113decies §3 1° decreet VWO</vt:lpstr>
      <vt:lpstr>Werkingsmiddelen en inschrijvingsgelden SJ 22-23 Artikel 89, 108, 196septies §5 en 113decies §3 1° decreet VWO</vt:lpstr>
      <vt:lpstr>Werkingsmiddelen en inschrijvingsgelden SJ 22-23 Artikel 89, 108, 196septies §5 en 113decies §3 1° decreet VWO</vt:lpstr>
      <vt:lpstr>Werkingsmiddelen en inschrijvingsgelden SJ 22-23 Artikel 89, 108, 196septies §5 en 113decies §3 1° decreet VWO</vt:lpstr>
      <vt:lpstr>Werkingsmiddelen en inschrijvingsgelden SJ 22-23 Artikel 89, 108, 196septies §5 en 113decies §3 1° decreet VWO</vt:lpstr>
      <vt:lpstr>Werkingsmiddelen en inschrijvingsgelden SJ 22-23 Artikel 89, 108, 196septies §4 en 113decies §3 1° decreet VWO</vt:lpstr>
      <vt:lpstr>Werkingsmiddelen en inschrijvingsgelden SJ 22-23 Artikel 89, 108, 196septies §4 en 113decies §3 1° decreet VWO</vt:lpstr>
      <vt:lpstr>Overdrachten Artikel 86, 87, 103, 104 en 105 decreet VWO</vt:lpstr>
      <vt:lpstr>Overdrachten Artikel 86, 87, 103, 104 en 105 decreet VWO</vt:lpstr>
      <vt:lpstr>Overdrachten Artikel 86, 87, 103, 104 en 105 decreet VWO</vt:lpstr>
      <vt:lpstr>Indexering financiële bijdrage EVC-kandidaat Artikel 16 van het BVR van 19 juli 2019 betreffende de uitvoering van het decreet van 26 april 2019 betreffende een geïntegreerd beleid voor de erkenning van verworven competenties</vt:lpstr>
      <vt:lpstr>Berekening omkadering SJ 23-24 Artikel 85, 87, 90, 98, 105, 107 en 196septies §6 decreet VWO</vt:lpstr>
      <vt:lpstr>Werkingsmiddelen en inschrijvingsgelden SJ 23-24 Artikel 89, 108 , 196septies §6 en 113decies §3 1° decreet VWO</vt:lpstr>
      <vt:lpstr>Werkingsmiddelen en inschrijvingsgelden SJ 23-24 Artikel 89, 108, 196septies §6 en 113decies §3 1° decreet VWO</vt:lpstr>
      <vt:lpstr>Nooddecreet Oekraïnecrisis I O</vt:lpstr>
      <vt:lpstr>Nooddecreet Oekraïnecrisis I O</vt:lpstr>
      <vt:lpstr>Nooddecreet Oekraïnecrisis II O</vt:lpstr>
      <vt:lpstr>Nooddecreet Oekraïnecrisis II O</vt:lpstr>
      <vt:lpstr>Nooddecreet Oekraïnecrisis II O</vt:lpstr>
      <vt:lpstr>WIJZIGINGEN NT2  Evelyn Laermans &amp; Deirdre seeldrayers</vt:lpstr>
      <vt:lpstr>hertekening inburgeringsbeleid - NT2</vt:lpstr>
      <vt:lpstr>hertekening inburgeringsbeleid - NT2</vt:lpstr>
      <vt:lpstr>Krachtlijnen wijzigingsdecreet nt2</vt:lpstr>
      <vt:lpstr>Uitvoeringsbesluit NT2-test vwo onder voorbehoud van definitieve goedkeuring</vt:lpstr>
      <vt:lpstr>Uitvoeringsbesluit NT2-test vwo onder voorbehoud van definitieve goedkeuring</vt:lpstr>
      <vt:lpstr>Krachtlijnen wijzigingsdecreet nt2</vt:lpstr>
      <vt:lpstr>Krachtlijnen wijzigingsdecreet nt2</vt:lpstr>
      <vt:lpstr>Tariefsuggestie nt2</vt:lpstr>
      <vt:lpstr>Tariefsuggestie nt2</vt:lpstr>
      <vt:lpstr>Krachtlijnen wijzigingsdecreet nt2</vt:lpstr>
      <vt:lpstr>Krachtlijnen wijzigingsdecreet nt2</vt:lpstr>
      <vt:lpstr>Regelgeving: tekst &amp; toelichting</vt:lpstr>
      <vt:lpstr>Uitvoering nt2</vt:lpstr>
      <vt:lpstr>Gestandaardiseerd toetskader nt2</vt:lpstr>
      <vt:lpstr>Gestandaardiseerd toetskader nt2</vt:lpstr>
      <vt:lpstr>Gestandaardiseerd toetskader nt2</vt:lpstr>
      <vt:lpstr>vragen</vt:lpstr>
      <vt:lpstr>PAUZE</vt:lpstr>
      <vt:lpstr>Nieuwe Registraties in DAVINCI  Luk verbeke</vt:lpstr>
      <vt:lpstr>DuaLE OPLEIDING in het vwo</vt:lpstr>
      <vt:lpstr>Duale opleiding in het VWO</vt:lpstr>
      <vt:lpstr>Duale opleiding in het VWO</vt:lpstr>
      <vt:lpstr>duaLE OPLEIDING IN HET vwo</vt:lpstr>
      <vt:lpstr>Duaal LEREN in DAVINCI</vt:lpstr>
      <vt:lpstr>Duaal LEREN in DAVINCI</vt:lpstr>
      <vt:lpstr>Duaal leren in DAVINCI</vt:lpstr>
      <vt:lpstr>Duaal LEREN IN DAVINCI</vt:lpstr>
      <vt:lpstr>Vrijstellingen modules registreren</vt:lpstr>
      <vt:lpstr>Vrijstellingen modules registreren</vt:lpstr>
      <vt:lpstr>Vrijstellingen modules registreren</vt:lpstr>
      <vt:lpstr>Code derdebetalersregeling sociale huurwet</vt:lpstr>
      <vt:lpstr>Wijzigingen INSTELLINGSBEHEER   Vicky vanruysseveldt </vt:lpstr>
      <vt:lpstr>Monitoring en controle financiering VWO</vt:lpstr>
      <vt:lpstr>Werkwijze IBT</vt:lpstr>
      <vt:lpstr>Controles &amp; opvolging op afstand</vt:lpstr>
      <vt:lpstr>Controles ter plaatse</vt:lpstr>
      <vt:lpstr>Bezoekprocedure</vt:lpstr>
      <vt:lpstr>Rol Instellingsbeheerteam</vt:lpstr>
      <vt:lpstr>Communicatie via ‘Mijn onderwijs’</vt:lpstr>
      <vt:lpstr>EDUSPRONG  Jeroen boel &amp; Sarah De Decker </vt:lpstr>
      <vt:lpstr>Edusprong overzicht</vt:lpstr>
      <vt:lpstr>Optimalisatie cursistenadministratie</vt:lpstr>
      <vt:lpstr>Ontwikkeling opleidingskompas</vt:lpstr>
      <vt:lpstr>Arbeidsmarktgerichte opleidingen</vt:lpstr>
      <vt:lpstr>AAV en ASO in diplomagerichte opleidingen</vt:lpstr>
      <vt:lpstr>Gemeenschappelijk vrijstellingenkader en vrijstellingsproeven</vt:lpstr>
      <vt:lpstr>UITBReiding EVC instrumenten</vt:lpstr>
      <vt:lpstr>Begeleiding van evc kandidaten</vt:lpstr>
      <vt:lpstr>Registratie van competenties</vt:lpstr>
      <vt:lpstr>Samenwerking CVO en Examencommissie: zorg en stem</vt:lpstr>
      <vt:lpstr>Nascholingsmiddelen en  ICT-coördinatoren</vt:lpstr>
      <vt:lpstr>Projectoproep II</vt:lpstr>
      <vt:lpstr>Edusprong-BEZOEKEN EN  FINANCIËLE RAPPORTERING</vt:lpstr>
      <vt:lpstr>PowerPoint-presentatie</vt:lpstr>
      <vt:lpstr>Projectoproep initiatieven leerloopbaanbegeleiding</vt:lpstr>
      <vt:lpstr>Communicatiecampagne</vt:lpstr>
      <vt:lpstr>WIJZIGINGEN  PERSONEEL  Wannes Verheyen </vt:lpstr>
      <vt:lpstr>Wijzigingen personeel</vt:lpstr>
      <vt:lpstr>Uitvoering CAO XII - CVO</vt:lpstr>
      <vt:lpstr>Uitvoering CAO XII - CVO</vt:lpstr>
      <vt:lpstr>Uitvoering CAO V - CBE</vt:lpstr>
      <vt:lpstr>Kleine wijzigingen</vt:lpstr>
      <vt:lpstr>Kleine wijzigingen</vt:lpstr>
      <vt:lpstr>Persona</vt:lpstr>
      <vt:lpstr>vragen</vt:lpstr>
      <vt:lpstr>Contact met de  Afdeling HO-VWO</vt:lpstr>
      <vt:lpstr>Algemene informatie</vt:lpstr>
      <vt:lpstr>Contact over aanbod, cursisten,… </vt:lpstr>
      <vt:lpstr>Contact met de cel personeel</vt:lpstr>
      <vt:lpstr>Bedankt  voor uw aandacht !</vt:lpstr>
    </vt:vector>
  </TitlesOfParts>
  <Company>MVG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Infosessie VWO start schooljaar 2019-2020</dc:title>
  <dc:creator>ackaerca</dc:creator>
  <cp:lastModifiedBy>Jansens Heidi</cp:lastModifiedBy>
  <cp:revision>3</cp:revision>
  <cp:lastPrinted>2022-08-24T13:23:42Z</cp:lastPrinted>
  <dcterms:created xsi:type="dcterms:W3CDTF">2011-02-11T12:38:41Z</dcterms:created>
  <dcterms:modified xsi:type="dcterms:W3CDTF">2022-08-26T08:41:12Z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0x0101009C1C5E877FE87447A34BA2BC7052E5FC</vt:lpwstr>
  </property>
</Properties>
</file>