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6"/>
  </p:notesMasterIdLst>
  <p:sldIdLst>
    <p:sldId id="256" r:id="rId5"/>
    <p:sldId id="283" r:id="rId6"/>
    <p:sldId id="279" r:id="rId7"/>
    <p:sldId id="275" r:id="rId8"/>
    <p:sldId id="320" r:id="rId9"/>
    <p:sldId id="267" r:id="rId10"/>
    <p:sldId id="305" r:id="rId11"/>
    <p:sldId id="259" r:id="rId12"/>
    <p:sldId id="258" r:id="rId13"/>
    <p:sldId id="324" r:id="rId14"/>
    <p:sldId id="322" r:id="rId15"/>
    <p:sldId id="363" r:id="rId16"/>
    <p:sldId id="307" r:id="rId17"/>
    <p:sldId id="308" r:id="rId18"/>
    <p:sldId id="263" r:id="rId19"/>
    <p:sldId id="332" r:id="rId20"/>
    <p:sldId id="331" r:id="rId21"/>
    <p:sldId id="321" r:id="rId22"/>
    <p:sldId id="355" r:id="rId23"/>
    <p:sldId id="340" r:id="rId24"/>
    <p:sldId id="280" r:id="rId25"/>
    <p:sldId id="314" r:id="rId26"/>
    <p:sldId id="281" r:id="rId27"/>
    <p:sldId id="282" r:id="rId28"/>
    <p:sldId id="312" r:id="rId29"/>
    <p:sldId id="302" r:id="rId30"/>
    <p:sldId id="325" r:id="rId31"/>
    <p:sldId id="338" r:id="rId32"/>
    <p:sldId id="330" r:id="rId33"/>
    <p:sldId id="329" r:id="rId34"/>
    <p:sldId id="323" r:id="rId35"/>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velier Annelies" initials="CA" lastIdx="16" clrIdx="0">
    <p:extLst>
      <p:ext uri="{19B8F6BF-5375-455C-9EA6-DF929625EA0E}">
        <p15:presenceInfo xmlns:p15="http://schemas.microsoft.com/office/powerpoint/2012/main" userId="S::annelies.cuvelier@ond.vlaanderen.be::daf48349-6368-40f3-9643-752fc0c5d03f" providerId="AD"/>
      </p:ext>
    </p:extLst>
  </p:cmAuthor>
  <p:cmAuthor id="2" name="Viaene Brecht" initials="VB" lastIdx="3" clrIdx="1">
    <p:extLst>
      <p:ext uri="{19B8F6BF-5375-455C-9EA6-DF929625EA0E}">
        <p15:presenceInfo xmlns:p15="http://schemas.microsoft.com/office/powerpoint/2012/main" userId="S::brecht.viaene@ond.vlaanderen.be::0c2f9770-4fe8-46b1-8b82-8080d7671853" providerId="AD"/>
      </p:ext>
    </p:extLst>
  </p:cmAuthor>
  <p:cmAuthor id="3" name="Maertens Xavier" initials="MX" lastIdx="7" clrIdx="2">
    <p:extLst>
      <p:ext uri="{19B8F6BF-5375-455C-9EA6-DF929625EA0E}">
        <p15:presenceInfo xmlns:p15="http://schemas.microsoft.com/office/powerpoint/2012/main" userId="S::xavier.maertens@ond.vlaanderen.be::19ef8e90-ad7f-49b5-b70e-3fc47d47332f" providerId="AD"/>
      </p:ext>
    </p:extLst>
  </p:cmAuthor>
  <p:cmAuthor id="4" name="Van Poucke Peter" initials="VPP" lastIdx="24" clrIdx="3">
    <p:extLst>
      <p:ext uri="{19B8F6BF-5375-455C-9EA6-DF929625EA0E}">
        <p15:presenceInfo xmlns:p15="http://schemas.microsoft.com/office/powerpoint/2012/main" userId="S::peter.vanpoucke@ond.vlaanderen.be::3ef431d0-3398-449d-a88c-7d0ca5b52d53" providerId="AD"/>
      </p:ext>
    </p:extLst>
  </p:cmAuthor>
  <p:cmAuthor id="5" name="Huybrechts Sophie" initials="HS" lastIdx="1" clrIdx="4">
    <p:extLst>
      <p:ext uri="{19B8F6BF-5375-455C-9EA6-DF929625EA0E}">
        <p15:presenceInfo xmlns:p15="http://schemas.microsoft.com/office/powerpoint/2012/main" userId="S::sophie.huybrechts@ond.vlaanderen.be::03057255-3146-422b-8d74-e5ab8f8f9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3F5E"/>
    <a:srgbClr val="D26E25"/>
    <a:srgbClr val="5DBE55"/>
    <a:srgbClr val="15465B"/>
    <a:srgbClr val="247FB0"/>
    <a:srgbClr val="4FB543"/>
    <a:srgbClr val="D26E5B"/>
    <a:srgbClr val="1546FF"/>
    <a:srgbClr val="926DA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1398" y="96"/>
      </p:cViewPr>
      <p:guideLst>
        <p:guide orient="horz" pos="2160"/>
        <p:guide pos="2880"/>
        <p:guide pos="5581"/>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A937DD8-B20A-47A6-AA94-FD478FAA3C28}" type="datetimeFigureOut">
              <a:rPr lang="nl-BE" smtClean="0"/>
              <a:pPr/>
              <a:t>3/07/2020</a:t>
            </a:fld>
            <a:endParaRPr lang="nl-BE"/>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extLst>
      <p:ext uri="{BB962C8B-B14F-4D97-AF65-F5344CB8AC3E}">
        <p14:creationId xmlns:p14="http://schemas.microsoft.com/office/powerpoint/2010/main" val="383259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a:t>Reden afsluiten : gebaseerd op oude structuur van inschrijvingen </a:t>
            </a:r>
          </a:p>
        </p:txBody>
      </p:sp>
      <p:sp>
        <p:nvSpPr>
          <p:cNvPr id="4" name="Tijdelijke aanduiding voor dianummer 3"/>
          <p:cNvSpPr>
            <a:spLocks noGrp="1"/>
          </p:cNvSpPr>
          <p:nvPr>
            <p:ph type="sldNum" sz="quarter" idx="5"/>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20444033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latin typeface="FlandersArtSans-Regular" panose="00000500000000000000" pitchFamily="2" charset="0"/>
              </a:defRPr>
            </a:lvl1pPr>
          </a:lstStyle>
          <a:p>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a:t>Klik om de stijl te bewerken</a:t>
            </a:r>
            <a:endParaRPr lang="nl-BE"/>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cs typeface="Calibri"/>
              </a:defRPr>
            </a:lvl1pPr>
            <a:lvl5pPr>
              <a:defRPr>
                <a:latin typeface="FlandersArtSans-Regular" panose="00000500000000000000" pitchFamily="2" charset="0"/>
              </a:defRPr>
            </a:lvl5pPr>
          </a:lstStyle>
          <a:p>
            <a:pPr lvl="0"/>
            <a:r>
              <a:rPr lang="nl-NL"/>
              <a:t>KLIK OM DE MODELSTIJLEN TE BEWERKEN</a:t>
            </a:r>
          </a:p>
          <a:p>
            <a:pPr lvl="4"/>
            <a:endParaRPr lang="nl-BE"/>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7" y="626802"/>
            <a:ext cx="2160000" cy="720000"/>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0" i="0">
                <a:latin typeface="+mj-lt"/>
                <a:cs typeface="Calibri"/>
              </a:defRPr>
            </a:lvl1pPr>
          </a:lstStyle>
          <a:p>
            <a:r>
              <a:rPr lang="fr-FR" err="1"/>
              <a:t>Titelstijl</a:t>
            </a:r>
            <a:r>
              <a:rPr lang="fr-FR"/>
              <a:t> van model </a:t>
            </a:r>
            <a:r>
              <a:rPr lang="fr-FR" err="1"/>
              <a:t>bewerken</a:t>
            </a:r>
            <a:endParaRPr lang="nl-BE"/>
          </a:p>
        </p:txBody>
      </p:sp>
      <p:sp>
        <p:nvSpPr>
          <p:cNvPr id="3" name="Tijdelijke aanduiding voor inhoud 2"/>
          <p:cNvSpPr>
            <a:spLocks noGrp="1"/>
          </p:cNvSpPr>
          <p:nvPr>
            <p:ph sz="half" idx="1"/>
          </p:nvPr>
        </p:nvSpPr>
        <p:spPr>
          <a:xfrm>
            <a:off x="1296000" y="1908000"/>
            <a:ext cx="7416000" cy="3780000"/>
          </a:xfrm>
        </p:spPr>
        <p:txBody>
          <a:bodyPr bIns="0"/>
          <a:lstStyle>
            <a:lvl1pPr>
              <a:spcBef>
                <a:spcPts val="300"/>
              </a:spcBef>
              <a:defRPr sz="2000">
                <a:latin typeface="FlandersArtSans-Regular" panose="00000500000000000000" pitchFamily="2" charset="0"/>
                <a:cs typeface="Calibri"/>
              </a:defRPr>
            </a:lvl1pPr>
            <a:lvl2pPr>
              <a:spcBef>
                <a:spcPts val="300"/>
              </a:spcBef>
              <a:defRPr sz="2000">
                <a:solidFill>
                  <a:schemeClr val="bg1">
                    <a:lumMod val="50000"/>
                  </a:schemeClr>
                </a:solidFill>
                <a:latin typeface="FlandersArtSans-Regular" panose="00000500000000000000" pitchFamily="2" charset="0"/>
                <a:cs typeface="Calibri"/>
              </a:defRPr>
            </a:lvl2pPr>
            <a:lvl3pPr>
              <a:spcBef>
                <a:spcPts val="300"/>
              </a:spcBef>
              <a:defRPr sz="1800">
                <a:latin typeface="FlandersArtSans-Regular" panose="00000500000000000000" pitchFamily="2" charset="0"/>
                <a:cs typeface="Calibri"/>
              </a:defRPr>
            </a:lvl3pPr>
            <a:lvl4pPr>
              <a:spcBef>
                <a:spcPts val="300"/>
              </a:spcBef>
              <a:defRPr sz="1800">
                <a:latin typeface="FlandersArtSans-Regular" panose="00000500000000000000" pitchFamily="2" charset="0"/>
                <a:cs typeface="Calibri"/>
              </a:defRPr>
            </a:lvl4pPr>
            <a:lvl5pPr>
              <a:spcBef>
                <a:spcPts val="300"/>
              </a:spcBef>
              <a:defRPr sz="1800">
                <a:latin typeface="FlandersArtSans-Regular" panose="00000500000000000000" pitchFamily="2" charset="0"/>
                <a:cs typeface="Calibri"/>
              </a:defRPr>
            </a:lvl5pPr>
          </a:lstStyle>
          <a:p>
            <a:pPr lvl="0"/>
            <a:r>
              <a:rPr lang="fr-FR" err="1"/>
              <a:t>Klik</a:t>
            </a:r>
            <a:r>
              <a:rPr lang="fr-FR"/>
              <a:t> om de </a:t>
            </a:r>
            <a:r>
              <a:rPr lang="fr-FR" err="1"/>
              <a:t>tekststijl</a:t>
            </a:r>
            <a:r>
              <a:rPr lang="fr-FR"/>
              <a:t> van </a:t>
            </a:r>
            <a:r>
              <a:rPr lang="fr-FR" err="1"/>
              <a:t>het</a:t>
            </a:r>
            <a:r>
              <a:rPr lang="fr-FR"/>
              <a:t> model te </a:t>
            </a:r>
            <a:r>
              <a:rPr lang="fr-FR" err="1"/>
              <a:t>bewerken</a:t>
            </a:r>
            <a:endParaRPr lang="fr-FR"/>
          </a:p>
          <a:p>
            <a:pPr lvl="1"/>
            <a:r>
              <a:rPr lang="fr-FR" err="1"/>
              <a:t>Tweede</a:t>
            </a:r>
            <a:r>
              <a:rPr lang="fr-FR"/>
              <a:t> niveau</a:t>
            </a:r>
          </a:p>
          <a:p>
            <a:pPr lvl="2"/>
            <a:r>
              <a:rPr lang="fr-FR" err="1"/>
              <a:t>Derde</a:t>
            </a:r>
            <a:r>
              <a:rPr lang="fr-FR"/>
              <a:t> niveau</a:t>
            </a:r>
          </a:p>
          <a:p>
            <a:pPr lvl="3"/>
            <a:r>
              <a:rPr lang="fr-FR" err="1"/>
              <a:t>Vierde</a:t>
            </a:r>
            <a:r>
              <a:rPr lang="fr-FR"/>
              <a:t> niveau</a:t>
            </a:r>
          </a:p>
          <a:p>
            <a:pPr lvl="4"/>
            <a:r>
              <a:rPr lang="fr-FR" err="1"/>
              <a:t>Vijfde</a:t>
            </a:r>
            <a:r>
              <a:rPr lang="fr-FR"/>
              <a:t> niveau</a:t>
            </a:r>
            <a:endParaRPr lang="nl-BE"/>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8" y="6015150"/>
            <a:ext cx="2160000" cy="720000"/>
          </a:xfrm>
          <a:prstGeom prst="rect">
            <a:avLst/>
          </a:prstGeom>
        </p:spPr>
      </p:pic>
      <p:sp>
        <p:nvSpPr>
          <p:cNvPr id="15" name="Rechthoek 14"/>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272729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latin typeface="FlandersArtSans-Regular" panose="00000500000000000000" pitchFamily="2" charset="0"/>
              </a:defRPr>
            </a:lvl1pPr>
          </a:lstStyle>
          <a:p>
            <a:endParaRPr lang="nl-BE"/>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mj-lt"/>
                <a:cs typeface="Calibri"/>
              </a:defRPr>
            </a:lvl1pPr>
          </a:lstStyle>
          <a:p>
            <a:r>
              <a:rPr lang="nl-NL"/>
              <a:t>Klik om de stijl te bewerken</a:t>
            </a:r>
            <a:endParaRPr lang="nl-BE"/>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FlandersArtSans-Regular" panose="00000500000000000000" pitchFamily="2" charset="0"/>
                <a:cs typeface="Calibri"/>
              </a:defRPr>
            </a:lvl2pPr>
            <a:lvl3pPr>
              <a:defRPr sz="1800">
                <a:latin typeface="FlandersArtSans-Regular" panose="00000500000000000000" pitchFamily="2" charset="0"/>
                <a:cs typeface="Calibri"/>
              </a:defRPr>
            </a:lvl3pPr>
            <a:lvl4pPr>
              <a:defRPr sz="1800">
                <a:latin typeface="FlandersArtSans-Regular" panose="00000500000000000000" pitchFamily="2" charset="0"/>
                <a:cs typeface="Calibri"/>
              </a:defRPr>
            </a:lvl4pPr>
            <a:lvl5pPr>
              <a:defRPr sz="1800">
                <a:latin typeface="FlandersArtSans-Regular" panose="00000500000000000000" pitchFamily="2" charset="0"/>
                <a:cs typeface="Calibri"/>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55435" y="5931150"/>
            <a:ext cx="2160000" cy="720000"/>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latin typeface="FlandersArtSans-Regular" panose="00000500000000000000" pitchFamily="2" charset="0"/>
              </a:defRPr>
            </a:lvl1pPr>
          </a:lstStyle>
          <a:p>
            <a:r>
              <a:rPr lang="fr-FR" err="1"/>
              <a:t>Sleep</a:t>
            </a:r>
            <a:r>
              <a:rPr lang="fr-FR"/>
              <a:t> de </a:t>
            </a:r>
            <a:r>
              <a:rPr lang="fr-FR" err="1"/>
              <a:t>afbeelding</a:t>
            </a:r>
            <a:r>
              <a:rPr lang="fr-FR"/>
              <a:t> </a:t>
            </a:r>
            <a:r>
              <a:rPr lang="fr-FR" err="1"/>
              <a:t>naar</a:t>
            </a:r>
            <a:r>
              <a:rPr lang="fr-FR"/>
              <a:t> de </a:t>
            </a:r>
            <a:r>
              <a:rPr lang="fr-FR" err="1"/>
              <a:t>tijdelijke</a:t>
            </a:r>
            <a:r>
              <a:rPr lang="fr-FR"/>
              <a:t> </a:t>
            </a:r>
            <a:r>
              <a:rPr lang="fr-FR" err="1"/>
              <a:t>aanduiding</a:t>
            </a:r>
            <a:r>
              <a:rPr lang="fr-FR"/>
              <a:t> of </a:t>
            </a:r>
            <a:r>
              <a:rPr lang="fr-FR" err="1"/>
              <a:t>klik</a:t>
            </a:r>
            <a:r>
              <a:rPr lang="fr-FR"/>
              <a:t> op </a:t>
            </a:r>
            <a:r>
              <a:rPr lang="fr-FR" err="1"/>
              <a:t>het</a:t>
            </a:r>
            <a:r>
              <a:rPr lang="fr-FR"/>
              <a:t> </a:t>
            </a:r>
            <a:r>
              <a:rPr lang="fr-FR" err="1"/>
              <a:t>pictogram</a:t>
            </a:r>
            <a:r>
              <a:rPr lang="fr-FR"/>
              <a:t> </a:t>
            </a:r>
            <a:br>
              <a:rPr lang="fr-FR"/>
            </a:br>
            <a:r>
              <a:rPr lang="fr-FR" err="1"/>
              <a:t>als</a:t>
            </a:r>
            <a:r>
              <a:rPr lang="fr-FR"/>
              <a:t> u </a:t>
            </a:r>
            <a:r>
              <a:rPr lang="fr-FR" err="1"/>
              <a:t>een</a:t>
            </a:r>
            <a:r>
              <a:rPr lang="fr-FR"/>
              <a:t> </a:t>
            </a:r>
            <a:r>
              <a:rPr lang="fr-FR" err="1"/>
              <a:t>afbeelding</a:t>
            </a:r>
            <a:r>
              <a:rPr lang="fr-FR"/>
              <a:t> </a:t>
            </a:r>
            <a:r>
              <a:rPr lang="fr-FR" err="1"/>
              <a:t>wilt</a:t>
            </a:r>
            <a:r>
              <a:rPr lang="fr-FR"/>
              <a:t> </a:t>
            </a:r>
            <a:r>
              <a:rPr lang="fr-FR" err="1"/>
              <a:t>toevoegen</a:t>
            </a:r>
            <a:endParaRPr lang="nl-BE"/>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tx1"/>
                </a:solidFill>
                <a:latin typeface="+mj-lt"/>
              </a:defRPr>
            </a:lvl1pPr>
          </a:lstStyle>
          <a:p>
            <a:r>
              <a:rPr lang="fr-FR" err="1"/>
              <a:t>Titelstijl</a:t>
            </a:r>
            <a:r>
              <a:rPr lang="fr-FR"/>
              <a:t> van model </a:t>
            </a:r>
            <a:r>
              <a:rPr lang="fr-FR" err="1"/>
              <a:t>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Klik om de titelstijl van het model te bewerken</a:t>
            </a:r>
            <a:endParaRPr lang="nl-BE"/>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51625" y="597150"/>
            <a:ext cx="2160000" cy="720000"/>
          </a:xfrm>
          <a:prstGeom prst="rect">
            <a:avLst/>
          </a:prstGeom>
        </p:spPr>
      </p:pic>
      <p:sp>
        <p:nvSpPr>
          <p:cNvPr id="8" name="Rechthoek 7"/>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3288114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Aangepaste indeling">
    <p:spTree>
      <p:nvGrpSpPr>
        <p:cNvPr id="1" name=""/>
        <p:cNvGrpSpPr/>
        <p:nvPr/>
      </p:nvGrpSpPr>
      <p:grpSpPr>
        <a:xfrm>
          <a:off x="0" y="0"/>
          <a:ext cx="0" cy="0"/>
          <a:chOff x="0" y="0"/>
          <a:chExt cx="0" cy="0"/>
        </a:xfrm>
      </p:grpSpPr>
      <p:sp>
        <p:nvSpPr>
          <p:cNvPr id="2" name="Titel 1"/>
          <p:cNvSpPr>
            <a:spLocks noGrp="1"/>
          </p:cNvSpPr>
          <p:nvPr>
            <p:ph type="title"/>
          </p:nvPr>
        </p:nvSpPr>
        <p:spPr>
          <a:xfrm>
            <a:off x="628650" y="546988"/>
            <a:ext cx="7886700" cy="604479"/>
          </a:xfrm>
        </p:spPr>
        <p:txBody>
          <a:bodyPr/>
          <a:lstStyle/>
          <a:p>
            <a:r>
              <a:rPr lang="nl-NL"/>
              <a:t>Klik om de stijl te bewerken</a:t>
            </a:r>
            <a:endParaRPr lang="nl-BE"/>
          </a:p>
        </p:txBody>
      </p:sp>
      <p:sp>
        <p:nvSpPr>
          <p:cNvPr id="3" name="Tijdelijke aanduiding voor datum 2"/>
          <p:cNvSpPr>
            <a:spLocks noGrp="1"/>
          </p:cNvSpPr>
          <p:nvPr>
            <p:ph type="dt" sz="half" idx="10"/>
          </p:nvPr>
        </p:nvSpPr>
        <p:spPr/>
        <p:txBody>
          <a:bodyPr/>
          <a:lstStyle/>
          <a:p>
            <a:fld id="{FD6BEBD5-99F3-4C1B-B5AF-C9279F4847C2}" type="datetimeFigureOut">
              <a:rPr lang="nl-BE" smtClean="0"/>
              <a:pPr/>
              <a:t>3/07/2020</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492AD3B4-D906-4191-84FB-4FE613E48036}" type="slidenum">
              <a:rPr lang="nl-BE" smtClean="0"/>
              <a:pPr/>
              <a:t>‹nr.›</a:t>
            </a:fld>
            <a:endParaRPr lang="nl-BE"/>
          </a:p>
        </p:txBody>
      </p:sp>
      <p:sp>
        <p:nvSpPr>
          <p:cNvPr id="6" name="Tijdelijke aanduiding voor tekst 2"/>
          <p:cNvSpPr>
            <a:spLocks noGrp="1"/>
          </p:cNvSpPr>
          <p:nvPr>
            <p:ph idx="1"/>
          </p:nvPr>
        </p:nvSpPr>
        <p:spPr>
          <a:xfrm>
            <a:off x="628650" y="1303867"/>
            <a:ext cx="7886700" cy="4873096"/>
          </a:xfrm>
          <a:prstGeom prst="rect">
            <a:avLst/>
          </a:prstGeom>
        </p:spPr>
        <p:txBody>
          <a:bodyPr vert="horz" lIns="91440" tIns="45720" rIns="91440" bIns="45720" rtlCol="0">
            <a:normAutofit/>
          </a:bodyPr>
          <a:lstStyle>
            <a:lvl2pPr>
              <a:defRPr>
                <a:solidFill>
                  <a:srgbClr val="543F5E"/>
                </a:solidFill>
              </a:defRPr>
            </a:lvl2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Tree>
    <p:extLst>
      <p:ext uri="{BB962C8B-B14F-4D97-AF65-F5344CB8AC3E}">
        <p14:creationId xmlns:p14="http://schemas.microsoft.com/office/powerpoint/2010/main" val="266988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7FF57-D97C-4DF7-B585-37B56233B8B1}"/>
              </a:ext>
            </a:extLst>
          </p:cNvPr>
          <p:cNvSpPr>
            <a:spLocks noGrp="1"/>
          </p:cNvSpPr>
          <p:nvPr>
            <p:ph type="title"/>
          </p:nvPr>
        </p:nvSpPr>
        <p:spPr/>
        <p:txBody>
          <a:bodyPr/>
          <a:lstStyle/>
          <a:p>
            <a:r>
              <a:rPr lang="en-US"/>
              <a:t>Click to edit Master title style</a:t>
            </a:r>
            <a:endParaRPr lang="nl-BE"/>
          </a:p>
        </p:txBody>
      </p:sp>
      <p:sp>
        <p:nvSpPr>
          <p:cNvPr id="3" name="Content Placeholder 2">
            <a:extLst>
              <a:ext uri="{FF2B5EF4-FFF2-40B4-BE49-F238E27FC236}">
                <a16:creationId xmlns:a16="http://schemas.microsoft.com/office/drawing/2014/main" id="{DFD86DEF-4B01-4AC9-8FF5-DE5C936A0034}"/>
              </a:ext>
            </a:extLst>
          </p:cNvPr>
          <p:cNvSpPr>
            <a:spLocks noGrp="1"/>
          </p:cNvSpPr>
          <p:nvPr>
            <p:ph idx="1"/>
          </p:nvPr>
        </p:nvSpPr>
        <p:spPr/>
        <p:txBody>
          <a:bodyPr/>
          <a:lstStyle>
            <a:lvl2pPr>
              <a:defRPr>
                <a:solidFill>
                  <a:schemeClr val="tx1"/>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4" name="Date Placeholder 3">
            <a:extLst>
              <a:ext uri="{FF2B5EF4-FFF2-40B4-BE49-F238E27FC236}">
                <a16:creationId xmlns:a16="http://schemas.microsoft.com/office/drawing/2014/main" id="{86C98590-38CB-4A06-84C2-597FEF0BD6A8}"/>
              </a:ext>
            </a:extLst>
          </p:cNvPr>
          <p:cNvSpPr>
            <a:spLocks noGrp="1"/>
          </p:cNvSpPr>
          <p:nvPr>
            <p:ph type="dt" sz="half" idx="10"/>
          </p:nvPr>
        </p:nvSpPr>
        <p:spPr/>
        <p:txBody>
          <a:bodyPr/>
          <a:lstStyle/>
          <a:p>
            <a:fld id="{1B937159-EC22-459C-A9EC-C92582782190}" type="datetimeFigureOut">
              <a:rPr lang="nl-BE" smtClean="0"/>
              <a:t>3/07/2020</a:t>
            </a:fld>
            <a:endParaRPr lang="nl-BE"/>
          </a:p>
        </p:txBody>
      </p:sp>
      <p:sp>
        <p:nvSpPr>
          <p:cNvPr id="5" name="Footer Placeholder 4">
            <a:extLst>
              <a:ext uri="{FF2B5EF4-FFF2-40B4-BE49-F238E27FC236}">
                <a16:creationId xmlns:a16="http://schemas.microsoft.com/office/drawing/2014/main" id="{02C1B6CB-9AF1-4554-9A40-648AAB80F4BE}"/>
              </a:ext>
            </a:extLst>
          </p:cNvPr>
          <p:cNvSpPr>
            <a:spLocks noGrp="1"/>
          </p:cNvSpPr>
          <p:nvPr>
            <p:ph type="ftr" sz="quarter" idx="11"/>
          </p:nvPr>
        </p:nvSpPr>
        <p:spPr/>
        <p:txBody>
          <a:bodyPr/>
          <a:lstStyle/>
          <a:p>
            <a:endParaRPr lang="nl-BE"/>
          </a:p>
        </p:txBody>
      </p:sp>
      <p:sp>
        <p:nvSpPr>
          <p:cNvPr id="6" name="Slide Number Placeholder 5">
            <a:extLst>
              <a:ext uri="{FF2B5EF4-FFF2-40B4-BE49-F238E27FC236}">
                <a16:creationId xmlns:a16="http://schemas.microsoft.com/office/drawing/2014/main" id="{541C2533-95FA-48EA-B859-C00B454A7F63}"/>
              </a:ext>
            </a:extLst>
          </p:cNvPr>
          <p:cNvSpPr>
            <a:spLocks noGrp="1"/>
          </p:cNvSpPr>
          <p:nvPr>
            <p:ph type="sldNum" sz="quarter" idx="12"/>
          </p:nvPr>
        </p:nvSpPr>
        <p:spPr/>
        <p:txBody>
          <a:bodyPr/>
          <a:lstStyle/>
          <a:p>
            <a:fld id="{E7ADABDE-EE87-4A30-A05C-95875DDAD90D}" type="slidenum">
              <a:rPr lang="nl-BE" smtClean="0"/>
              <a:t>‹nr.›</a:t>
            </a:fld>
            <a:endParaRPr lang="nl-BE"/>
          </a:p>
        </p:txBody>
      </p:sp>
    </p:spTree>
    <p:extLst>
      <p:ext uri="{BB962C8B-B14F-4D97-AF65-F5344CB8AC3E}">
        <p14:creationId xmlns:p14="http://schemas.microsoft.com/office/powerpoint/2010/main" val="41323998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6B6A1AD-08AA-40F0-B206-44B46C9B3C02}"/>
              </a:ext>
            </a:extLst>
          </p:cNvPr>
          <p:cNvSpPr>
            <a:spLocks noGrp="1"/>
          </p:cNvSpPr>
          <p:nvPr>
            <p:ph type="dt" sz="half" idx="10"/>
          </p:nvPr>
        </p:nvSpPr>
        <p:spPr/>
        <p:txBody>
          <a:bodyPr/>
          <a:lstStyle/>
          <a:p>
            <a:fld id="{D7E4B9DA-709B-4A1D-86AF-A81E22239D2C}" type="datetimeFigureOut">
              <a:rPr lang="nl-BE" smtClean="0"/>
              <a:t>3/07/2020</a:t>
            </a:fld>
            <a:endParaRPr lang="nl-BE"/>
          </a:p>
        </p:txBody>
      </p:sp>
      <p:sp>
        <p:nvSpPr>
          <p:cNvPr id="3" name="Tijdelijke aanduiding voor voettekst 2">
            <a:extLst>
              <a:ext uri="{FF2B5EF4-FFF2-40B4-BE49-F238E27FC236}">
                <a16:creationId xmlns:a16="http://schemas.microsoft.com/office/drawing/2014/main" id="{9FB0DB7A-79CE-4F01-9DF5-483EDE097DE2}"/>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2AD3E7E6-A232-4201-87D4-D66C79248984}"/>
              </a:ext>
            </a:extLst>
          </p:cNvPr>
          <p:cNvSpPr>
            <a:spLocks noGrp="1"/>
          </p:cNvSpPr>
          <p:nvPr>
            <p:ph type="sldNum" sz="quarter" idx="12"/>
          </p:nvPr>
        </p:nvSpPr>
        <p:spPr/>
        <p:txBody>
          <a:bodyPr/>
          <a:lstStyle/>
          <a:p>
            <a:fld id="{FCA8D008-2B9A-4DF4-9AF6-AFE5CEF6E315}" type="slidenum">
              <a:rPr lang="nl-BE" smtClean="0"/>
              <a:t>‹nr.›</a:t>
            </a:fld>
            <a:endParaRPr lang="nl-BE"/>
          </a:p>
        </p:txBody>
      </p:sp>
    </p:spTree>
    <p:extLst>
      <p:ext uri="{BB962C8B-B14F-4D97-AF65-F5344CB8AC3E}">
        <p14:creationId xmlns:p14="http://schemas.microsoft.com/office/powerpoint/2010/main" val="210633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D26E25"/>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mj-lt"/>
                <a:cs typeface="Calibri"/>
              </a:defRPr>
            </a:lvl1pPr>
          </a:lstStyle>
          <a:p>
            <a:r>
              <a:rPr lang="nl-NL"/>
              <a:t>Klik om de stijl te bewerken</a:t>
            </a:r>
            <a:endParaRPr lang="nl-BE"/>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FlandersArtSans-Regular" panose="00000500000000000000" pitchFamily="2" charset="0"/>
                <a:cs typeface="Calibri"/>
              </a:defRPr>
            </a:lvl1pPr>
            <a:lvl5pPr algn="r">
              <a:defRPr>
                <a:solidFill>
                  <a:schemeClr val="bg1"/>
                </a:solidFill>
                <a:latin typeface="FlandersArtSans-Regular" panose="00000500000000000000" pitchFamily="2" charset="0"/>
              </a:defRPr>
            </a:lvl5pPr>
          </a:lstStyle>
          <a:p>
            <a:pPr lvl="0"/>
            <a:r>
              <a:rPr lang="nl-NL"/>
              <a:t>KLIK OM DE MODELSTIJLEN TE BEWERKEN</a:t>
            </a:r>
          </a:p>
          <a:p>
            <a:pPr lvl="4"/>
            <a:endParaRPr lang="nl-BE"/>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28529" y="576000"/>
            <a:ext cx="2160000" cy="720000"/>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latin typeface="FlandersArtSans-Regular" panose="00000500000000000000" pitchFamily="2" charset="0"/>
              </a:defRPr>
            </a:lvl1pPr>
          </a:lstStyle>
          <a:p>
            <a:endParaRPr lang="nl-BE"/>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mj-lt"/>
                <a:cs typeface="Calibri"/>
              </a:defRPr>
            </a:lvl1pPr>
          </a:lstStyle>
          <a:p>
            <a:r>
              <a:rPr lang="nl-NL"/>
              <a:t>Klik om de stijl te bewerken</a:t>
            </a:r>
            <a:endParaRPr lang="nl-BE"/>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FlandersArtSans-Regular" panose="00000500000000000000" pitchFamily="2" charset="0"/>
                <a:cs typeface="Calibri"/>
              </a:defRPr>
            </a:lvl1pPr>
            <a:lvl2pPr>
              <a:defRPr sz="1800">
                <a:latin typeface="FlandersArtSans-Regular" panose="00000500000000000000" pitchFamily="2" charset="0"/>
                <a:cs typeface="Calibri"/>
              </a:defRPr>
            </a:lvl2pPr>
            <a:lvl3pPr>
              <a:defRPr sz="1800">
                <a:latin typeface="FlandersArtSans-Regular" panose="00000500000000000000" pitchFamily="2" charset="0"/>
                <a:cs typeface="Calibri"/>
              </a:defRPr>
            </a:lvl3pPr>
            <a:lvl4pPr>
              <a:defRPr sz="1800">
                <a:latin typeface="FlandersArtSans-Regular" panose="00000500000000000000" pitchFamily="2" charset="0"/>
                <a:cs typeface="Calibri"/>
              </a:defRPr>
            </a:lvl4pPr>
            <a:lvl5pPr>
              <a:defRPr sz="1800">
                <a:latin typeface="FlandersArtSans-Regular" panose="00000500000000000000" pitchFamily="2" charset="0"/>
                <a:cs typeface="Calibri"/>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58879" y="5921724"/>
            <a:ext cx="2160000" cy="720000"/>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latin typeface="FlandersArtSans-Regular" panose="00000500000000000000" pitchFamily="2" charset="0"/>
              </a:defRPr>
            </a:lvl1pPr>
          </a:lstStyle>
          <a:p>
            <a:r>
              <a:rPr lang="fr-FR" err="1"/>
              <a:t>Sleep</a:t>
            </a:r>
            <a:r>
              <a:rPr lang="fr-FR"/>
              <a:t> de </a:t>
            </a:r>
            <a:r>
              <a:rPr lang="fr-FR" err="1"/>
              <a:t>afbeelding</a:t>
            </a:r>
            <a:r>
              <a:rPr lang="fr-FR"/>
              <a:t> </a:t>
            </a:r>
            <a:r>
              <a:rPr lang="fr-FR" err="1"/>
              <a:t>naar</a:t>
            </a:r>
            <a:r>
              <a:rPr lang="fr-FR"/>
              <a:t> de </a:t>
            </a:r>
            <a:r>
              <a:rPr lang="fr-FR" err="1"/>
              <a:t>tijdelijke</a:t>
            </a:r>
            <a:r>
              <a:rPr lang="fr-FR"/>
              <a:t> </a:t>
            </a:r>
            <a:r>
              <a:rPr lang="fr-FR" err="1"/>
              <a:t>aanduiding</a:t>
            </a:r>
            <a:r>
              <a:rPr lang="fr-FR"/>
              <a:t> of </a:t>
            </a:r>
            <a:r>
              <a:rPr lang="fr-FR" err="1"/>
              <a:t>klik</a:t>
            </a:r>
            <a:r>
              <a:rPr lang="fr-FR"/>
              <a:t> op </a:t>
            </a:r>
            <a:r>
              <a:rPr lang="fr-FR" err="1"/>
              <a:t>het</a:t>
            </a:r>
            <a:r>
              <a:rPr lang="fr-FR"/>
              <a:t> </a:t>
            </a:r>
            <a:r>
              <a:rPr lang="fr-FR" err="1"/>
              <a:t>pictogram</a:t>
            </a:r>
            <a:r>
              <a:rPr lang="fr-FR"/>
              <a:t> </a:t>
            </a:r>
            <a:br>
              <a:rPr lang="fr-FR"/>
            </a:br>
            <a:r>
              <a:rPr lang="fr-FR" err="1"/>
              <a:t>als</a:t>
            </a:r>
            <a:r>
              <a:rPr lang="fr-FR"/>
              <a:t> u </a:t>
            </a:r>
            <a:r>
              <a:rPr lang="fr-FR" err="1"/>
              <a:t>een</a:t>
            </a:r>
            <a:r>
              <a:rPr lang="fr-FR"/>
              <a:t> </a:t>
            </a:r>
            <a:r>
              <a:rPr lang="fr-FR" err="1"/>
              <a:t>afbeelding</a:t>
            </a:r>
            <a:r>
              <a:rPr lang="fr-FR"/>
              <a:t> </a:t>
            </a:r>
            <a:r>
              <a:rPr lang="fr-FR" err="1"/>
              <a:t>wilt</a:t>
            </a:r>
            <a:r>
              <a:rPr lang="fr-FR"/>
              <a:t> </a:t>
            </a:r>
            <a:r>
              <a:rPr lang="fr-FR" err="1"/>
              <a:t>toevoegen</a:t>
            </a:r>
            <a:endParaRPr lang="nl-BE"/>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tx1"/>
                </a:solidFill>
                <a:latin typeface="+mj-lt"/>
              </a:defRPr>
            </a:lvl1pPr>
          </a:lstStyle>
          <a:p>
            <a:r>
              <a:rPr lang="fr-FR" err="1"/>
              <a:t>Titelstijl</a:t>
            </a:r>
            <a:r>
              <a:rPr lang="fr-FR"/>
              <a:t> van model </a:t>
            </a:r>
            <a:r>
              <a:rPr lang="fr-FR" err="1"/>
              <a:t>bewerken</a:t>
            </a:r>
            <a:endParaRPr lang="nl-BE"/>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Klik om de titelstijl van het model te bewerken</a:t>
            </a:r>
            <a:endParaRPr lang="nl-BE"/>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51625" y="590802"/>
            <a:ext cx="2160000" cy="720000"/>
          </a:xfrm>
          <a:prstGeom prst="rect">
            <a:avLst/>
          </a:prstGeom>
        </p:spPr>
      </p:pic>
      <p:sp>
        <p:nvSpPr>
          <p:cNvPr id="8" name="Rechthoek 7"/>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32881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latin typeface="FlandersArtSans-Regular" panose="00000500000000000000" pitchFamily="2" charset="0"/>
              </a:defRPr>
            </a:lvl1pPr>
          </a:lstStyle>
          <a:p>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mj-lt"/>
                <a:cs typeface="Calibri"/>
              </a:defRPr>
            </a:lvl1pPr>
          </a:lstStyle>
          <a:p>
            <a:r>
              <a:rPr lang="nl-NL"/>
              <a:t>Klik om de stijl te bewerken</a:t>
            </a:r>
            <a:endParaRPr lang="nl-BE"/>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FlandersArtSans-Regular" panose="00000500000000000000" pitchFamily="2" charset="0"/>
                <a:cs typeface="Calibri"/>
              </a:defRPr>
            </a:lvl1pPr>
            <a:lvl5pPr>
              <a:defRPr>
                <a:latin typeface="FlandersArtSans-Regular" panose="00000500000000000000" pitchFamily="2" charset="0"/>
              </a:defRPr>
            </a:lvl5pPr>
          </a:lstStyle>
          <a:p>
            <a:pPr lvl="0"/>
            <a:r>
              <a:rPr lang="nl-NL"/>
              <a:t>KLIK OM DE MODELSTIJLEN TE BEWERKEN</a:t>
            </a:r>
          </a:p>
          <a:p>
            <a:pPr lvl="4"/>
            <a:endParaRPr lang="nl-BE"/>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7" y="626802"/>
            <a:ext cx="2160000" cy="720000"/>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mj-lt"/>
                <a:cs typeface="Calibri"/>
              </a:defRPr>
            </a:lvl1pPr>
          </a:lstStyle>
          <a:p>
            <a:endParaRPr lang="nl-BE"/>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err="1"/>
              <a:t>Klik</a:t>
            </a:r>
            <a:r>
              <a:rPr lang="fr-FR"/>
              <a:t> om de </a:t>
            </a:r>
            <a:r>
              <a:rPr lang="fr-FR" err="1"/>
              <a:t>titelstijl</a:t>
            </a:r>
            <a:r>
              <a:rPr lang="fr-FR"/>
              <a:t> van </a:t>
            </a:r>
            <a:r>
              <a:rPr lang="fr-FR" err="1"/>
              <a:t>het</a:t>
            </a:r>
            <a:r>
              <a:rPr lang="fr-FR"/>
              <a:t> model te </a:t>
            </a:r>
            <a:r>
              <a:rPr lang="fr-FR" err="1"/>
              <a:t>bewerken</a:t>
            </a:r>
            <a:endParaRPr lang="nl-BE"/>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a:t>KLIK OM DE MODELSTIJLEN TE BEWERKEN</a:t>
            </a:r>
          </a:p>
        </p:txBody>
      </p:sp>
      <p:pic>
        <p:nvPicPr>
          <p:cNvPr id="7" name="Afbeelding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77283" y="590802"/>
            <a:ext cx="2160000" cy="720000"/>
          </a:xfrm>
          <a:prstGeom prst="rect">
            <a:avLst/>
          </a:prstGeom>
        </p:spPr>
      </p:pic>
      <p:sp>
        <p:nvSpPr>
          <p:cNvPr id="8" name="Rechthoek 7"/>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11290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latin typeface="FlandersArtSans-Regular" panose="00000500000000000000" pitchFamily="2" charset="0"/>
              </a:defRPr>
            </a:lvl1pPr>
          </a:lstStyle>
          <a:p>
            <a:r>
              <a:rPr lang="fr-FR" err="1"/>
              <a:t>Sleep</a:t>
            </a:r>
            <a:r>
              <a:rPr lang="fr-FR"/>
              <a:t> de </a:t>
            </a:r>
            <a:r>
              <a:rPr lang="fr-FR" err="1"/>
              <a:t>afbeelding</a:t>
            </a:r>
            <a:r>
              <a:rPr lang="fr-FR"/>
              <a:t> </a:t>
            </a:r>
            <a:r>
              <a:rPr lang="fr-FR" err="1"/>
              <a:t>naar</a:t>
            </a:r>
            <a:r>
              <a:rPr lang="fr-FR"/>
              <a:t> de </a:t>
            </a:r>
            <a:r>
              <a:rPr lang="fr-FR" err="1"/>
              <a:t>tijdelijke</a:t>
            </a:r>
            <a:r>
              <a:rPr lang="fr-FR"/>
              <a:t> </a:t>
            </a:r>
            <a:r>
              <a:rPr lang="fr-FR" err="1"/>
              <a:t>aanduiding</a:t>
            </a:r>
            <a:r>
              <a:rPr lang="fr-FR"/>
              <a:t> of </a:t>
            </a:r>
            <a:r>
              <a:rPr lang="fr-FR" err="1"/>
              <a:t>klik</a:t>
            </a:r>
            <a:r>
              <a:rPr lang="fr-FR"/>
              <a:t> op </a:t>
            </a:r>
            <a:r>
              <a:rPr lang="fr-FR" err="1"/>
              <a:t>het</a:t>
            </a:r>
            <a:r>
              <a:rPr lang="fr-FR"/>
              <a:t> </a:t>
            </a:r>
            <a:r>
              <a:rPr lang="fr-FR" err="1"/>
              <a:t>pictogram</a:t>
            </a:r>
            <a:r>
              <a:rPr lang="fr-FR"/>
              <a:t> </a:t>
            </a:r>
          </a:p>
          <a:p>
            <a:r>
              <a:rPr lang="fr-FR" err="1"/>
              <a:t>als</a:t>
            </a:r>
            <a:r>
              <a:rPr lang="fr-FR"/>
              <a:t> u </a:t>
            </a:r>
            <a:r>
              <a:rPr lang="fr-FR" err="1"/>
              <a:t>een</a:t>
            </a:r>
            <a:r>
              <a:rPr lang="fr-FR"/>
              <a:t> </a:t>
            </a:r>
            <a:r>
              <a:rPr lang="fr-FR" err="1"/>
              <a:t>afbeelding</a:t>
            </a:r>
            <a:r>
              <a:rPr lang="fr-FR"/>
              <a:t> </a:t>
            </a:r>
            <a:r>
              <a:rPr lang="fr-FR" err="1"/>
              <a:t>wilt</a:t>
            </a:r>
            <a:r>
              <a:rPr lang="fr-FR"/>
              <a:t> </a:t>
            </a:r>
            <a:r>
              <a:rPr lang="fr-FR" err="1"/>
              <a:t>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tx1"/>
                </a:solidFill>
                <a:latin typeface="+mj-lt"/>
                <a:cs typeface="FlandersArtSans-Regular" panose="00000500000000000000" pitchFamily="2" charset="0"/>
              </a:defRPr>
            </a:lvl1pPr>
          </a:lstStyle>
          <a:p>
            <a:r>
              <a:rPr lang="fr-FR" err="1"/>
              <a:t>Titelstijl</a:t>
            </a:r>
            <a:r>
              <a:rPr lang="fr-FR"/>
              <a:t> van model </a:t>
            </a:r>
            <a:r>
              <a:rPr lang="fr-FR" err="1"/>
              <a:t>bewerken</a:t>
            </a:r>
            <a:endParaRPr lang="nl-BE"/>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8" y="6008802"/>
            <a:ext cx="2160000" cy="720000"/>
          </a:xfrm>
          <a:prstGeom prst="rect">
            <a:avLst/>
          </a:prstGeom>
        </p:spPr>
      </p:pic>
      <p:sp>
        <p:nvSpPr>
          <p:cNvPr id="10" name="Rechthoek 9"/>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5061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latin typeface="FlandersArtSans-Regular" panose="00000500000000000000" pitchFamily="2" charset="0"/>
              </a:defRPr>
            </a:lvl1pPr>
          </a:lstStyle>
          <a:p>
            <a:r>
              <a:rPr lang="fr-FR" err="1"/>
              <a:t>Sleep</a:t>
            </a:r>
            <a:r>
              <a:rPr lang="fr-FR"/>
              <a:t> de </a:t>
            </a:r>
            <a:r>
              <a:rPr lang="fr-FR" err="1"/>
              <a:t>afbeelding</a:t>
            </a:r>
            <a:r>
              <a:rPr lang="fr-FR"/>
              <a:t> </a:t>
            </a:r>
            <a:r>
              <a:rPr lang="fr-FR" err="1"/>
              <a:t>naar</a:t>
            </a:r>
            <a:r>
              <a:rPr lang="fr-FR"/>
              <a:t> de </a:t>
            </a:r>
            <a:r>
              <a:rPr lang="fr-FR" err="1"/>
              <a:t>tijdelijke</a:t>
            </a:r>
            <a:r>
              <a:rPr lang="fr-FR"/>
              <a:t> </a:t>
            </a:r>
            <a:r>
              <a:rPr lang="fr-FR" err="1"/>
              <a:t>aanduiding</a:t>
            </a:r>
            <a:r>
              <a:rPr lang="fr-FR"/>
              <a:t> of </a:t>
            </a:r>
            <a:r>
              <a:rPr lang="fr-FR" err="1"/>
              <a:t>klik</a:t>
            </a:r>
            <a:r>
              <a:rPr lang="fr-FR"/>
              <a:t> op </a:t>
            </a:r>
            <a:r>
              <a:rPr lang="fr-FR" err="1"/>
              <a:t>het</a:t>
            </a:r>
            <a:r>
              <a:rPr lang="fr-FR"/>
              <a:t> </a:t>
            </a:r>
            <a:r>
              <a:rPr lang="fr-FR" err="1"/>
              <a:t>pictogram</a:t>
            </a:r>
            <a:r>
              <a:rPr lang="fr-FR"/>
              <a:t> </a:t>
            </a:r>
            <a:r>
              <a:rPr lang="fr-FR" err="1"/>
              <a:t>als</a:t>
            </a:r>
            <a:r>
              <a:rPr lang="fr-FR"/>
              <a:t> u </a:t>
            </a:r>
            <a:r>
              <a:rPr lang="fr-FR" err="1"/>
              <a:t>een</a:t>
            </a:r>
            <a:r>
              <a:rPr lang="fr-FR"/>
              <a:t> </a:t>
            </a:r>
            <a:r>
              <a:rPr lang="fr-FR" err="1"/>
              <a:t>afbeelding</a:t>
            </a:r>
            <a:r>
              <a:rPr lang="fr-FR"/>
              <a:t> </a:t>
            </a:r>
            <a:r>
              <a:rPr lang="fr-FR" err="1"/>
              <a:t>wilt</a:t>
            </a:r>
            <a:r>
              <a:rPr lang="fr-FR"/>
              <a:t> </a:t>
            </a:r>
            <a:r>
              <a:rPr lang="fr-FR" err="1"/>
              <a:t>toevoegen</a:t>
            </a:r>
            <a:endParaRPr lang="nl-BE"/>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mj-lt"/>
                <a:cs typeface="FlandersArtSans-Regular" panose="00000500000000000000" pitchFamily="2" charset="0"/>
              </a:defRPr>
            </a:lvl1pPr>
          </a:lstStyle>
          <a:p>
            <a:endParaRPr lang="nl-BE"/>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17" name="Afbeelding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8" y="6015150"/>
            <a:ext cx="2160000" cy="720000"/>
          </a:xfrm>
          <a:prstGeom prst="rect">
            <a:avLst/>
          </a:prstGeom>
        </p:spPr>
      </p:pic>
      <p:sp>
        <p:nvSpPr>
          <p:cNvPr id="12" name="Rechthoek 11"/>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atin typeface="FlandersArtSans-Regular" panose="00000500000000000000" pitchFamily="2" charset="0"/>
            </a:endParaRPr>
          </a:p>
        </p:txBody>
      </p:sp>
    </p:spTree>
    <p:extLst>
      <p:ext uri="{BB962C8B-B14F-4D97-AF65-F5344CB8AC3E}">
        <p14:creationId xmlns:p14="http://schemas.microsoft.com/office/powerpoint/2010/main" val="33619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fr-FR"/>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mj-lt"/>
                <a:cs typeface="FlandersArtSans-Bold" panose="00000800000000000000" pitchFamily="2" charset="0"/>
              </a:defRPr>
            </a:lvl1pPr>
          </a:lstStyle>
          <a:p>
            <a:endParaRPr lang="nl-BE"/>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3/07/2020</a:t>
            </a:fld>
            <a:r>
              <a:rPr lang="nl-BE"/>
              <a:t> </a:t>
            </a:r>
            <a:r>
              <a:rPr lang="nl-BE" b="1"/>
              <a:t>│</a:t>
            </a:r>
            <a:fld id="{B263F6C6-2226-4286-8995-C42CB1E7C290}" type="slidenum">
              <a:rPr lang="nl-BE" smtClean="0"/>
              <a:pPr/>
              <a:t>‹nr.›</a:t>
            </a:fld>
            <a:endParaRPr lang="nl-BE"/>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err="1"/>
              <a:t>Klik</a:t>
            </a:r>
            <a:r>
              <a:rPr lang="fr-FR"/>
              <a:t> om de </a:t>
            </a:r>
            <a:r>
              <a:rPr lang="fr-FR" err="1"/>
              <a:t>titelstijl</a:t>
            </a:r>
            <a:r>
              <a:rPr lang="fr-FR"/>
              <a:t> van </a:t>
            </a:r>
            <a:r>
              <a:rPr lang="fr-FR" err="1"/>
              <a:t>het</a:t>
            </a:r>
            <a:r>
              <a:rPr lang="fr-FR"/>
              <a:t> model te </a:t>
            </a:r>
            <a:r>
              <a:rPr lang="fr-FR" err="1"/>
              <a:t>bewerken</a:t>
            </a:r>
            <a:endParaRPr lang="nl-BE"/>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17" name="Afbeelding 1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8" y="6015150"/>
            <a:ext cx="2160000" cy="720000"/>
          </a:xfrm>
          <a:prstGeom prst="rect">
            <a:avLst/>
          </a:prstGeom>
        </p:spPr>
      </p:pic>
      <p:sp>
        <p:nvSpPr>
          <p:cNvPr id="18" name="Rechthoek 17"/>
          <p:cNvSpPr/>
          <p:nvPr userDrawn="1"/>
        </p:nvSpPr>
        <p:spPr>
          <a:xfrm>
            <a:off x="0" y="0"/>
            <a:ext cx="282207" cy="6858000"/>
          </a:xfrm>
          <a:prstGeom prst="rect">
            <a:avLst/>
          </a:prstGeom>
          <a:solidFill>
            <a:srgbClr val="D26E25"/>
          </a:solidFill>
          <a:ln>
            <a:solidFill>
              <a:srgbClr val="D26E25"/>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63557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a:t>Klik om de stijl te bewerken</a:t>
            </a:r>
            <a:endParaRPr lang="nl-BE"/>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3/07/2020</a:t>
            </a:fld>
            <a:endParaRPr lang="nl-BE"/>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 </a:t>
            </a:r>
            <a:endParaRPr lang="nl-BE"/>
          </a:p>
          <a:p>
            <a:pPr lvl="4"/>
            <a:endParaRPr lang="nl-BE"/>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6" r:id="rId3"/>
    <p:sldLayoutId id="2147483683" r:id="rId4"/>
    <p:sldLayoutId id="2147483684" r:id="rId5"/>
    <p:sldLayoutId id="2147483687" r:id="rId6"/>
    <p:sldLayoutId id="2147483688" r:id="rId7"/>
    <p:sldLayoutId id="2147483691" r:id="rId8"/>
    <p:sldLayoutId id="2147483674" r:id="rId9"/>
    <p:sldLayoutId id="2147483652" r:id="rId10"/>
    <p:sldLayoutId id="2147483682" r:id="rId11"/>
    <p:sldLayoutId id="2147483743" r:id="rId12"/>
    <p:sldLayoutId id="2147483745" r:id="rId13"/>
    <p:sldLayoutId id="2147483746" r:id="rId14"/>
    <p:sldLayoutId id="2147483747" r:id="rId15"/>
  </p:sldLayoutIdLst>
  <p:txStyles>
    <p:titleStyle>
      <a:lvl1pPr algn="l" defTabSz="914400" rtl="0" eaLnBrk="1" latinLnBrk="0" hangingPunct="1">
        <a:lnSpc>
          <a:spcPts val="3800"/>
        </a:lnSpc>
        <a:spcBef>
          <a:spcPct val="0"/>
        </a:spcBef>
        <a:buNone/>
        <a:defRPr sz="3700" kern="1200">
          <a:solidFill>
            <a:schemeClr val="tx1"/>
          </a:solidFill>
          <a:latin typeface="+mj-lt"/>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7"/>
        </a:buBlip>
        <a:tabLst/>
        <a:defRPr sz="2200" kern="1200" spc="0" baseline="0">
          <a:solidFill>
            <a:schemeClr val="tx1"/>
          </a:solidFill>
          <a:latin typeface="FlandersArtSans-Regular" panose="00000500000000000000" pitchFamily="2" charset="0"/>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8"/>
        </a:buBlip>
        <a:tabLst/>
        <a:defRPr sz="2200" kern="1200" spc="0" baseline="0">
          <a:solidFill>
            <a:srgbClr val="9B9B9B"/>
          </a:solidFill>
          <a:latin typeface="FlandersArtSans-Regular" panose="00000500000000000000" pitchFamily="2" charset="0"/>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9"/>
        </a:buBlip>
        <a:tabLst/>
        <a:defRPr sz="2000" kern="1200" spc="0" baseline="0">
          <a:solidFill>
            <a:schemeClr val="tx1"/>
          </a:solidFill>
          <a:latin typeface="FlandersArtSans-Regular" panose="00000500000000000000" pitchFamily="2" charset="0"/>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20"/>
        </a:buBlip>
        <a:tabLst/>
        <a:defRPr sz="2000" kern="1200" spc="0" baseline="0">
          <a:solidFill>
            <a:schemeClr val="tx1"/>
          </a:solidFill>
          <a:latin typeface="FlandersArtSans-Regular" panose="00000500000000000000" pitchFamily="2" charset="0"/>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7"/>
        </a:buBlip>
        <a:tabLst/>
        <a:defRPr sz="2000" kern="1200" spc="0" baseline="0">
          <a:solidFill>
            <a:schemeClr val="tx1"/>
          </a:solidFill>
          <a:latin typeface="FlandersArtSans-Regular" panose="00000500000000000000" pitchFamily="2" charset="0"/>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hyperlink" Target="https://api.onderwijs.vlaanderen.be/" TargetMode="Externa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s://eur03.safelinks.protection.outlook.com/?url=https%3A%2F%2Fvlaamseoverheid.atlassian.net%2Fwiki%2Fspaces%2FMG%2Foverview&amp;data=02%7C01%7Cpeter.vanpoucke%40ond.vlaanderen.be%7C3fa63096b0a34838b32b08d80d203d46%7C0c0338a695614ee8b8d64e89cbd520a0%7C0%7C0%7C637273779409740979&amp;sdata=GRg08RoYBxLA8t%2BaMS%2BoTjP7IKvA%2B8kwG2On25XOW6Q%3D&amp;reserved=0" TargetMode="External"/><Relationship Id="rId2" Type="http://schemas.openxmlformats.org/officeDocument/2006/relationships/hyperlink" Target="https://vlaamseoverheid.atlassian.net/wiki/spaces/MG/pages/1220968511/Handleidingen+MAGDA-diensten+per+domein"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hyperlink" Target="mailto:Discimus@ond.vlaanderen.be"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hyperlink" Target="https://onderwijs.vlaanderen.be/nl/inschrijving-weigeren"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333577" y="2564312"/>
            <a:ext cx="3816000" cy="1943998"/>
          </a:xfrm>
        </p:spPr>
        <p:txBody>
          <a:bodyPr/>
          <a:lstStyle/>
          <a:p>
            <a:r>
              <a:rPr lang="nl-BE"/>
              <a:t>Discimus in 2020</a:t>
            </a:r>
          </a:p>
        </p:txBody>
      </p:sp>
      <p:sp>
        <p:nvSpPr>
          <p:cNvPr id="3" name="Ondertitel 2"/>
          <p:cNvSpPr>
            <a:spLocks noGrp="1"/>
          </p:cNvSpPr>
          <p:nvPr>
            <p:ph type="subTitle" idx="1"/>
          </p:nvPr>
        </p:nvSpPr>
        <p:spPr>
          <a:xfrm>
            <a:off x="1333577" y="4661132"/>
            <a:ext cx="3816000" cy="1224000"/>
          </a:xfrm>
        </p:spPr>
        <p:txBody>
          <a:bodyPr/>
          <a:lstStyle/>
          <a:p>
            <a:r>
              <a:rPr lang="nl-BE"/>
              <a:t>Situatie einde juni 2020</a:t>
            </a:r>
          </a:p>
        </p:txBody>
      </p:sp>
    </p:spTree>
    <p:extLst>
      <p:ext uri="{BB962C8B-B14F-4D97-AF65-F5344CB8AC3E}">
        <p14:creationId xmlns:p14="http://schemas.microsoft.com/office/powerpoint/2010/main" val="420343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256B03-BB48-48AD-BF7E-B78B9D1D5FF2}"/>
              </a:ext>
            </a:extLst>
          </p:cNvPr>
          <p:cNvSpPr>
            <a:spLocks noGrp="1"/>
          </p:cNvSpPr>
          <p:nvPr>
            <p:ph type="title"/>
          </p:nvPr>
        </p:nvSpPr>
        <p:spPr/>
        <p:txBody>
          <a:bodyPr/>
          <a:lstStyle/>
          <a:p>
            <a:r>
              <a:rPr lang="nl-BE"/>
              <a:t>Corona</a:t>
            </a:r>
          </a:p>
        </p:txBody>
      </p:sp>
      <p:sp>
        <p:nvSpPr>
          <p:cNvPr id="3" name="Tijdelijke aanduiding voor inhoud 2">
            <a:extLst>
              <a:ext uri="{FF2B5EF4-FFF2-40B4-BE49-F238E27FC236}">
                <a16:creationId xmlns:a16="http://schemas.microsoft.com/office/drawing/2014/main" id="{F2FDC205-5AE1-4C1A-93A1-681C796C9DD8}"/>
              </a:ext>
            </a:extLst>
          </p:cNvPr>
          <p:cNvSpPr>
            <a:spLocks noGrp="1"/>
          </p:cNvSpPr>
          <p:nvPr>
            <p:ph idx="1"/>
          </p:nvPr>
        </p:nvSpPr>
        <p:spPr>
          <a:xfrm>
            <a:off x="628650" y="1340672"/>
            <a:ext cx="7886700" cy="4873096"/>
          </a:xfrm>
        </p:spPr>
        <p:txBody>
          <a:bodyPr/>
          <a:lstStyle/>
          <a:p>
            <a:r>
              <a:rPr lang="nl-BE"/>
              <a:t>Doelstelling</a:t>
            </a:r>
          </a:p>
          <a:p>
            <a:pPr lvl="1"/>
            <a:r>
              <a:rPr lang="nl-BE"/>
              <a:t>Fase 1 : gesloten scholen.</a:t>
            </a:r>
          </a:p>
          <a:p>
            <a:pPr lvl="2"/>
            <a:r>
              <a:rPr lang="nl-BE"/>
              <a:t>Afwezigheden worden niet in rekening genomen</a:t>
            </a:r>
          </a:p>
          <a:p>
            <a:pPr lvl="1"/>
            <a:r>
              <a:rPr lang="nl-BE"/>
              <a:t>Fase 2 heropstart van de scholen</a:t>
            </a:r>
          </a:p>
          <a:p>
            <a:pPr lvl="2"/>
            <a:r>
              <a:rPr lang="nl-BE"/>
              <a:t>Nieuwe afwezigheidscodes</a:t>
            </a:r>
          </a:p>
          <a:p>
            <a:r>
              <a:rPr lang="nl-BE"/>
              <a:t>Impact</a:t>
            </a:r>
          </a:p>
          <a:p>
            <a:pPr lvl="1"/>
            <a:r>
              <a:rPr lang="nl-BE"/>
              <a:t>Invoering van nieuwe codes : </a:t>
            </a:r>
          </a:p>
          <a:p>
            <a:pPr lvl="2"/>
            <a:r>
              <a:rPr lang="nl-BE"/>
              <a:t>Is op korte termijn gelukt dankzij goede samenwerking !</a:t>
            </a:r>
          </a:p>
          <a:p>
            <a:pPr lvl="2"/>
            <a:r>
              <a:rPr lang="nl-BE"/>
              <a:t>Gegevens komen binnen, rapporten voor minister zijn beschikbaar.</a:t>
            </a:r>
          </a:p>
          <a:p>
            <a:pPr lvl="1"/>
            <a:r>
              <a:rPr lang="nl-BE"/>
              <a:t>Er worden heel veel afwezigheden verwerkt : groeperen van verschillende items in één  web service call aub.</a:t>
            </a:r>
          </a:p>
          <a:p>
            <a:r>
              <a:rPr lang="nl-BE"/>
              <a:t>Timing </a:t>
            </a:r>
          </a:p>
          <a:p>
            <a:pPr lvl="1"/>
            <a:r>
              <a:rPr lang="nl-BE"/>
              <a:t>Alles is in productie</a:t>
            </a:r>
          </a:p>
        </p:txBody>
      </p:sp>
    </p:spTree>
    <p:extLst>
      <p:ext uri="{BB962C8B-B14F-4D97-AF65-F5344CB8AC3E}">
        <p14:creationId xmlns:p14="http://schemas.microsoft.com/office/powerpoint/2010/main" val="38571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  Leerplicht verlagen tot 5 jaar </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p:txBody>
          <a:bodyPr/>
          <a:lstStyle/>
          <a:p>
            <a:r>
              <a:rPr lang="nl-BE" dirty="0"/>
              <a:t>Doelstelling : </a:t>
            </a:r>
          </a:p>
          <a:p>
            <a:pPr lvl="1"/>
            <a:r>
              <a:rPr lang="nl-BE" dirty="0"/>
              <a:t> </a:t>
            </a:r>
            <a:r>
              <a:rPr lang="nl-BE" dirty="0" err="1"/>
              <a:t>Discimus</a:t>
            </a:r>
            <a:r>
              <a:rPr lang="nl-BE" dirty="0"/>
              <a:t> aanpassen aan de verlaging voor de leerplicht tot 5 jaar</a:t>
            </a:r>
          </a:p>
          <a:p>
            <a:r>
              <a:rPr lang="nl-BE" dirty="0"/>
              <a:t>Impact</a:t>
            </a:r>
          </a:p>
          <a:p>
            <a:pPr lvl="1"/>
            <a:r>
              <a:rPr lang="nl-BE" dirty="0"/>
              <a:t>290 halve dagen </a:t>
            </a:r>
          </a:p>
          <a:p>
            <a:pPr lvl="1"/>
            <a:r>
              <a:rPr lang="nl-BE" dirty="0"/>
              <a:t>Aanpassing aan de afwezigheidscodes</a:t>
            </a:r>
          </a:p>
          <a:p>
            <a:pPr lvl="1"/>
            <a:r>
              <a:rPr lang="nl-BE" dirty="0"/>
              <a:t>Wordt niet opgenomen in </a:t>
            </a:r>
            <a:r>
              <a:rPr lang="nl-BE" dirty="0" err="1"/>
              <a:t>Discimus</a:t>
            </a:r>
            <a:r>
              <a:rPr lang="nl-BE" dirty="0"/>
              <a:t> : </a:t>
            </a:r>
          </a:p>
          <a:p>
            <a:pPr lvl="2"/>
            <a:r>
              <a:rPr lang="nl-BE" dirty="0"/>
              <a:t>Godsdienst voor 5-jarigen</a:t>
            </a:r>
          </a:p>
          <a:p>
            <a:r>
              <a:rPr lang="nl-BE" dirty="0"/>
              <a:t>Timing </a:t>
            </a:r>
          </a:p>
          <a:p>
            <a:pPr lvl="1"/>
            <a:r>
              <a:rPr lang="nl-BE" dirty="0"/>
              <a:t> gaat in vanaf september 2020</a:t>
            </a:r>
          </a:p>
          <a:p>
            <a:endParaRPr lang="nl-BE" dirty="0"/>
          </a:p>
        </p:txBody>
      </p:sp>
    </p:spTree>
    <p:extLst>
      <p:ext uri="{BB962C8B-B14F-4D97-AF65-F5344CB8AC3E}">
        <p14:creationId xmlns:p14="http://schemas.microsoft.com/office/powerpoint/2010/main" val="2935590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9C6E14-7356-445F-B225-0AE601D7BC69}"/>
              </a:ext>
            </a:extLst>
          </p:cNvPr>
          <p:cNvSpPr>
            <a:spLocks noGrp="1"/>
          </p:cNvSpPr>
          <p:nvPr>
            <p:ph type="title"/>
          </p:nvPr>
        </p:nvSpPr>
        <p:spPr/>
        <p:txBody>
          <a:bodyPr/>
          <a:lstStyle/>
          <a:p>
            <a:r>
              <a:rPr lang="nl-BE" dirty="0"/>
              <a:t>Afwezigheidscodes</a:t>
            </a:r>
          </a:p>
        </p:txBody>
      </p:sp>
      <p:pic>
        <p:nvPicPr>
          <p:cNvPr id="3" name="Afbeelding 2">
            <a:extLst>
              <a:ext uri="{FF2B5EF4-FFF2-40B4-BE49-F238E27FC236}">
                <a16:creationId xmlns:a16="http://schemas.microsoft.com/office/drawing/2014/main" id="{58CECAEC-EE0B-47BB-B5B1-79D3CA18B3E3}"/>
              </a:ext>
            </a:extLst>
          </p:cNvPr>
          <p:cNvPicPr>
            <a:picLocks noChangeAspect="1"/>
          </p:cNvPicPr>
          <p:nvPr/>
        </p:nvPicPr>
        <p:blipFill>
          <a:blip r:embed="rId2"/>
          <a:stretch>
            <a:fillRect/>
          </a:stretch>
        </p:blipFill>
        <p:spPr>
          <a:xfrm>
            <a:off x="1089387" y="1218438"/>
            <a:ext cx="5762958" cy="5521790"/>
          </a:xfrm>
          <a:prstGeom prst="rect">
            <a:avLst/>
          </a:prstGeom>
        </p:spPr>
      </p:pic>
    </p:spTree>
    <p:extLst>
      <p:ext uri="{BB962C8B-B14F-4D97-AF65-F5344CB8AC3E}">
        <p14:creationId xmlns:p14="http://schemas.microsoft.com/office/powerpoint/2010/main" val="38343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Modernisering secundair onderwijs 2</a:t>
            </a:r>
            <a:r>
              <a:rPr lang="nl-BE" baseline="30000"/>
              <a:t>e</a:t>
            </a:r>
            <a:r>
              <a:rPr lang="nl-BE"/>
              <a:t> jaar 1</a:t>
            </a:r>
            <a:r>
              <a:rPr lang="nl-BE" baseline="30000"/>
              <a:t>e</a:t>
            </a:r>
            <a:r>
              <a:rPr lang="nl-BE"/>
              <a:t> graad : toelatingsvoorwaarden </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a:xfrm>
            <a:off x="628650" y="1711757"/>
            <a:ext cx="7886700" cy="4465206"/>
          </a:xfrm>
        </p:spPr>
        <p:txBody>
          <a:bodyPr/>
          <a:lstStyle/>
          <a:p>
            <a:r>
              <a:rPr lang="nl-BE"/>
              <a:t>Doelstelling : </a:t>
            </a:r>
          </a:p>
          <a:p>
            <a:pPr lvl="1"/>
            <a:r>
              <a:rPr lang="nl-BE"/>
              <a:t> toelatingsvoorwaarden voor 2</a:t>
            </a:r>
            <a:r>
              <a:rPr lang="nl-BE" baseline="30000"/>
              <a:t>e</a:t>
            </a:r>
            <a:r>
              <a:rPr lang="nl-BE"/>
              <a:t> jaar van de eerste graad aanpassen aan de nieuwe structuur van de ADMGR.</a:t>
            </a:r>
          </a:p>
          <a:p>
            <a:r>
              <a:rPr lang="nl-BE"/>
              <a:t>Impact</a:t>
            </a:r>
          </a:p>
          <a:p>
            <a:pPr lvl="1"/>
            <a:r>
              <a:rPr lang="nl-BE"/>
              <a:t>Toelatingsvoorwaarden voor 2</a:t>
            </a:r>
            <a:r>
              <a:rPr lang="nl-BE" baseline="30000"/>
              <a:t>e</a:t>
            </a:r>
            <a:r>
              <a:rPr lang="nl-BE"/>
              <a:t> jaar van de eerste graad beschikbaar.</a:t>
            </a:r>
          </a:p>
          <a:p>
            <a:pPr lvl="1"/>
            <a:r>
              <a:rPr lang="nl-BE"/>
              <a:t>Geen impact op de structuur van de  web services </a:t>
            </a:r>
          </a:p>
          <a:p>
            <a:r>
              <a:rPr lang="nl-BE"/>
              <a:t>Timing </a:t>
            </a:r>
          </a:p>
          <a:p>
            <a:pPr lvl="1"/>
            <a:r>
              <a:rPr lang="nl-BE"/>
              <a:t>release Hemelvaart.</a:t>
            </a:r>
          </a:p>
          <a:p>
            <a:r>
              <a:rPr lang="nl-BE"/>
              <a:t>Status</a:t>
            </a:r>
          </a:p>
          <a:p>
            <a:pPr lvl="1"/>
            <a:r>
              <a:rPr lang="nl-BE"/>
              <a:t>Beschikbaar in productie.</a:t>
            </a:r>
          </a:p>
        </p:txBody>
      </p:sp>
    </p:spTree>
    <p:extLst>
      <p:ext uri="{BB962C8B-B14F-4D97-AF65-F5344CB8AC3E}">
        <p14:creationId xmlns:p14="http://schemas.microsoft.com/office/powerpoint/2010/main" val="14652279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Modernisering secundair onderwijs : studiebewijzen 1</a:t>
            </a:r>
            <a:r>
              <a:rPr lang="nl-BE" baseline="30000"/>
              <a:t>e</a:t>
            </a:r>
            <a:r>
              <a:rPr lang="nl-BE"/>
              <a:t> jaar </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a:xfrm>
            <a:off x="628650" y="1711757"/>
            <a:ext cx="7886700" cy="4465206"/>
          </a:xfrm>
        </p:spPr>
        <p:txBody>
          <a:bodyPr>
            <a:normAutofit fontScale="92500" lnSpcReduction="10000"/>
          </a:bodyPr>
          <a:lstStyle/>
          <a:p>
            <a:r>
              <a:rPr lang="nl-BE" dirty="0"/>
              <a:t>Doelstelling : </a:t>
            </a:r>
          </a:p>
          <a:p>
            <a:pPr lvl="1"/>
            <a:r>
              <a:rPr lang="nl-BE" dirty="0"/>
              <a:t>Toelaten om studiebewijzen te registreren van het 1</a:t>
            </a:r>
            <a:r>
              <a:rPr lang="nl-BE" baseline="30000" dirty="0"/>
              <a:t>e</a:t>
            </a:r>
            <a:r>
              <a:rPr lang="nl-BE" dirty="0"/>
              <a:t> jaar van de 1</a:t>
            </a:r>
            <a:r>
              <a:rPr lang="nl-BE" baseline="30000" dirty="0"/>
              <a:t>e</a:t>
            </a:r>
            <a:r>
              <a:rPr lang="nl-BE" dirty="0"/>
              <a:t> graad in het secundair onderwijs. </a:t>
            </a:r>
          </a:p>
          <a:p>
            <a:pPr lvl="1"/>
            <a:r>
              <a:rPr lang="nl-BE" dirty="0"/>
              <a:t>Toevoegen van basisopties en pakketten aan studiebewijzen 1</a:t>
            </a:r>
            <a:r>
              <a:rPr lang="nl-BE" baseline="30000" dirty="0"/>
              <a:t>e</a:t>
            </a:r>
            <a:r>
              <a:rPr lang="nl-BE" dirty="0"/>
              <a:t> jaar van de 1</a:t>
            </a:r>
            <a:r>
              <a:rPr lang="nl-BE" baseline="30000" dirty="0"/>
              <a:t>e</a:t>
            </a:r>
            <a:r>
              <a:rPr lang="nl-BE" dirty="0"/>
              <a:t> graad.</a:t>
            </a:r>
          </a:p>
          <a:p>
            <a:r>
              <a:rPr lang="nl-BE" dirty="0"/>
              <a:t>Impact</a:t>
            </a:r>
          </a:p>
          <a:p>
            <a:pPr lvl="1"/>
            <a:r>
              <a:rPr lang="nl-BE" dirty="0"/>
              <a:t>Gebruik van nieuwe dienst studiebewijzen 2.0 : </a:t>
            </a:r>
          </a:p>
          <a:p>
            <a:pPr lvl="1"/>
            <a:r>
              <a:rPr lang="nl-BE" dirty="0"/>
              <a:t>Kunnen niet meer met de 1.0 verstuurd worden : </a:t>
            </a:r>
          </a:p>
          <a:p>
            <a:pPr lvl="2"/>
            <a:r>
              <a:rPr lang="nl-BE" dirty="0"/>
              <a:t>Alle A-attesten met beperking in 1A</a:t>
            </a:r>
          </a:p>
          <a:p>
            <a:pPr lvl="2"/>
            <a:r>
              <a:rPr lang="nl-BE" dirty="0"/>
              <a:t>Alle B-attesten van schooljaar 19-20  </a:t>
            </a:r>
          </a:p>
          <a:p>
            <a:r>
              <a:rPr lang="nl-BE" dirty="0"/>
              <a:t>Timing </a:t>
            </a:r>
          </a:p>
          <a:p>
            <a:pPr lvl="1"/>
            <a:r>
              <a:rPr lang="nl-BE" dirty="0"/>
              <a:t>Release Pasen</a:t>
            </a:r>
          </a:p>
          <a:p>
            <a:r>
              <a:rPr lang="nl-BE" dirty="0"/>
              <a:t>Update 04/20</a:t>
            </a:r>
          </a:p>
          <a:p>
            <a:pPr lvl="1"/>
            <a:r>
              <a:rPr lang="nl-BE" dirty="0"/>
              <a:t>Aanpassingen aan studiebewijzen zijn beschikbaar in de release van Pasen</a:t>
            </a:r>
          </a:p>
          <a:p>
            <a:pPr lvl="1"/>
            <a:endParaRPr lang="nl-BE" dirty="0"/>
          </a:p>
        </p:txBody>
      </p:sp>
    </p:spTree>
    <p:extLst>
      <p:ext uri="{BB962C8B-B14F-4D97-AF65-F5344CB8AC3E}">
        <p14:creationId xmlns:p14="http://schemas.microsoft.com/office/powerpoint/2010/main" val="3996288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AA021C-35E9-4236-951E-8A7EBDAD6C99}"/>
              </a:ext>
            </a:extLst>
          </p:cNvPr>
          <p:cNvSpPr>
            <a:spLocks noGrp="1"/>
          </p:cNvSpPr>
          <p:nvPr>
            <p:ph type="title"/>
          </p:nvPr>
        </p:nvSpPr>
        <p:spPr/>
        <p:txBody>
          <a:bodyPr/>
          <a:lstStyle/>
          <a:p>
            <a:r>
              <a:rPr lang="nl-BE"/>
              <a:t>Studiebewijzen extra wijziging, extra release</a:t>
            </a:r>
          </a:p>
        </p:txBody>
      </p:sp>
      <p:sp>
        <p:nvSpPr>
          <p:cNvPr id="3" name="Tijdelijke aanduiding voor inhoud 2">
            <a:extLst>
              <a:ext uri="{FF2B5EF4-FFF2-40B4-BE49-F238E27FC236}">
                <a16:creationId xmlns:a16="http://schemas.microsoft.com/office/drawing/2014/main" id="{0E0E6BB6-F000-4A48-8EE4-0273002D77DC}"/>
              </a:ext>
            </a:extLst>
          </p:cNvPr>
          <p:cNvSpPr>
            <a:spLocks noGrp="1"/>
          </p:cNvSpPr>
          <p:nvPr>
            <p:ph idx="1"/>
          </p:nvPr>
        </p:nvSpPr>
        <p:spPr>
          <a:xfrm>
            <a:off x="628650" y="1767839"/>
            <a:ext cx="7886700" cy="4409123"/>
          </a:xfrm>
        </p:spPr>
        <p:txBody>
          <a:bodyPr>
            <a:normAutofit fontScale="92500"/>
          </a:bodyPr>
          <a:lstStyle/>
          <a:p>
            <a:r>
              <a:rPr lang="nl-BE" b="1" dirty="0"/>
              <a:t>Doelstelling : </a:t>
            </a:r>
          </a:p>
          <a:p>
            <a:pPr lvl="1"/>
            <a:r>
              <a:rPr lang="nl-BE" b="1" dirty="0"/>
              <a:t>Extra uitbreiding : 1</a:t>
            </a:r>
            <a:r>
              <a:rPr lang="nl-BE" b="1" baseline="30000" dirty="0"/>
              <a:t>e</a:t>
            </a:r>
            <a:r>
              <a:rPr lang="nl-BE" b="1" dirty="0"/>
              <a:t> jaar </a:t>
            </a:r>
            <a:r>
              <a:rPr lang="nl-BE" dirty="0"/>
              <a:t>A-attest met eventueel verplichte remediëring en/of beperking van basisoptie(s) en/of beperking van pakket(ten</a:t>
            </a:r>
            <a:endParaRPr lang="nl-BE" b="1" dirty="0"/>
          </a:p>
          <a:p>
            <a:r>
              <a:rPr lang="nl-BE" dirty="0"/>
              <a:t>Impact</a:t>
            </a:r>
          </a:p>
          <a:p>
            <a:pPr lvl="1"/>
            <a:r>
              <a:rPr lang="nl-BE" dirty="0"/>
              <a:t>Een optioneel veld is toegevoegd : het dus meegegeven worden,</a:t>
            </a:r>
          </a:p>
          <a:p>
            <a:pPr lvl="1"/>
            <a:r>
              <a:rPr lang="nl-BE" dirty="0"/>
              <a:t>als pakket nog niet klaar : het studiebewijs registreren zonder het advies</a:t>
            </a:r>
          </a:p>
          <a:p>
            <a:pPr lvl="1"/>
            <a:r>
              <a:rPr lang="nl-BE" dirty="0"/>
              <a:t>Vanaf schooljaar 20-21 is het veld wel verplicht.</a:t>
            </a:r>
          </a:p>
          <a:p>
            <a:r>
              <a:rPr lang="nl-BE" dirty="0"/>
              <a:t>Timing </a:t>
            </a:r>
          </a:p>
          <a:p>
            <a:pPr lvl="1"/>
            <a:r>
              <a:rPr lang="nl-BE" dirty="0"/>
              <a:t>Productie midden juni</a:t>
            </a:r>
          </a:p>
          <a:p>
            <a:pPr lvl="1"/>
            <a:r>
              <a:rPr lang="nl-BE" dirty="0"/>
              <a:t>Is van toepassing voor studiebewijzen van dit schooljaar (19-20)</a:t>
            </a:r>
          </a:p>
          <a:p>
            <a:r>
              <a:rPr lang="nl-BE" dirty="0"/>
              <a:t>Update</a:t>
            </a:r>
          </a:p>
          <a:p>
            <a:pPr lvl="1"/>
            <a:r>
              <a:rPr lang="nl-BE" dirty="0"/>
              <a:t>Is beschikbaar in productie.</a:t>
            </a:r>
          </a:p>
          <a:p>
            <a:pPr lvl="1"/>
            <a:endParaRPr lang="nl-BE" dirty="0"/>
          </a:p>
          <a:p>
            <a:endParaRPr lang="nl-BE" dirty="0"/>
          </a:p>
        </p:txBody>
      </p:sp>
    </p:spTree>
    <p:extLst>
      <p:ext uri="{BB962C8B-B14F-4D97-AF65-F5344CB8AC3E}">
        <p14:creationId xmlns:p14="http://schemas.microsoft.com/office/powerpoint/2010/main" val="12655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945424-BD07-4171-818E-67645EA80B5C}"/>
              </a:ext>
            </a:extLst>
          </p:cNvPr>
          <p:cNvSpPr>
            <a:spLocks noGrp="1"/>
          </p:cNvSpPr>
          <p:nvPr>
            <p:ph type="title"/>
          </p:nvPr>
        </p:nvSpPr>
        <p:spPr/>
        <p:txBody>
          <a:bodyPr/>
          <a:lstStyle/>
          <a:p>
            <a:r>
              <a:rPr lang="nl-BE" dirty="0"/>
              <a:t>Beroepskwalificaties en deelkwalificatie</a:t>
            </a:r>
          </a:p>
        </p:txBody>
      </p:sp>
      <p:sp>
        <p:nvSpPr>
          <p:cNvPr id="3" name="Tijdelijke aanduiding voor inhoud 2">
            <a:extLst>
              <a:ext uri="{FF2B5EF4-FFF2-40B4-BE49-F238E27FC236}">
                <a16:creationId xmlns:a16="http://schemas.microsoft.com/office/drawing/2014/main" id="{D35EACB0-9109-4233-BDC2-70B7939B0372}"/>
              </a:ext>
            </a:extLst>
          </p:cNvPr>
          <p:cNvSpPr>
            <a:spLocks noGrp="1"/>
          </p:cNvSpPr>
          <p:nvPr>
            <p:ph idx="1"/>
          </p:nvPr>
        </p:nvSpPr>
        <p:spPr>
          <a:xfrm>
            <a:off x="628650" y="1659467"/>
            <a:ext cx="7886700" cy="4517496"/>
          </a:xfrm>
        </p:spPr>
        <p:txBody>
          <a:bodyPr/>
          <a:lstStyle/>
          <a:p>
            <a:r>
              <a:rPr lang="nl-BE" dirty="0"/>
              <a:t>Doelstelling</a:t>
            </a:r>
          </a:p>
          <a:p>
            <a:pPr lvl="1"/>
            <a:r>
              <a:rPr lang="nl-BE" dirty="0"/>
              <a:t>Correcte registratie van die kwalificaties mogelijk maken</a:t>
            </a:r>
          </a:p>
          <a:p>
            <a:r>
              <a:rPr lang="nl-BE" dirty="0"/>
              <a:t>Impact</a:t>
            </a:r>
          </a:p>
          <a:p>
            <a:pPr lvl="1"/>
            <a:r>
              <a:rPr lang="nl-BE" dirty="0"/>
              <a:t>Lijsten met kwalificaties zijn beschikbaar op de “download </a:t>
            </a:r>
            <a:r>
              <a:rPr lang="nl-BE" dirty="0" err="1"/>
              <a:t>lerenden</a:t>
            </a:r>
            <a:r>
              <a:rPr lang="nl-BE" dirty="0"/>
              <a:t>”</a:t>
            </a:r>
          </a:p>
          <a:p>
            <a:pPr lvl="1"/>
            <a:r>
              <a:rPr lang="nl-BE" dirty="0"/>
              <a:t>Geen softwareaanpassingen nodig</a:t>
            </a:r>
          </a:p>
          <a:p>
            <a:r>
              <a:rPr lang="nl-BE" dirty="0"/>
              <a:t>Timing </a:t>
            </a:r>
          </a:p>
          <a:p>
            <a:pPr lvl="1"/>
            <a:r>
              <a:rPr lang="nl-BE" dirty="0"/>
              <a:t>Zijn beschikbaar. </a:t>
            </a:r>
          </a:p>
        </p:txBody>
      </p:sp>
    </p:spTree>
    <p:extLst>
      <p:ext uri="{BB962C8B-B14F-4D97-AF65-F5344CB8AC3E}">
        <p14:creationId xmlns:p14="http://schemas.microsoft.com/office/powerpoint/2010/main" val="3568169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3C5543-8DA6-42E8-864F-C01BA9892731}"/>
              </a:ext>
            </a:extLst>
          </p:cNvPr>
          <p:cNvSpPr>
            <a:spLocks noGrp="1"/>
          </p:cNvSpPr>
          <p:nvPr>
            <p:ph type="title"/>
          </p:nvPr>
        </p:nvSpPr>
        <p:spPr/>
        <p:txBody>
          <a:bodyPr/>
          <a:lstStyle/>
          <a:p>
            <a:r>
              <a:rPr lang="nl-BE"/>
              <a:t>Modernisering secundair onderwijs : inschrijvingen 3</a:t>
            </a:r>
            <a:r>
              <a:rPr lang="nl-BE" baseline="30000"/>
              <a:t>e</a:t>
            </a:r>
            <a:r>
              <a:rPr lang="nl-BE"/>
              <a:t> jaar</a:t>
            </a:r>
          </a:p>
        </p:txBody>
      </p:sp>
      <p:sp>
        <p:nvSpPr>
          <p:cNvPr id="3" name="Tijdelijke aanduiding voor inhoud 2">
            <a:extLst>
              <a:ext uri="{FF2B5EF4-FFF2-40B4-BE49-F238E27FC236}">
                <a16:creationId xmlns:a16="http://schemas.microsoft.com/office/drawing/2014/main" id="{0C57969A-D397-4B32-BDB7-C1045F2A2D61}"/>
              </a:ext>
            </a:extLst>
          </p:cNvPr>
          <p:cNvSpPr>
            <a:spLocks noGrp="1"/>
          </p:cNvSpPr>
          <p:nvPr>
            <p:ph idx="1"/>
          </p:nvPr>
        </p:nvSpPr>
        <p:spPr>
          <a:xfrm>
            <a:off x="628650" y="1566334"/>
            <a:ext cx="7886700" cy="4873096"/>
          </a:xfrm>
        </p:spPr>
        <p:txBody>
          <a:bodyPr>
            <a:normAutofit/>
          </a:bodyPr>
          <a:lstStyle/>
          <a:p>
            <a:r>
              <a:rPr lang="nl-BE" dirty="0"/>
              <a:t>Doelstelling</a:t>
            </a:r>
          </a:p>
          <a:p>
            <a:pPr lvl="1"/>
            <a:r>
              <a:rPr lang="nl-BE" dirty="0"/>
              <a:t>Aanpassingen door de verdere uitrol van modernisering secundair. </a:t>
            </a:r>
          </a:p>
          <a:p>
            <a:r>
              <a:rPr lang="nl-BE" dirty="0"/>
              <a:t>Impact </a:t>
            </a:r>
          </a:p>
          <a:p>
            <a:pPr lvl="1"/>
            <a:r>
              <a:rPr lang="nl-BE" dirty="0"/>
              <a:t>Nog niet gekend</a:t>
            </a:r>
          </a:p>
          <a:p>
            <a:r>
              <a:rPr lang="nl-BE" dirty="0"/>
              <a:t>Timing </a:t>
            </a:r>
          </a:p>
          <a:p>
            <a:pPr lvl="1"/>
            <a:r>
              <a:rPr lang="nl-BE" dirty="0"/>
              <a:t>Release Kerst</a:t>
            </a:r>
          </a:p>
        </p:txBody>
      </p:sp>
    </p:spTree>
    <p:extLst>
      <p:ext uri="{BB962C8B-B14F-4D97-AF65-F5344CB8AC3E}">
        <p14:creationId xmlns:p14="http://schemas.microsoft.com/office/powerpoint/2010/main" val="1420673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Toelatingsvoorwaarden duaal </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a:xfrm>
            <a:off x="628650" y="1711757"/>
            <a:ext cx="7886700" cy="4465206"/>
          </a:xfrm>
        </p:spPr>
        <p:txBody>
          <a:bodyPr>
            <a:normAutofit lnSpcReduction="10000"/>
          </a:bodyPr>
          <a:lstStyle/>
          <a:p>
            <a:r>
              <a:rPr lang="nl-BE"/>
              <a:t>Doelstelling : </a:t>
            </a:r>
          </a:p>
          <a:p>
            <a:pPr lvl="1"/>
            <a:r>
              <a:rPr lang="nl-BE"/>
              <a:t> toelatingsvoorwaarden voor duaal : gedeeltelijke ondersteuning, nl. voor het duaal in het gewoon secundair lineair onderwijs  </a:t>
            </a:r>
          </a:p>
          <a:p>
            <a:pPr lvl="1"/>
            <a:r>
              <a:rPr lang="nl-BE"/>
              <a:t>Als er geen ondersteuning is, komt er &lt;d</a:t>
            </a:r>
            <a:r>
              <a:rPr lang="nl-NL" err="1"/>
              <a:t>iagnose</a:t>
            </a:r>
            <a:r>
              <a:rPr lang="nl-NL"/>
              <a:t>&gt;Automatische toelatingsvoorwaarde controle nog niet ingebouwd voor deze administratieve groep&lt;/Diagnose&gt;</a:t>
            </a:r>
            <a:endParaRPr lang="nl-BE"/>
          </a:p>
          <a:p>
            <a:r>
              <a:rPr lang="nl-BE"/>
              <a:t>Impact </a:t>
            </a:r>
          </a:p>
          <a:p>
            <a:pPr lvl="1"/>
            <a:r>
              <a:rPr lang="nl-BE"/>
              <a:t>Geen impact op de structuur van de  web services </a:t>
            </a:r>
          </a:p>
          <a:p>
            <a:r>
              <a:rPr lang="nl-BE"/>
              <a:t>Timing </a:t>
            </a:r>
          </a:p>
          <a:p>
            <a:pPr lvl="1"/>
            <a:r>
              <a:rPr lang="nl-BE"/>
              <a:t>release Hemelvaart.</a:t>
            </a:r>
          </a:p>
          <a:p>
            <a:r>
              <a:rPr lang="nl-BE"/>
              <a:t>Status</a:t>
            </a:r>
          </a:p>
          <a:p>
            <a:pPr lvl="1"/>
            <a:r>
              <a:rPr lang="nl-BE"/>
              <a:t>Beschikbaar in productie</a:t>
            </a:r>
          </a:p>
        </p:txBody>
      </p:sp>
    </p:spTree>
    <p:extLst>
      <p:ext uri="{BB962C8B-B14F-4D97-AF65-F5344CB8AC3E}">
        <p14:creationId xmlns:p14="http://schemas.microsoft.com/office/powerpoint/2010/main" val="2265797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AD20C4-B673-4F27-A372-45A010A38593}"/>
              </a:ext>
            </a:extLst>
          </p:cNvPr>
          <p:cNvSpPr>
            <a:spLocks noGrp="1"/>
          </p:cNvSpPr>
          <p:nvPr>
            <p:ph type="title"/>
          </p:nvPr>
        </p:nvSpPr>
        <p:spPr/>
        <p:txBody>
          <a:bodyPr/>
          <a:lstStyle/>
          <a:p>
            <a:r>
              <a:rPr lang="nl-BE"/>
              <a:t>Toelatingsvoorwaarden : gebruik</a:t>
            </a:r>
          </a:p>
        </p:txBody>
      </p:sp>
      <p:sp>
        <p:nvSpPr>
          <p:cNvPr id="3" name="Tijdelijke aanduiding voor inhoud 2">
            <a:extLst>
              <a:ext uri="{FF2B5EF4-FFF2-40B4-BE49-F238E27FC236}">
                <a16:creationId xmlns:a16="http://schemas.microsoft.com/office/drawing/2014/main" id="{515D2554-5172-491D-A13A-B4A2DA9870C1}"/>
              </a:ext>
            </a:extLst>
          </p:cNvPr>
          <p:cNvSpPr>
            <a:spLocks noGrp="1"/>
          </p:cNvSpPr>
          <p:nvPr>
            <p:ph idx="1"/>
          </p:nvPr>
        </p:nvSpPr>
        <p:spPr/>
        <p:txBody>
          <a:bodyPr/>
          <a:lstStyle/>
          <a:p>
            <a:r>
              <a:rPr lang="nl-BE"/>
              <a:t>De “</a:t>
            </a:r>
            <a:r>
              <a:rPr lang="nl-BE" err="1"/>
              <a:t>RaadpleegToelatingsvoorwaardenSecundairOnderwijs</a:t>
            </a:r>
            <a:r>
              <a:rPr lang="nl-BE"/>
              <a:t>” </a:t>
            </a:r>
          </a:p>
          <a:p>
            <a:pPr lvl="1"/>
            <a:r>
              <a:rPr lang="nl-BE"/>
              <a:t>in V4.0 wordt door 3 pakketten gebruikt, waarvan 99,8% voor 1 pakket.</a:t>
            </a:r>
          </a:p>
          <a:p>
            <a:pPr lvl="1"/>
            <a:r>
              <a:rPr lang="nl-BE"/>
              <a:t>In V5.0 : door 1 pakket (zelfde pakket dat ook de  web service in V4,0 intensief gebruikt)</a:t>
            </a:r>
          </a:p>
          <a:p>
            <a:pPr lvl="1"/>
            <a:endParaRPr lang="nl-BE"/>
          </a:p>
          <a:p>
            <a:pPr lvl="1"/>
            <a:endParaRPr lang="nl-BE"/>
          </a:p>
          <a:p>
            <a:r>
              <a:rPr lang="nl-BE"/>
              <a:t>Waarom wordt deze  web services niet gebruikt ? </a:t>
            </a:r>
          </a:p>
          <a:p>
            <a:r>
              <a:rPr lang="nl-BE"/>
              <a:t>Wat zijn de ervaringen van deze die het wel gebruiken ? </a:t>
            </a:r>
          </a:p>
        </p:txBody>
      </p:sp>
    </p:spTree>
    <p:extLst>
      <p:ext uri="{BB962C8B-B14F-4D97-AF65-F5344CB8AC3E}">
        <p14:creationId xmlns:p14="http://schemas.microsoft.com/office/powerpoint/2010/main" val="3453910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8CC977-EF76-4779-8312-AFFD243C5BD2}"/>
              </a:ext>
            </a:extLst>
          </p:cNvPr>
          <p:cNvSpPr>
            <a:spLocks noGrp="1"/>
          </p:cNvSpPr>
          <p:nvPr>
            <p:ph type="title"/>
          </p:nvPr>
        </p:nvSpPr>
        <p:spPr/>
        <p:txBody>
          <a:bodyPr/>
          <a:lstStyle/>
          <a:p>
            <a:r>
              <a:rPr lang="nl-BE"/>
              <a:t>Vooraf </a:t>
            </a:r>
          </a:p>
        </p:txBody>
      </p:sp>
      <p:sp>
        <p:nvSpPr>
          <p:cNvPr id="3" name="Tijdelijke aanduiding voor inhoud 2">
            <a:extLst>
              <a:ext uri="{FF2B5EF4-FFF2-40B4-BE49-F238E27FC236}">
                <a16:creationId xmlns:a16="http://schemas.microsoft.com/office/drawing/2014/main" id="{A655A32B-66B9-42AC-8315-F4C4BBFEB48B}"/>
              </a:ext>
            </a:extLst>
          </p:cNvPr>
          <p:cNvSpPr>
            <a:spLocks noGrp="1"/>
          </p:cNvSpPr>
          <p:nvPr>
            <p:ph idx="1"/>
          </p:nvPr>
        </p:nvSpPr>
        <p:spPr/>
        <p:txBody>
          <a:bodyPr vert="horz" lIns="91440" tIns="45720" rIns="91440" bIns="45720" rtlCol="0" anchor="t">
            <a:normAutofit/>
          </a:bodyPr>
          <a:lstStyle/>
          <a:p>
            <a:pPr marL="287655" indent="-287655"/>
            <a:r>
              <a:rPr lang="nl-BE"/>
              <a:t>Deze informatie is enkel voor de schoolsoftwareleverancier van de schoolpakketten bedoeld.</a:t>
            </a:r>
            <a:endParaRPr lang="nl-NL"/>
          </a:p>
          <a:p>
            <a:pPr marL="287655" indent="-287655"/>
            <a:r>
              <a:rPr lang="nl-BE"/>
              <a:t>Deze informatie mag niet naar de scholen gecommuniceerd worden.  AGODI zal ten gepasten tijde de scholen hiervan verwittigen.</a:t>
            </a:r>
          </a:p>
          <a:p>
            <a:pPr marL="287655" indent="-287655"/>
            <a:r>
              <a:rPr lang="nl-BE"/>
              <a:t>Deze informatie is enkel bedoeld om de schoolsoftwareleveranciers van de schoolpakketten in staat te stellen hun jaarplannen op te stellen om dit alles volgens plan aan de scholen te kunnen aanbieden.</a:t>
            </a:r>
          </a:p>
          <a:p>
            <a:pPr marL="287655" indent="-287655"/>
            <a:r>
              <a:rPr lang="nl-BE"/>
              <a:t>Van ieder item krijgen jullie nog meer gedetailleerde info.</a:t>
            </a:r>
          </a:p>
          <a:p>
            <a:pPr marL="287655" indent="-287655"/>
            <a:r>
              <a:rPr lang="nl-BE">
                <a:latin typeface="FlandersArtSans-Regular"/>
              </a:rPr>
              <a:t>Vele van de nieuwe functionaliteiten zijn noodzakelijk voor een goede werking van de gegevensuitwisseling tussen scholen en AGODI.  De gegevens zijn nodig voor een goede verwerking van bv. omkadering en toelagen.</a:t>
            </a:r>
          </a:p>
        </p:txBody>
      </p:sp>
    </p:spTree>
    <p:extLst>
      <p:ext uri="{BB962C8B-B14F-4D97-AF65-F5344CB8AC3E}">
        <p14:creationId xmlns:p14="http://schemas.microsoft.com/office/powerpoint/2010/main" val="1046670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F1C9BB-6C8D-4BBE-9AF0-F6648985A912}"/>
              </a:ext>
            </a:extLst>
          </p:cNvPr>
          <p:cNvSpPr>
            <a:spLocks noGrp="1"/>
          </p:cNvSpPr>
          <p:nvPr>
            <p:ph type="title"/>
          </p:nvPr>
        </p:nvSpPr>
        <p:spPr/>
        <p:txBody>
          <a:bodyPr/>
          <a:lstStyle/>
          <a:p>
            <a:r>
              <a:rPr lang="nl-BE" dirty="0"/>
              <a:t>Leerlingenvervoer </a:t>
            </a:r>
          </a:p>
        </p:txBody>
      </p:sp>
      <p:sp>
        <p:nvSpPr>
          <p:cNvPr id="3" name="Tijdelijke aanduiding voor inhoud 2">
            <a:extLst>
              <a:ext uri="{FF2B5EF4-FFF2-40B4-BE49-F238E27FC236}">
                <a16:creationId xmlns:a16="http://schemas.microsoft.com/office/drawing/2014/main" id="{42769FE5-AC00-46D9-9E42-4B8FEE6BDB28}"/>
              </a:ext>
            </a:extLst>
          </p:cNvPr>
          <p:cNvSpPr>
            <a:spLocks noGrp="1"/>
          </p:cNvSpPr>
          <p:nvPr>
            <p:ph idx="1"/>
          </p:nvPr>
        </p:nvSpPr>
        <p:spPr/>
        <p:txBody>
          <a:bodyPr>
            <a:normAutofit lnSpcReduction="10000"/>
          </a:bodyPr>
          <a:lstStyle/>
          <a:p>
            <a:r>
              <a:rPr lang="nl-BE" dirty="0"/>
              <a:t>Doelstelling</a:t>
            </a:r>
          </a:p>
          <a:p>
            <a:pPr lvl="1"/>
            <a:r>
              <a:rPr lang="nl-BE" dirty="0"/>
              <a:t>Planlastvermindering voor de scholen</a:t>
            </a:r>
          </a:p>
          <a:p>
            <a:pPr lvl="1"/>
            <a:r>
              <a:rPr lang="nl-BE" dirty="0"/>
              <a:t>Correcte gegevens</a:t>
            </a:r>
          </a:p>
          <a:p>
            <a:pPr lvl="1"/>
            <a:r>
              <a:rPr lang="nl-BE" dirty="0"/>
              <a:t>N.a.v. audits</a:t>
            </a:r>
          </a:p>
          <a:p>
            <a:r>
              <a:rPr lang="nl-BE" dirty="0"/>
              <a:t>Impact</a:t>
            </a:r>
          </a:p>
          <a:p>
            <a:pPr lvl="1"/>
            <a:r>
              <a:rPr lang="nl-BE" dirty="0"/>
              <a:t>Verbinding tussen applicatie leerlingenvervoer en </a:t>
            </a:r>
            <a:r>
              <a:rPr lang="nl-BE" dirty="0" err="1"/>
              <a:t>Discimus</a:t>
            </a:r>
            <a:r>
              <a:rPr lang="nl-BE" dirty="0"/>
              <a:t> : </a:t>
            </a:r>
          </a:p>
          <a:p>
            <a:pPr lvl="2"/>
            <a:r>
              <a:rPr lang="nl-BE" dirty="0"/>
              <a:t>Eerst inschrijven, registreren in </a:t>
            </a:r>
            <a:r>
              <a:rPr lang="nl-BE" dirty="0" err="1"/>
              <a:t>Discimus</a:t>
            </a:r>
            <a:r>
              <a:rPr lang="nl-BE" dirty="0"/>
              <a:t> en dan leerlingenvervoer aanvragen : hoe vroeger dit kan, hoe beter</a:t>
            </a:r>
          </a:p>
          <a:p>
            <a:pPr lvl="2"/>
            <a:r>
              <a:rPr lang="nl-BE" dirty="0"/>
              <a:t>Timing van de inschrijvingen om leerlingenvervoer ten laatste begin juli te kunnen aanvragen</a:t>
            </a:r>
          </a:p>
          <a:p>
            <a:pPr lvl="2"/>
            <a:r>
              <a:rPr lang="nl-BE" dirty="0"/>
              <a:t>Inschrijvingen in </a:t>
            </a:r>
            <a:r>
              <a:rPr lang="nl-BE" dirty="0" err="1"/>
              <a:t>Discimus</a:t>
            </a:r>
            <a:r>
              <a:rPr lang="nl-BE" dirty="0"/>
              <a:t> worden gebruikt voor het onderwijsaanbod op de MDM en de website : scholen ondervinden nadeel als de inschrijvingen van het volgend schooljaar niet direct kunnen geregistreerd worden. </a:t>
            </a:r>
          </a:p>
          <a:p>
            <a:r>
              <a:rPr lang="nl-BE" dirty="0"/>
              <a:t>Timing </a:t>
            </a:r>
          </a:p>
          <a:p>
            <a:pPr lvl="1"/>
            <a:r>
              <a:rPr lang="nl-BE" dirty="0"/>
              <a:t>In productie</a:t>
            </a:r>
          </a:p>
          <a:p>
            <a:endParaRPr lang="nl-BE" dirty="0"/>
          </a:p>
        </p:txBody>
      </p:sp>
    </p:spTree>
    <p:extLst>
      <p:ext uri="{BB962C8B-B14F-4D97-AF65-F5344CB8AC3E}">
        <p14:creationId xmlns:p14="http://schemas.microsoft.com/office/powerpoint/2010/main" val="260112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0B6193F-E540-40AA-BFF0-17949FDEA804}"/>
              </a:ext>
            </a:extLst>
          </p:cNvPr>
          <p:cNvSpPr>
            <a:spLocks noGrp="1"/>
          </p:cNvSpPr>
          <p:nvPr>
            <p:ph type="ctrTitle"/>
          </p:nvPr>
        </p:nvSpPr>
        <p:spPr/>
        <p:txBody>
          <a:bodyPr/>
          <a:lstStyle/>
          <a:p>
            <a:r>
              <a:rPr lang="nl-BE"/>
              <a:t>Discimus voor internaten </a:t>
            </a:r>
          </a:p>
        </p:txBody>
      </p:sp>
      <p:sp>
        <p:nvSpPr>
          <p:cNvPr id="8" name="Ondertitel 7">
            <a:extLst>
              <a:ext uri="{FF2B5EF4-FFF2-40B4-BE49-F238E27FC236}">
                <a16:creationId xmlns:a16="http://schemas.microsoft.com/office/drawing/2014/main" id="{07387C66-351C-4468-A7A2-ED9E71C70401}"/>
              </a:ext>
            </a:extLst>
          </p:cNvPr>
          <p:cNvSpPr>
            <a:spLocks noGrp="1"/>
          </p:cNvSpPr>
          <p:nvPr>
            <p:ph type="subTitle" idx="1"/>
          </p:nvPr>
        </p:nvSpPr>
        <p:spPr/>
        <p:txBody>
          <a:bodyPr/>
          <a:lstStyle/>
          <a:p>
            <a:endParaRPr lang="nl-BE"/>
          </a:p>
        </p:txBody>
      </p:sp>
      <p:sp>
        <p:nvSpPr>
          <p:cNvPr id="9" name="Tijdelijke aanduiding voor tekst 8">
            <a:extLst>
              <a:ext uri="{FF2B5EF4-FFF2-40B4-BE49-F238E27FC236}">
                <a16:creationId xmlns:a16="http://schemas.microsoft.com/office/drawing/2014/main" id="{7F30C974-8D5C-4AAD-990D-F0AAE0DC6FBF}"/>
              </a:ext>
            </a:extLst>
          </p:cNvPr>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2464347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03362B0-5BF1-4545-B160-F8C3F0AD8CF4}"/>
              </a:ext>
            </a:extLst>
          </p:cNvPr>
          <p:cNvSpPr>
            <a:spLocks noGrp="1"/>
          </p:cNvSpPr>
          <p:nvPr>
            <p:ph type="title"/>
          </p:nvPr>
        </p:nvSpPr>
        <p:spPr/>
        <p:txBody>
          <a:bodyPr/>
          <a:lstStyle/>
          <a:p>
            <a:r>
              <a:rPr lang="nl-BE"/>
              <a:t>Release Pasen voor </a:t>
            </a:r>
            <a:r>
              <a:rPr lang="nl-BE" err="1"/>
              <a:t>Discimus</a:t>
            </a:r>
            <a:r>
              <a:rPr lang="nl-BE"/>
              <a:t> voor internaten</a:t>
            </a:r>
            <a:br>
              <a:rPr lang="nl-BE"/>
            </a:br>
            <a:endParaRPr lang="nl-BE"/>
          </a:p>
        </p:txBody>
      </p:sp>
      <p:sp>
        <p:nvSpPr>
          <p:cNvPr id="6" name="Tijdelijke aanduiding voor inhoud 5">
            <a:extLst>
              <a:ext uri="{FF2B5EF4-FFF2-40B4-BE49-F238E27FC236}">
                <a16:creationId xmlns:a16="http://schemas.microsoft.com/office/drawing/2014/main" id="{9804A5A2-E67A-457E-A3C3-F5738A27639D}"/>
              </a:ext>
            </a:extLst>
          </p:cNvPr>
          <p:cNvSpPr>
            <a:spLocks noGrp="1"/>
          </p:cNvSpPr>
          <p:nvPr>
            <p:ph idx="1"/>
          </p:nvPr>
        </p:nvSpPr>
        <p:spPr>
          <a:xfrm>
            <a:off x="628650" y="1727816"/>
            <a:ext cx="7886700" cy="4873096"/>
          </a:xfrm>
        </p:spPr>
        <p:txBody>
          <a:bodyPr>
            <a:normAutofit lnSpcReduction="10000"/>
          </a:bodyPr>
          <a:lstStyle/>
          <a:p>
            <a:r>
              <a:rPr lang="nl-BE" dirty="0"/>
              <a:t>Doelstelling</a:t>
            </a:r>
          </a:p>
          <a:p>
            <a:pPr lvl="1"/>
            <a:r>
              <a:rPr lang="nl-BE" dirty="0"/>
              <a:t>Loslaten controle stamnummer</a:t>
            </a:r>
          </a:p>
          <a:p>
            <a:pPr lvl="2"/>
            <a:r>
              <a:rPr lang="nl-BE" dirty="0"/>
              <a:t>Geen controle meer op jaar van inschrijving in het stamnummer</a:t>
            </a:r>
          </a:p>
          <a:p>
            <a:pPr lvl="2"/>
            <a:r>
              <a:rPr lang="nl-BE" dirty="0"/>
              <a:t>Wel nog gebruiken aub, maar aanpassen is niet meer nodig</a:t>
            </a:r>
          </a:p>
          <a:p>
            <a:pPr lvl="1"/>
            <a:r>
              <a:rPr lang="nl-BE" dirty="0"/>
              <a:t>Gekende fouten bij synchroniseer en raadpleeg inschrijvingen in internaat opgelost</a:t>
            </a:r>
          </a:p>
          <a:p>
            <a:pPr lvl="1"/>
            <a:r>
              <a:rPr lang="nl-BE" dirty="0">
                <a:solidFill>
                  <a:srgbClr val="543F5E"/>
                </a:solidFill>
              </a:rPr>
              <a:t>Enkele nieuwe foutcodes n.a.v. de verificatie van de inschrijvingen in internaten</a:t>
            </a:r>
          </a:p>
          <a:p>
            <a:pPr lvl="1"/>
            <a:r>
              <a:rPr lang="nl-BE" dirty="0"/>
              <a:t>Aanpassing : als de verificateur een inschrijving geverifieerd heeft, kan het internaat dit niet maar aanpassing : extra foutcodes.</a:t>
            </a:r>
            <a:endParaRPr lang="nl-BE" dirty="0">
              <a:solidFill>
                <a:srgbClr val="543F5E"/>
              </a:solidFill>
            </a:endParaRPr>
          </a:p>
          <a:p>
            <a:r>
              <a:rPr lang="nl-BE" dirty="0"/>
              <a:t>Impact</a:t>
            </a:r>
          </a:p>
          <a:p>
            <a:pPr lvl="1"/>
            <a:r>
              <a:rPr lang="nl-BE" dirty="0"/>
              <a:t>Extra foutcodes</a:t>
            </a:r>
          </a:p>
          <a:p>
            <a:r>
              <a:rPr lang="nl-BE" dirty="0"/>
              <a:t>Timing </a:t>
            </a:r>
          </a:p>
          <a:p>
            <a:pPr lvl="1"/>
            <a:r>
              <a:rPr lang="nl-BE" dirty="0"/>
              <a:t>Is reeds in productie paasvakantie.</a:t>
            </a:r>
          </a:p>
          <a:p>
            <a:pPr marL="0" indent="0">
              <a:buNone/>
            </a:pPr>
            <a:endParaRPr lang="nl-BE" dirty="0"/>
          </a:p>
          <a:p>
            <a:endParaRPr lang="nl-BE" dirty="0"/>
          </a:p>
        </p:txBody>
      </p:sp>
    </p:spTree>
    <p:extLst>
      <p:ext uri="{BB962C8B-B14F-4D97-AF65-F5344CB8AC3E}">
        <p14:creationId xmlns:p14="http://schemas.microsoft.com/office/powerpoint/2010/main" val="4057744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0B6193F-E540-40AA-BFF0-17949FDEA804}"/>
              </a:ext>
            </a:extLst>
          </p:cNvPr>
          <p:cNvSpPr>
            <a:spLocks noGrp="1"/>
          </p:cNvSpPr>
          <p:nvPr>
            <p:ph type="ctrTitle"/>
          </p:nvPr>
        </p:nvSpPr>
        <p:spPr/>
        <p:txBody>
          <a:bodyPr/>
          <a:lstStyle/>
          <a:p>
            <a:r>
              <a:rPr lang="nl-BE"/>
              <a:t>Discimus voor SYNTRA  </a:t>
            </a:r>
          </a:p>
        </p:txBody>
      </p:sp>
      <p:sp>
        <p:nvSpPr>
          <p:cNvPr id="8" name="Ondertitel 7">
            <a:extLst>
              <a:ext uri="{FF2B5EF4-FFF2-40B4-BE49-F238E27FC236}">
                <a16:creationId xmlns:a16="http://schemas.microsoft.com/office/drawing/2014/main" id="{07387C66-351C-4468-A7A2-ED9E71C70401}"/>
              </a:ext>
            </a:extLst>
          </p:cNvPr>
          <p:cNvSpPr>
            <a:spLocks noGrp="1"/>
          </p:cNvSpPr>
          <p:nvPr>
            <p:ph type="subTitle" idx="1"/>
          </p:nvPr>
        </p:nvSpPr>
        <p:spPr/>
        <p:txBody>
          <a:bodyPr/>
          <a:lstStyle/>
          <a:p>
            <a:r>
              <a:rPr lang="nl-BE"/>
              <a:t>Geen veranderingen </a:t>
            </a:r>
          </a:p>
        </p:txBody>
      </p:sp>
      <p:sp>
        <p:nvSpPr>
          <p:cNvPr id="9" name="Tijdelijke aanduiding voor tekst 8">
            <a:extLst>
              <a:ext uri="{FF2B5EF4-FFF2-40B4-BE49-F238E27FC236}">
                <a16:creationId xmlns:a16="http://schemas.microsoft.com/office/drawing/2014/main" id="{7F30C974-8D5C-4AAD-990D-F0AAE0DC6FBF}"/>
              </a:ext>
            </a:extLst>
          </p:cNvPr>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7175669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0B6193F-E540-40AA-BFF0-17949FDEA804}"/>
              </a:ext>
            </a:extLst>
          </p:cNvPr>
          <p:cNvSpPr>
            <a:spLocks noGrp="1"/>
          </p:cNvSpPr>
          <p:nvPr>
            <p:ph type="ctrTitle"/>
          </p:nvPr>
        </p:nvSpPr>
        <p:spPr/>
        <p:txBody>
          <a:bodyPr/>
          <a:lstStyle/>
          <a:p>
            <a:r>
              <a:rPr lang="nl-BE"/>
              <a:t>Discimus voor DKO  </a:t>
            </a:r>
          </a:p>
        </p:txBody>
      </p:sp>
      <p:sp>
        <p:nvSpPr>
          <p:cNvPr id="8" name="Ondertitel 7">
            <a:extLst>
              <a:ext uri="{FF2B5EF4-FFF2-40B4-BE49-F238E27FC236}">
                <a16:creationId xmlns:a16="http://schemas.microsoft.com/office/drawing/2014/main" id="{07387C66-351C-4468-A7A2-ED9E71C70401}"/>
              </a:ext>
            </a:extLst>
          </p:cNvPr>
          <p:cNvSpPr>
            <a:spLocks noGrp="1"/>
          </p:cNvSpPr>
          <p:nvPr>
            <p:ph type="subTitle" idx="1"/>
          </p:nvPr>
        </p:nvSpPr>
        <p:spPr/>
        <p:txBody>
          <a:bodyPr/>
          <a:lstStyle/>
          <a:p>
            <a:endParaRPr lang="nl-BE"/>
          </a:p>
        </p:txBody>
      </p:sp>
      <p:sp>
        <p:nvSpPr>
          <p:cNvPr id="9" name="Tijdelijke aanduiding voor tekst 8">
            <a:extLst>
              <a:ext uri="{FF2B5EF4-FFF2-40B4-BE49-F238E27FC236}">
                <a16:creationId xmlns:a16="http://schemas.microsoft.com/office/drawing/2014/main" id="{7F30C974-8D5C-4AAD-990D-F0AAE0DC6FBF}"/>
              </a:ext>
            </a:extLst>
          </p:cNvPr>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405147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03362B0-5BF1-4545-B160-F8C3F0AD8CF4}"/>
              </a:ext>
            </a:extLst>
          </p:cNvPr>
          <p:cNvSpPr>
            <a:spLocks noGrp="1"/>
          </p:cNvSpPr>
          <p:nvPr>
            <p:ph type="title"/>
          </p:nvPr>
        </p:nvSpPr>
        <p:spPr/>
        <p:txBody>
          <a:bodyPr/>
          <a:lstStyle/>
          <a:p>
            <a:r>
              <a:rPr lang="nl-BE"/>
              <a:t>Raadpleeg inschrijving</a:t>
            </a:r>
            <a:br>
              <a:rPr lang="nl-BE"/>
            </a:br>
            <a:endParaRPr lang="nl-BE"/>
          </a:p>
        </p:txBody>
      </p:sp>
      <p:sp>
        <p:nvSpPr>
          <p:cNvPr id="6" name="Tijdelijke aanduiding voor inhoud 5">
            <a:extLst>
              <a:ext uri="{FF2B5EF4-FFF2-40B4-BE49-F238E27FC236}">
                <a16:creationId xmlns:a16="http://schemas.microsoft.com/office/drawing/2014/main" id="{9804A5A2-E67A-457E-A3C3-F5738A27639D}"/>
              </a:ext>
            </a:extLst>
          </p:cNvPr>
          <p:cNvSpPr>
            <a:spLocks noGrp="1"/>
          </p:cNvSpPr>
          <p:nvPr>
            <p:ph idx="1"/>
          </p:nvPr>
        </p:nvSpPr>
        <p:spPr>
          <a:xfrm>
            <a:off x="628650" y="1787082"/>
            <a:ext cx="7886700" cy="4873096"/>
          </a:xfrm>
        </p:spPr>
        <p:txBody>
          <a:bodyPr>
            <a:normAutofit/>
          </a:bodyPr>
          <a:lstStyle/>
          <a:p>
            <a:r>
              <a:rPr lang="nl-BE"/>
              <a:t>Doelstelling</a:t>
            </a:r>
          </a:p>
          <a:p>
            <a:pPr lvl="1"/>
            <a:r>
              <a:rPr lang="nl-BE"/>
              <a:t>In de  web service voor het raadplegen van een inschrijving wordt de “conclusieversie” van de inschrijving teruggegeven</a:t>
            </a:r>
          </a:p>
          <a:p>
            <a:pPr lvl="1"/>
            <a:r>
              <a:rPr lang="nl-BE"/>
              <a:t>Conclusieversie = geverifieerde versie</a:t>
            </a:r>
          </a:p>
          <a:p>
            <a:r>
              <a:rPr lang="nl-BE"/>
              <a:t>Impact</a:t>
            </a:r>
          </a:p>
          <a:p>
            <a:pPr lvl="1"/>
            <a:r>
              <a:rPr lang="nl-BE"/>
              <a:t>Nieuwe  web service : </a:t>
            </a:r>
            <a:r>
              <a:rPr lang="nl-BE" err="1"/>
              <a:t>RaadpleegConclusieInschrijvingen</a:t>
            </a:r>
            <a:r>
              <a:rPr lang="nl-BE"/>
              <a:t>, met dezelfde </a:t>
            </a:r>
            <a:r>
              <a:rPr lang="nl-BE" err="1"/>
              <a:t>specs</a:t>
            </a:r>
            <a:r>
              <a:rPr lang="nl-BE"/>
              <a:t> als </a:t>
            </a:r>
            <a:r>
              <a:rPr lang="nl-BE" err="1"/>
              <a:t>RaadpleegInschrijving</a:t>
            </a:r>
            <a:endParaRPr lang="nl-BE"/>
          </a:p>
          <a:p>
            <a:r>
              <a:rPr lang="nl-BE"/>
              <a:t>Timing</a:t>
            </a:r>
          </a:p>
          <a:p>
            <a:pPr lvl="1"/>
            <a:r>
              <a:rPr lang="nl-BE"/>
              <a:t>Release zomer </a:t>
            </a:r>
          </a:p>
          <a:p>
            <a:endParaRPr lang="nl-BE"/>
          </a:p>
          <a:p>
            <a:endParaRPr lang="nl-BE"/>
          </a:p>
          <a:p>
            <a:endParaRPr lang="nl-BE"/>
          </a:p>
        </p:txBody>
      </p:sp>
    </p:spTree>
    <p:extLst>
      <p:ext uri="{BB962C8B-B14F-4D97-AF65-F5344CB8AC3E}">
        <p14:creationId xmlns:p14="http://schemas.microsoft.com/office/powerpoint/2010/main" val="3178977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0B6193F-E540-40AA-BFF0-17949FDEA804}"/>
              </a:ext>
            </a:extLst>
          </p:cNvPr>
          <p:cNvSpPr>
            <a:spLocks noGrp="1"/>
          </p:cNvSpPr>
          <p:nvPr>
            <p:ph type="ctrTitle"/>
          </p:nvPr>
        </p:nvSpPr>
        <p:spPr/>
        <p:txBody>
          <a:bodyPr/>
          <a:lstStyle/>
          <a:p>
            <a:r>
              <a:rPr lang="nl-BE"/>
              <a:t>Algemeen</a:t>
            </a:r>
          </a:p>
        </p:txBody>
      </p:sp>
      <p:sp>
        <p:nvSpPr>
          <p:cNvPr id="8" name="Ondertitel 7">
            <a:extLst>
              <a:ext uri="{FF2B5EF4-FFF2-40B4-BE49-F238E27FC236}">
                <a16:creationId xmlns:a16="http://schemas.microsoft.com/office/drawing/2014/main" id="{07387C66-351C-4468-A7A2-ED9E71C70401}"/>
              </a:ext>
            </a:extLst>
          </p:cNvPr>
          <p:cNvSpPr>
            <a:spLocks noGrp="1"/>
          </p:cNvSpPr>
          <p:nvPr>
            <p:ph type="subTitle" idx="1"/>
          </p:nvPr>
        </p:nvSpPr>
        <p:spPr/>
        <p:txBody>
          <a:bodyPr/>
          <a:lstStyle/>
          <a:p>
            <a:endParaRPr lang="nl-BE"/>
          </a:p>
        </p:txBody>
      </p:sp>
      <p:sp>
        <p:nvSpPr>
          <p:cNvPr id="9" name="Tijdelijke aanduiding voor tekst 8">
            <a:extLst>
              <a:ext uri="{FF2B5EF4-FFF2-40B4-BE49-F238E27FC236}">
                <a16:creationId xmlns:a16="http://schemas.microsoft.com/office/drawing/2014/main" id="{7F30C974-8D5C-4AAD-990D-F0AAE0DC6FBF}"/>
              </a:ext>
            </a:extLst>
          </p:cNvPr>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17904953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 Toelatingen : beheer schoolsoftware</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p:txBody>
          <a:bodyPr>
            <a:normAutofit fontScale="92500" lnSpcReduction="10000"/>
          </a:bodyPr>
          <a:lstStyle/>
          <a:p>
            <a:r>
              <a:rPr lang="nl-BE"/>
              <a:t>Doelstelling : </a:t>
            </a:r>
          </a:p>
          <a:p>
            <a:pPr lvl="1"/>
            <a:r>
              <a:rPr lang="nl-BE"/>
              <a:t>Dit past in onze beveiliging : scholen geven aan welke pakket er gebruikt wordt voor welke functionaliteit (inschrijvingen, afwezigheden,…)</a:t>
            </a:r>
          </a:p>
          <a:p>
            <a:pPr lvl="1"/>
            <a:r>
              <a:rPr lang="nl-BE"/>
              <a:t>Deze communicatie verloopt nu via mail van de school naar het schoolbeheerteam.</a:t>
            </a:r>
          </a:p>
          <a:p>
            <a:pPr lvl="1"/>
            <a:r>
              <a:rPr lang="nl-BE"/>
              <a:t>Scholen zullen zelf hun toelatingen beheren via ‘Mijn schoolsoftware’ :</a:t>
            </a:r>
          </a:p>
          <a:p>
            <a:pPr lvl="2"/>
            <a:r>
              <a:rPr lang="nl-BE"/>
              <a:t>Welk pakket voor inschrijvingen, afwezigheden, …</a:t>
            </a:r>
          </a:p>
          <a:p>
            <a:pPr lvl="2"/>
            <a:r>
              <a:rPr lang="nl-BE"/>
              <a:t>Opsplitsing rechten lezen + schrijven per dienst</a:t>
            </a:r>
          </a:p>
          <a:p>
            <a:pPr lvl="2"/>
            <a:r>
              <a:rPr lang="nl-BE"/>
              <a:t>Opsplitsing Edison rechten ‘personeel’ en ‘leerlingen’</a:t>
            </a:r>
          </a:p>
          <a:p>
            <a:pPr lvl="1"/>
            <a:r>
              <a:rPr lang="nl-BE"/>
              <a:t>Bij overnames van pakketten blijft de mogelijkheid om in bulk door AGODI op te laden.</a:t>
            </a:r>
          </a:p>
          <a:p>
            <a:r>
              <a:rPr lang="nl-BE"/>
              <a:t>Impact</a:t>
            </a:r>
          </a:p>
          <a:p>
            <a:pPr lvl="1"/>
            <a:r>
              <a:rPr lang="nl-BE"/>
              <a:t> geen direct impact</a:t>
            </a:r>
          </a:p>
          <a:p>
            <a:r>
              <a:rPr lang="nl-BE"/>
              <a:t>Timing </a:t>
            </a:r>
          </a:p>
          <a:p>
            <a:pPr lvl="1"/>
            <a:r>
              <a:rPr lang="nl-BE"/>
              <a:t> najaar</a:t>
            </a:r>
          </a:p>
          <a:p>
            <a:endParaRPr lang="nl-BE"/>
          </a:p>
        </p:txBody>
      </p:sp>
    </p:spTree>
    <p:extLst>
      <p:ext uri="{BB962C8B-B14F-4D97-AF65-F5344CB8AC3E}">
        <p14:creationId xmlns:p14="http://schemas.microsoft.com/office/powerpoint/2010/main" val="2173264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551DA-D4C3-4760-AF76-715DE34238A0}"/>
              </a:ext>
            </a:extLst>
          </p:cNvPr>
          <p:cNvSpPr>
            <a:spLocks noGrp="1"/>
          </p:cNvSpPr>
          <p:nvPr>
            <p:ph type="title"/>
          </p:nvPr>
        </p:nvSpPr>
        <p:spPr/>
        <p:txBody>
          <a:bodyPr/>
          <a:lstStyle/>
          <a:p>
            <a:r>
              <a:rPr lang="nl-BE"/>
              <a:t>API platform  </a:t>
            </a:r>
          </a:p>
        </p:txBody>
      </p:sp>
      <p:sp>
        <p:nvSpPr>
          <p:cNvPr id="3" name="Tijdelijke aanduiding voor inhoud 2">
            <a:extLst>
              <a:ext uri="{FF2B5EF4-FFF2-40B4-BE49-F238E27FC236}">
                <a16:creationId xmlns:a16="http://schemas.microsoft.com/office/drawing/2014/main" id="{812E415F-ED23-4B53-9BC9-2CC0C313DA2D}"/>
              </a:ext>
            </a:extLst>
          </p:cNvPr>
          <p:cNvSpPr>
            <a:spLocks noGrp="1"/>
          </p:cNvSpPr>
          <p:nvPr>
            <p:ph idx="1"/>
          </p:nvPr>
        </p:nvSpPr>
        <p:spPr>
          <a:xfrm>
            <a:off x="613833" y="1236134"/>
            <a:ext cx="7886700" cy="4873096"/>
          </a:xfrm>
        </p:spPr>
        <p:txBody>
          <a:bodyPr>
            <a:normAutofit lnSpcReduction="10000"/>
          </a:bodyPr>
          <a:lstStyle/>
          <a:p>
            <a:r>
              <a:rPr lang="nl-BE" dirty="0"/>
              <a:t>Doelstelling</a:t>
            </a:r>
          </a:p>
          <a:p>
            <a:pPr lvl="1"/>
            <a:r>
              <a:rPr lang="nl-BE" dirty="0"/>
              <a:t>Opzetten van een API-platform voor REST  web services </a:t>
            </a:r>
          </a:p>
          <a:p>
            <a:pPr lvl="1"/>
            <a:r>
              <a:rPr lang="nl-BE" dirty="0"/>
              <a:t>Security opzetten voor schoolsoftwareleveranciers : nog bezig</a:t>
            </a:r>
          </a:p>
          <a:p>
            <a:r>
              <a:rPr lang="nl-BE" dirty="0"/>
              <a:t>Impact </a:t>
            </a:r>
          </a:p>
          <a:p>
            <a:pPr lvl="1"/>
            <a:r>
              <a:rPr lang="nl-BE" dirty="0"/>
              <a:t>Er zijn geen plannen de bestaande SOAP  web services om te zetten naar REST</a:t>
            </a:r>
          </a:p>
          <a:p>
            <a:pPr lvl="1"/>
            <a:r>
              <a:rPr lang="nl-BE" dirty="0"/>
              <a:t>Er zijn al </a:t>
            </a:r>
            <a:r>
              <a:rPr lang="nl-BE" dirty="0" err="1"/>
              <a:t>API’s</a:t>
            </a:r>
            <a:r>
              <a:rPr lang="nl-BE" dirty="0"/>
              <a:t> beschikbaar voor het opvragen van instellingengegevens</a:t>
            </a:r>
          </a:p>
          <a:p>
            <a:pPr lvl="1"/>
            <a:r>
              <a:rPr lang="nl-BE" dirty="0"/>
              <a:t>Meer informatie : </a:t>
            </a:r>
            <a:r>
              <a:rPr lang="nl-BE" dirty="0">
                <a:hlinkClick r:id="rId2"/>
              </a:rPr>
              <a:t>https://api.onderwijs.vlaanderen.be/</a:t>
            </a:r>
            <a:r>
              <a:rPr lang="nl-BE" dirty="0"/>
              <a:t> (wordt aan gewerkt)</a:t>
            </a:r>
          </a:p>
          <a:p>
            <a:r>
              <a:rPr lang="nl-BE" dirty="0"/>
              <a:t>Timing </a:t>
            </a:r>
          </a:p>
          <a:p>
            <a:pPr lvl="1"/>
            <a:r>
              <a:rPr lang="nl-BE" dirty="0"/>
              <a:t>Beschikbaar : najaar voor publieke </a:t>
            </a:r>
            <a:r>
              <a:rPr lang="nl-BE" dirty="0" err="1"/>
              <a:t>API’s</a:t>
            </a:r>
            <a:endParaRPr lang="nl-BE" dirty="0"/>
          </a:p>
          <a:p>
            <a:pPr lvl="1"/>
            <a:r>
              <a:rPr lang="nl-BE" dirty="0"/>
              <a:t>Nog geen concrete plannen voor </a:t>
            </a:r>
            <a:r>
              <a:rPr lang="nl-BE" dirty="0" err="1"/>
              <a:t>API’s</a:t>
            </a:r>
            <a:r>
              <a:rPr lang="nl-BE" dirty="0"/>
              <a:t> voor schoolsoftwareleveranciers.</a:t>
            </a:r>
          </a:p>
          <a:p>
            <a:pPr marL="0" indent="0">
              <a:buNone/>
            </a:pPr>
            <a:endParaRPr lang="nl-BE" dirty="0"/>
          </a:p>
        </p:txBody>
      </p:sp>
    </p:spTree>
    <p:extLst>
      <p:ext uri="{BB962C8B-B14F-4D97-AF65-F5344CB8AC3E}">
        <p14:creationId xmlns:p14="http://schemas.microsoft.com/office/powerpoint/2010/main" val="1496933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4D5C9C-6FFF-409C-99E5-23BE62EFDFEF}"/>
              </a:ext>
            </a:extLst>
          </p:cNvPr>
          <p:cNvSpPr>
            <a:spLocks noGrp="1"/>
          </p:cNvSpPr>
          <p:nvPr>
            <p:ph type="title"/>
          </p:nvPr>
        </p:nvSpPr>
        <p:spPr/>
        <p:txBody>
          <a:bodyPr/>
          <a:lstStyle/>
          <a:p>
            <a:r>
              <a:rPr lang="nl-BE"/>
              <a:t>MAGDA aanbod</a:t>
            </a:r>
          </a:p>
        </p:txBody>
      </p:sp>
      <p:sp>
        <p:nvSpPr>
          <p:cNvPr id="3" name="Tijdelijke aanduiding voor inhoud 2">
            <a:extLst>
              <a:ext uri="{FF2B5EF4-FFF2-40B4-BE49-F238E27FC236}">
                <a16:creationId xmlns:a16="http://schemas.microsoft.com/office/drawing/2014/main" id="{FB9A2964-96FF-40E0-91B0-F0D6759D0F47}"/>
              </a:ext>
            </a:extLst>
          </p:cNvPr>
          <p:cNvSpPr>
            <a:spLocks noGrp="1"/>
          </p:cNvSpPr>
          <p:nvPr>
            <p:ph idx="1"/>
          </p:nvPr>
        </p:nvSpPr>
        <p:spPr/>
        <p:txBody>
          <a:bodyPr>
            <a:normAutofit fontScale="92500" lnSpcReduction="20000"/>
          </a:bodyPr>
          <a:lstStyle/>
          <a:p>
            <a:r>
              <a:rPr lang="nl-BE"/>
              <a:t>MAGDA ?</a:t>
            </a:r>
          </a:p>
          <a:p>
            <a:pPr lvl="1"/>
            <a:r>
              <a:rPr lang="nl-BE"/>
              <a:t>Platform om gegevens te delen binnen de Vlaamse overheid</a:t>
            </a:r>
          </a:p>
          <a:p>
            <a:pPr lvl="1"/>
            <a:r>
              <a:rPr lang="nl-BE"/>
              <a:t>Schoolsoftwareleveranciers mogen daar ook op aansluiten.</a:t>
            </a:r>
          </a:p>
          <a:p>
            <a:r>
              <a:rPr lang="nl-BE"/>
              <a:t>Aanbod</a:t>
            </a:r>
          </a:p>
          <a:p>
            <a:pPr lvl="1"/>
            <a:r>
              <a:rPr lang="nl-BE"/>
              <a:t>Persoonsdiensten</a:t>
            </a:r>
          </a:p>
          <a:p>
            <a:pPr lvl="1"/>
            <a:r>
              <a:rPr lang="nl-BE" err="1"/>
              <a:t>Geo</a:t>
            </a:r>
            <a:r>
              <a:rPr lang="nl-BE"/>
              <a:t> diensten</a:t>
            </a:r>
          </a:p>
          <a:p>
            <a:pPr lvl="1"/>
            <a:r>
              <a:rPr lang="nl-BE"/>
              <a:t>LED </a:t>
            </a:r>
          </a:p>
          <a:p>
            <a:pPr lvl="1"/>
            <a:r>
              <a:rPr lang="nl-BE"/>
              <a:t>Onderwijsdiensten</a:t>
            </a:r>
          </a:p>
          <a:p>
            <a:pPr lvl="1"/>
            <a:r>
              <a:rPr lang="nl-BE"/>
              <a:t>Sociale zekerheid</a:t>
            </a:r>
          </a:p>
          <a:p>
            <a:pPr lvl="1"/>
            <a:r>
              <a:rPr lang="nl-BE"/>
              <a:t>....</a:t>
            </a:r>
          </a:p>
          <a:p>
            <a:pPr lvl="1"/>
            <a:r>
              <a:rPr lang="nl-BE">
                <a:hlinkClick r:id="rId2"/>
              </a:rPr>
              <a:t>https://vlaamseoverheid.atlassian.net/wiki/spaces/MG/pages/1220968511/Handleidingen+MAGDA-diensten+per+domein</a:t>
            </a:r>
            <a:endParaRPr lang="nl-BE"/>
          </a:p>
          <a:p>
            <a:pPr lvl="1"/>
            <a:r>
              <a:rPr lang="nl-BE"/>
              <a:t>Zie ook : </a:t>
            </a:r>
            <a:r>
              <a:rPr lang="nl-BE" u="sng">
                <a:hlinkClick r:id="rId3" tooltip="smart-link"/>
              </a:rPr>
              <a:t>https://vlaamseoverheid.atlassian.net/wiki/spaces/MG/overview</a:t>
            </a:r>
            <a:r>
              <a:rPr lang="nl-BE"/>
              <a:t> .</a:t>
            </a:r>
          </a:p>
          <a:p>
            <a:endParaRPr lang="nl-BE"/>
          </a:p>
          <a:p>
            <a:r>
              <a:rPr lang="nl-BE"/>
              <a:t>Interesse ?</a:t>
            </a:r>
          </a:p>
          <a:p>
            <a:pPr lvl="1"/>
            <a:r>
              <a:rPr lang="nl-BE"/>
              <a:t>Via AGODI</a:t>
            </a:r>
          </a:p>
          <a:p>
            <a:pPr lvl="1"/>
            <a:r>
              <a:rPr lang="nl-BE"/>
              <a:t>Rechtstreeks</a:t>
            </a:r>
          </a:p>
          <a:p>
            <a:pPr lvl="1"/>
            <a:endParaRPr lang="nl-BE"/>
          </a:p>
        </p:txBody>
      </p:sp>
    </p:spTree>
    <p:extLst>
      <p:ext uri="{BB962C8B-B14F-4D97-AF65-F5344CB8AC3E}">
        <p14:creationId xmlns:p14="http://schemas.microsoft.com/office/powerpoint/2010/main" val="159897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id="{40B6193F-E540-40AA-BFF0-17949FDEA804}"/>
              </a:ext>
            </a:extLst>
          </p:cNvPr>
          <p:cNvSpPr>
            <a:spLocks noGrp="1"/>
          </p:cNvSpPr>
          <p:nvPr>
            <p:ph type="ctrTitle"/>
          </p:nvPr>
        </p:nvSpPr>
        <p:spPr/>
        <p:txBody>
          <a:bodyPr/>
          <a:lstStyle/>
          <a:p>
            <a:r>
              <a:rPr lang="nl-BE"/>
              <a:t>Discimus voor Basis en secundair onderwijs</a:t>
            </a:r>
          </a:p>
        </p:txBody>
      </p:sp>
      <p:sp>
        <p:nvSpPr>
          <p:cNvPr id="8" name="Ondertitel 7">
            <a:extLst>
              <a:ext uri="{FF2B5EF4-FFF2-40B4-BE49-F238E27FC236}">
                <a16:creationId xmlns:a16="http://schemas.microsoft.com/office/drawing/2014/main" id="{07387C66-351C-4468-A7A2-ED9E71C70401}"/>
              </a:ext>
            </a:extLst>
          </p:cNvPr>
          <p:cNvSpPr>
            <a:spLocks noGrp="1"/>
          </p:cNvSpPr>
          <p:nvPr>
            <p:ph type="subTitle" idx="1"/>
          </p:nvPr>
        </p:nvSpPr>
        <p:spPr/>
        <p:txBody>
          <a:bodyPr/>
          <a:lstStyle/>
          <a:p>
            <a:endParaRPr lang="nl-BE"/>
          </a:p>
        </p:txBody>
      </p:sp>
      <p:sp>
        <p:nvSpPr>
          <p:cNvPr id="9" name="Tijdelijke aanduiding voor tekst 8">
            <a:extLst>
              <a:ext uri="{FF2B5EF4-FFF2-40B4-BE49-F238E27FC236}">
                <a16:creationId xmlns:a16="http://schemas.microsoft.com/office/drawing/2014/main" id="{7F30C974-8D5C-4AAD-990D-F0AAE0DC6FBF}"/>
              </a:ext>
            </a:extLst>
          </p:cNvPr>
          <p:cNvSpPr>
            <a:spLocks noGrp="1"/>
          </p:cNvSpPr>
          <p:nvPr>
            <p:ph type="body" sz="quarter" idx="15"/>
          </p:nvPr>
        </p:nvSpPr>
        <p:spPr/>
        <p:txBody>
          <a:bodyPr/>
          <a:lstStyle/>
          <a:p>
            <a:endParaRPr lang="nl-BE"/>
          </a:p>
        </p:txBody>
      </p:sp>
    </p:spTree>
    <p:extLst>
      <p:ext uri="{BB962C8B-B14F-4D97-AF65-F5344CB8AC3E}">
        <p14:creationId xmlns:p14="http://schemas.microsoft.com/office/powerpoint/2010/main" val="3899385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D3E39-D1AE-466E-B3A8-56A681FC7EBE}"/>
              </a:ext>
            </a:extLst>
          </p:cNvPr>
          <p:cNvSpPr>
            <a:spLocks noGrp="1"/>
          </p:cNvSpPr>
          <p:nvPr>
            <p:ph type="title"/>
          </p:nvPr>
        </p:nvSpPr>
        <p:spPr/>
        <p:txBody>
          <a:bodyPr/>
          <a:lstStyle/>
          <a:p>
            <a:r>
              <a:rPr lang="nl-BE"/>
              <a:t>Vraag naar nieuwe diensten</a:t>
            </a:r>
          </a:p>
        </p:txBody>
      </p:sp>
      <p:sp>
        <p:nvSpPr>
          <p:cNvPr id="3" name="Tijdelijke aanduiding voor inhoud 2">
            <a:extLst>
              <a:ext uri="{FF2B5EF4-FFF2-40B4-BE49-F238E27FC236}">
                <a16:creationId xmlns:a16="http://schemas.microsoft.com/office/drawing/2014/main" id="{50B48E54-A8EC-477D-A240-814350212B4E}"/>
              </a:ext>
            </a:extLst>
          </p:cNvPr>
          <p:cNvSpPr>
            <a:spLocks noGrp="1"/>
          </p:cNvSpPr>
          <p:nvPr>
            <p:ph idx="1"/>
          </p:nvPr>
        </p:nvSpPr>
        <p:spPr/>
        <p:txBody>
          <a:bodyPr/>
          <a:lstStyle/>
          <a:p>
            <a:r>
              <a:rPr lang="nl-BE"/>
              <a:t>Hebben jullie suggesties voor nieuwe diensten ? </a:t>
            </a:r>
          </a:p>
        </p:txBody>
      </p:sp>
    </p:spTree>
    <p:extLst>
      <p:ext uri="{BB962C8B-B14F-4D97-AF65-F5344CB8AC3E}">
        <p14:creationId xmlns:p14="http://schemas.microsoft.com/office/powerpoint/2010/main" val="8540831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30BA6C-6DD1-4031-B887-0682EE364ED4}"/>
              </a:ext>
            </a:extLst>
          </p:cNvPr>
          <p:cNvSpPr>
            <a:spLocks noGrp="1"/>
          </p:cNvSpPr>
          <p:nvPr>
            <p:ph type="title"/>
          </p:nvPr>
        </p:nvSpPr>
        <p:spPr/>
        <p:txBody>
          <a:bodyPr/>
          <a:lstStyle/>
          <a:p>
            <a:r>
              <a:rPr lang="nl-BE"/>
              <a:t>Feedback</a:t>
            </a:r>
          </a:p>
        </p:txBody>
      </p:sp>
      <p:sp>
        <p:nvSpPr>
          <p:cNvPr id="3" name="Tijdelijke aanduiding voor inhoud 2">
            <a:extLst>
              <a:ext uri="{FF2B5EF4-FFF2-40B4-BE49-F238E27FC236}">
                <a16:creationId xmlns:a16="http://schemas.microsoft.com/office/drawing/2014/main" id="{29ECB3E1-FC44-4265-8483-B0AF675CF726}"/>
              </a:ext>
            </a:extLst>
          </p:cNvPr>
          <p:cNvSpPr>
            <a:spLocks noGrp="1"/>
          </p:cNvSpPr>
          <p:nvPr>
            <p:ph idx="1"/>
          </p:nvPr>
        </p:nvSpPr>
        <p:spPr/>
        <p:txBody>
          <a:bodyPr/>
          <a:lstStyle/>
          <a:p>
            <a:r>
              <a:rPr lang="nl-BE"/>
              <a:t>Hebben jullie vragen of behoeften naar nieuwe diensten : laat het ons weten op </a:t>
            </a:r>
            <a:r>
              <a:rPr lang="nl-BE">
                <a:hlinkClick r:id="rId2"/>
              </a:rPr>
              <a:t>Discimus@ond.vlaanderen.be</a:t>
            </a:r>
            <a:r>
              <a:rPr lang="nl-BE"/>
              <a:t>.</a:t>
            </a:r>
          </a:p>
          <a:p>
            <a:endParaRPr lang="nl-BE"/>
          </a:p>
          <a:p>
            <a:r>
              <a:rPr lang="nl-BE"/>
              <a:t>Dank u !</a:t>
            </a:r>
          </a:p>
          <a:p>
            <a:endParaRPr lang="nl-BE"/>
          </a:p>
          <a:p>
            <a:endParaRPr lang="nl-BE"/>
          </a:p>
        </p:txBody>
      </p:sp>
    </p:spTree>
    <p:extLst>
      <p:ext uri="{BB962C8B-B14F-4D97-AF65-F5344CB8AC3E}">
        <p14:creationId xmlns:p14="http://schemas.microsoft.com/office/powerpoint/2010/main" val="70690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a:t>Inschrijvingsdienst 5.0</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a:xfrm>
            <a:off x="609600" y="1268352"/>
            <a:ext cx="7886700" cy="5352016"/>
          </a:xfrm>
        </p:spPr>
        <p:txBody>
          <a:bodyPr>
            <a:normAutofit fontScale="85000" lnSpcReduction="20000"/>
          </a:bodyPr>
          <a:lstStyle/>
          <a:p>
            <a:r>
              <a:rPr lang="nl-BE"/>
              <a:t>Doelstelling : </a:t>
            </a:r>
          </a:p>
          <a:p>
            <a:pPr lvl="1"/>
            <a:r>
              <a:rPr lang="nl-BE"/>
              <a:t>aanpassingen aan de inschrijvingen n.a.v. modernisering secundair onderwijs 2 e jaar</a:t>
            </a:r>
          </a:p>
          <a:p>
            <a:pPr lvl="2"/>
            <a:r>
              <a:rPr lang="nl-BE"/>
              <a:t>Inschrijving in school (INS)</a:t>
            </a:r>
          </a:p>
          <a:p>
            <a:pPr lvl="3"/>
            <a:r>
              <a:rPr lang="nl-BE"/>
              <a:t>Aanpassing inschrijvingsdatum naar inschrijvingsmoment</a:t>
            </a:r>
          </a:p>
          <a:p>
            <a:pPr lvl="3"/>
            <a:r>
              <a:rPr lang="nl-BE"/>
              <a:t>Dit moment bestaat uit datum en tijdstip</a:t>
            </a:r>
          </a:p>
          <a:p>
            <a:pPr lvl="2"/>
            <a:r>
              <a:rPr lang="nl-BE"/>
              <a:t>Inschrijving in administratieve groep (INSADM)</a:t>
            </a:r>
          </a:p>
          <a:p>
            <a:pPr lvl="3"/>
            <a:r>
              <a:rPr lang="nl-BE"/>
              <a:t>Registratie pakketten in 2A en 2B</a:t>
            </a:r>
          </a:p>
          <a:p>
            <a:pPr lvl="3"/>
            <a:r>
              <a:rPr lang="nl-BE"/>
              <a:t>Registratie inschrijving in overcapaciteit in </a:t>
            </a:r>
            <a:r>
              <a:rPr lang="nl-BE" err="1"/>
              <a:t>BuSO</a:t>
            </a:r>
            <a:r>
              <a:rPr lang="nl-BE"/>
              <a:t> (dit veld is niet actief, dus voorlopig geen rekening mee houden)</a:t>
            </a:r>
          </a:p>
          <a:p>
            <a:pPr lvl="2"/>
            <a:r>
              <a:rPr lang="nl-BE"/>
              <a:t>Raadpleeg inschrijvingen schoolloopbaan secundair</a:t>
            </a:r>
          </a:p>
          <a:p>
            <a:pPr lvl="3"/>
            <a:r>
              <a:rPr lang="nl-BE"/>
              <a:t>Inschrijvingsmoment opgenomen bij secundair onderwijs (bij basisonderwijs was dit al het geval)</a:t>
            </a:r>
          </a:p>
          <a:p>
            <a:pPr lvl="1"/>
            <a:r>
              <a:rPr lang="nl-BE"/>
              <a:t>Loslaten controle stamnummer</a:t>
            </a:r>
          </a:p>
          <a:p>
            <a:pPr lvl="2"/>
            <a:r>
              <a:rPr lang="nl-BE"/>
              <a:t>Geen controle meer op jaar van inschrijving in het stamnummer</a:t>
            </a:r>
          </a:p>
          <a:p>
            <a:pPr lvl="2"/>
            <a:r>
              <a:rPr lang="nl-BE"/>
              <a:t>Wel nog gebruiken aub, maar aanpassen is niet meer nodig</a:t>
            </a:r>
          </a:p>
          <a:p>
            <a:pPr lvl="1"/>
            <a:r>
              <a:rPr lang="nl-BE"/>
              <a:t>Probleem met voorloopnullen in een buitenlandse postcode is opgelost.</a:t>
            </a:r>
          </a:p>
          <a:p>
            <a:r>
              <a:rPr lang="nl-BE"/>
              <a:t>Impact</a:t>
            </a:r>
          </a:p>
          <a:p>
            <a:pPr lvl="1"/>
            <a:r>
              <a:rPr lang="nl-BE"/>
              <a:t>Nieuwe inschrijvingsdienst</a:t>
            </a:r>
          </a:p>
          <a:p>
            <a:pPr lvl="1"/>
            <a:r>
              <a:rPr lang="nl-BE"/>
              <a:t>Wijzigen van stamnummer niet meer nodig.</a:t>
            </a:r>
          </a:p>
          <a:p>
            <a:r>
              <a:rPr lang="nl-BE"/>
              <a:t>Timing </a:t>
            </a:r>
          </a:p>
          <a:p>
            <a:pPr lvl="1"/>
            <a:r>
              <a:rPr lang="nl-BE"/>
              <a:t>Alles is in productie beschikbaar.</a:t>
            </a:r>
          </a:p>
          <a:p>
            <a:endParaRPr lang="nl-BE"/>
          </a:p>
        </p:txBody>
      </p:sp>
    </p:spTree>
    <p:extLst>
      <p:ext uri="{BB962C8B-B14F-4D97-AF65-F5344CB8AC3E}">
        <p14:creationId xmlns:p14="http://schemas.microsoft.com/office/powerpoint/2010/main" val="1263015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5E43B-12C0-41F1-833F-39CFBB061A79}"/>
              </a:ext>
            </a:extLst>
          </p:cNvPr>
          <p:cNvSpPr>
            <a:spLocks noGrp="1"/>
          </p:cNvSpPr>
          <p:nvPr>
            <p:ph type="title"/>
          </p:nvPr>
        </p:nvSpPr>
        <p:spPr/>
        <p:txBody>
          <a:bodyPr/>
          <a:lstStyle/>
          <a:p>
            <a:r>
              <a:rPr lang="nl-BE"/>
              <a:t>Inschrijvingsdiensten</a:t>
            </a:r>
          </a:p>
        </p:txBody>
      </p:sp>
      <p:sp>
        <p:nvSpPr>
          <p:cNvPr id="3" name="Content Placeholder 2">
            <a:extLst>
              <a:ext uri="{FF2B5EF4-FFF2-40B4-BE49-F238E27FC236}">
                <a16:creationId xmlns:a16="http://schemas.microsoft.com/office/drawing/2014/main" id="{C7DA3CE9-1220-425B-A407-4BD5ACBD7B79}"/>
              </a:ext>
            </a:extLst>
          </p:cNvPr>
          <p:cNvSpPr>
            <a:spLocks noGrp="1"/>
          </p:cNvSpPr>
          <p:nvPr>
            <p:ph idx="1"/>
          </p:nvPr>
        </p:nvSpPr>
        <p:spPr/>
        <p:txBody>
          <a:bodyPr/>
          <a:lstStyle/>
          <a:p>
            <a:r>
              <a:rPr lang="nl-BE"/>
              <a:t>Beheervensters inschrijvingsdienst </a:t>
            </a:r>
            <a:r>
              <a:rPr lang="nl-BE" err="1"/>
              <a:t>t.em</a:t>
            </a:r>
            <a:r>
              <a:rPr lang="nl-BE"/>
              <a:t>. 4.0 staan open tot einde schooljaar 2019-2020</a:t>
            </a:r>
          </a:p>
          <a:p>
            <a:pPr lvl="1"/>
            <a:r>
              <a:rPr lang="nl-BE"/>
              <a:t>Voor basisonderwijs: registratie inschrijvingen volgende schooljaren kan nog tot deze deadline met de oude diensten</a:t>
            </a:r>
          </a:p>
          <a:p>
            <a:pPr lvl="1"/>
            <a:r>
              <a:rPr lang="nl-BE"/>
              <a:t>Voor secundair: registratie inschrijvingen volgend schooljaar kan </a:t>
            </a:r>
            <a:r>
              <a:rPr lang="nl-BE" b="1"/>
              <a:t>niet</a:t>
            </a:r>
            <a:r>
              <a:rPr lang="nl-BE"/>
              <a:t> met deze oude diensten!</a:t>
            </a:r>
          </a:p>
          <a:p>
            <a:r>
              <a:rPr lang="nl-BE"/>
              <a:t>Beheervenster inschrijvingsdienst 5.0 staat open</a:t>
            </a:r>
          </a:p>
          <a:p>
            <a:pPr lvl="1"/>
            <a:r>
              <a:rPr lang="nl-BE"/>
              <a:t>Deze dienst blijft compatibel met oudere inschrijvingen</a:t>
            </a:r>
          </a:p>
          <a:p>
            <a:pPr lvl="1"/>
            <a:r>
              <a:rPr lang="nl-BE"/>
              <a:t>Open vanaf schooljaar 2019-2020</a:t>
            </a:r>
          </a:p>
          <a:p>
            <a:pPr lvl="1"/>
            <a:r>
              <a:rPr lang="nl-BE"/>
              <a:t>Geen controle meer op het schooljaar in het stamnummer</a:t>
            </a:r>
          </a:p>
        </p:txBody>
      </p:sp>
      <p:sp>
        <p:nvSpPr>
          <p:cNvPr id="4" name="Tekstvak 3">
            <a:extLst>
              <a:ext uri="{FF2B5EF4-FFF2-40B4-BE49-F238E27FC236}">
                <a16:creationId xmlns:a16="http://schemas.microsoft.com/office/drawing/2014/main" id="{FC439543-4552-4995-A1EA-366D324DE7A5}"/>
              </a:ext>
            </a:extLst>
          </p:cNvPr>
          <p:cNvSpPr txBox="1"/>
          <p:nvPr/>
        </p:nvSpPr>
        <p:spPr>
          <a:xfrm>
            <a:off x="841972" y="5911913"/>
            <a:ext cx="7616188" cy="646331"/>
          </a:xfrm>
          <a:prstGeom prst="rect">
            <a:avLst/>
          </a:prstGeom>
          <a:noFill/>
        </p:spPr>
        <p:txBody>
          <a:bodyPr wrap="none" rtlCol="0">
            <a:spAutoFit/>
          </a:bodyPr>
          <a:lstStyle/>
          <a:p>
            <a:r>
              <a:rPr lang="nl-BE">
                <a:highlight>
                  <a:srgbClr val="FFFF00"/>
                </a:highlight>
              </a:rPr>
              <a:t>Dus iedereen : overstappen naar inschrijvingsdiensten 5.0</a:t>
            </a:r>
          </a:p>
          <a:p>
            <a:r>
              <a:rPr lang="nl-BE">
                <a:highlight>
                  <a:srgbClr val="FFFF00"/>
                </a:highlight>
              </a:rPr>
              <a:t>(in juni was er nog 1 pakket dat raadpleegdiensten nog gebruikt van de 4.0)</a:t>
            </a:r>
          </a:p>
        </p:txBody>
      </p:sp>
    </p:spTree>
    <p:extLst>
      <p:ext uri="{BB962C8B-B14F-4D97-AF65-F5344CB8AC3E}">
        <p14:creationId xmlns:p14="http://schemas.microsoft.com/office/powerpoint/2010/main" val="2814417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FF847-85A9-474F-93E3-00C4D0265C59}"/>
              </a:ext>
            </a:extLst>
          </p:cNvPr>
          <p:cNvSpPr>
            <a:spLocks noGrp="1"/>
          </p:cNvSpPr>
          <p:nvPr>
            <p:ph type="title"/>
          </p:nvPr>
        </p:nvSpPr>
        <p:spPr/>
        <p:txBody>
          <a:bodyPr/>
          <a:lstStyle/>
          <a:p>
            <a:r>
              <a:rPr lang="nl-BE" dirty="0"/>
              <a:t>Dumpdiensten</a:t>
            </a:r>
          </a:p>
        </p:txBody>
      </p:sp>
      <p:sp>
        <p:nvSpPr>
          <p:cNvPr id="3" name="Content Placeholder 2">
            <a:extLst>
              <a:ext uri="{FF2B5EF4-FFF2-40B4-BE49-F238E27FC236}">
                <a16:creationId xmlns:a16="http://schemas.microsoft.com/office/drawing/2014/main" id="{4D841DC0-1703-4CBC-9D24-ACB27EA907D9}"/>
              </a:ext>
            </a:extLst>
          </p:cNvPr>
          <p:cNvSpPr>
            <a:spLocks noGrp="1"/>
          </p:cNvSpPr>
          <p:nvPr>
            <p:ph idx="1"/>
          </p:nvPr>
        </p:nvSpPr>
        <p:spPr/>
        <p:txBody>
          <a:bodyPr>
            <a:normAutofit fontScale="55000" lnSpcReduction="20000"/>
          </a:bodyPr>
          <a:lstStyle/>
          <a:p>
            <a:r>
              <a:rPr lang="nl-BE" dirty="0"/>
              <a:t>Doelstelling</a:t>
            </a:r>
          </a:p>
          <a:p>
            <a:pPr lvl="1"/>
            <a:r>
              <a:rPr lang="nl-BE" dirty="0"/>
              <a:t>Dumpdienst 1.0</a:t>
            </a:r>
          </a:p>
          <a:p>
            <a:pPr lvl="2"/>
            <a:r>
              <a:rPr lang="nl-BE" dirty="0"/>
              <a:t>Zal afgesloten worden na einde schooljaar 2019-2020</a:t>
            </a:r>
          </a:p>
          <a:p>
            <a:pPr lvl="2"/>
            <a:r>
              <a:rPr lang="nl-BE" dirty="0"/>
              <a:t>Wordt nog gebruikt door 3 pakketten</a:t>
            </a:r>
          </a:p>
          <a:p>
            <a:pPr lvl="1"/>
            <a:r>
              <a:rPr lang="nl-BE" dirty="0"/>
              <a:t>Dumpdienst 2.0</a:t>
            </a:r>
          </a:p>
          <a:p>
            <a:pPr lvl="2"/>
            <a:r>
              <a:rPr lang="nl-BE" dirty="0"/>
              <a:t>Dumpinschrijvingen voor een schooljaar beperkt t.e.m. Schooljaar 2019-2020</a:t>
            </a:r>
          </a:p>
          <a:p>
            <a:pPr lvl="2"/>
            <a:r>
              <a:rPr lang="nl-BE" dirty="0"/>
              <a:t>Zal afgesloten worden na einde schooljaar 2019-2020</a:t>
            </a:r>
          </a:p>
          <a:p>
            <a:pPr lvl="2"/>
            <a:r>
              <a:rPr lang="nl-BE" dirty="0"/>
              <a:t>Wordt nog gebruikt door 1 pakket</a:t>
            </a:r>
          </a:p>
          <a:p>
            <a:pPr lvl="1"/>
            <a:r>
              <a:rPr lang="nl-BE" dirty="0"/>
              <a:t>Dumpdienst 3.0</a:t>
            </a:r>
          </a:p>
          <a:p>
            <a:pPr lvl="2"/>
            <a:r>
              <a:rPr lang="nl-BE" dirty="0"/>
              <a:t>Dumpinschrijvingen is geschrapt, maar in een volgende release zal die terug in de inschrijvingsdienst te vinden zijn.</a:t>
            </a:r>
          </a:p>
          <a:p>
            <a:pPr lvl="2"/>
            <a:r>
              <a:rPr lang="nl-NL" dirty="0"/>
              <a:t>Selectie op schooljaar : </a:t>
            </a:r>
          </a:p>
          <a:p>
            <a:pPr lvl="3"/>
            <a:r>
              <a:rPr lang="nl-NL" dirty="0" err="1"/>
              <a:t>DumpGeregistreerdePersonen</a:t>
            </a:r>
            <a:r>
              <a:rPr lang="nl-NL" dirty="0"/>
              <a:t>: met een INSADM binnen het geselecteerde schooljaar</a:t>
            </a:r>
            <a:endParaRPr lang="nl-BE" dirty="0"/>
          </a:p>
          <a:p>
            <a:pPr lvl="3"/>
            <a:r>
              <a:rPr lang="nl-BE" dirty="0" err="1"/>
              <a:t>DumpSleutelsGeregistreerdPersoon</a:t>
            </a:r>
            <a:r>
              <a:rPr lang="nl-BE" dirty="0"/>
              <a:t> : </a:t>
            </a:r>
          </a:p>
          <a:p>
            <a:pPr lvl="4"/>
            <a:r>
              <a:rPr lang="nl-BE" dirty="0"/>
              <a:t>Alle GRP en INS, </a:t>
            </a:r>
          </a:p>
          <a:p>
            <a:pPr lvl="4"/>
            <a:r>
              <a:rPr lang="nl-BE" dirty="0"/>
              <a:t>Enkel binnen het geselecteerde schooljaar : </a:t>
            </a:r>
          </a:p>
          <a:p>
            <a:pPr lvl="5"/>
            <a:r>
              <a:rPr lang="nl-BE" dirty="0"/>
              <a:t>leerlingenkenmerken</a:t>
            </a:r>
          </a:p>
          <a:p>
            <a:pPr lvl="5"/>
            <a:r>
              <a:rPr lang="nl-BE" dirty="0"/>
              <a:t>INSADM</a:t>
            </a:r>
          </a:p>
          <a:p>
            <a:pPr lvl="5"/>
            <a:r>
              <a:rPr lang="nl-BE" dirty="0"/>
              <a:t>Studiebewijzen</a:t>
            </a:r>
          </a:p>
          <a:p>
            <a:pPr lvl="5"/>
            <a:r>
              <a:rPr lang="nl-BE" dirty="0"/>
              <a:t>Tuchtmeldingen</a:t>
            </a:r>
          </a:p>
          <a:p>
            <a:pPr lvl="5"/>
            <a:r>
              <a:rPr lang="nl-BE" dirty="0"/>
              <a:t>Leerlingenondersteuning</a:t>
            </a:r>
          </a:p>
          <a:p>
            <a:pPr lvl="5"/>
            <a:r>
              <a:rPr lang="nl-BE" dirty="0"/>
              <a:t>Inschrijving internaat </a:t>
            </a:r>
          </a:p>
          <a:p>
            <a:r>
              <a:rPr lang="nl-BE" dirty="0"/>
              <a:t>Impact</a:t>
            </a:r>
          </a:p>
          <a:p>
            <a:pPr lvl="1"/>
            <a:r>
              <a:rPr lang="nl-BE" dirty="0"/>
              <a:t>Bij gebruik van dumpdienst 3.0 : nieuwe dienst inbouwen</a:t>
            </a:r>
          </a:p>
          <a:p>
            <a:pPr lvl="1"/>
            <a:r>
              <a:rPr lang="nl-BE" dirty="0"/>
              <a:t>Bij verder gebruiken van dumpinschrijvingen : </a:t>
            </a:r>
            <a:r>
              <a:rPr lang="nl-BE" dirty="0" err="1"/>
              <a:t>url</a:t>
            </a:r>
            <a:r>
              <a:rPr lang="nl-BE" dirty="0"/>
              <a:t> aanpassen </a:t>
            </a:r>
          </a:p>
          <a:p>
            <a:r>
              <a:rPr lang="nl-BE" dirty="0"/>
              <a:t>Timing</a:t>
            </a:r>
          </a:p>
          <a:p>
            <a:pPr lvl="1"/>
            <a:r>
              <a:rPr lang="nl-BE" dirty="0"/>
              <a:t>Dumpdienst 3.0 beschikbaar release Kerst</a:t>
            </a:r>
          </a:p>
          <a:p>
            <a:pPr lvl="1"/>
            <a:r>
              <a:rPr lang="nl-BE" dirty="0"/>
              <a:t>Mogelijkheid tot filteren van schooljaar in Dumpdienst 3.0 : release Pasen</a:t>
            </a:r>
          </a:p>
          <a:p>
            <a:pPr lvl="1"/>
            <a:r>
              <a:rPr lang="nl-BE" dirty="0"/>
              <a:t>Verhuizen dumpinschrijvingen  : release zomer</a:t>
            </a:r>
          </a:p>
          <a:p>
            <a:pPr marL="0" indent="0">
              <a:buNone/>
            </a:pPr>
            <a:endParaRPr lang="nl-BE" dirty="0"/>
          </a:p>
          <a:p>
            <a:endParaRPr lang="nl-BE" dirty="0"/>
          </a:p>
        </p:txBody>
      </p:sp>
    </p:spTree>
    <p:extLst>
      <p:ext uri="{BB962C8B-B14F-4D97-AF65-F5344CB8AC3E}">
        <p14:creationId xmlns:p14="http://schemas.microsoft.com/office/powerpoint/2010/main" val="4245199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B6B8D7-2496-46EB-A2CA-35B58EA0A377}"/>
              </a:ext>
            </a:extLst>
          </p:cNvPr>
          <p:cNvSpPr>
            <a:spLocks noGrp="1"/>
          </p:cNvSpPr>
          <p:nvPr>
            <p:ph type="title"/>
          </p:nvPr>
        </p:nvSpPr>
        <p:spPr/>
        <p:txBody>
          <a:bodyPr/>
          <a:lstStyle/>
          <a:p>
            <a:r>
              <a:rPr lang="nl-BE" dirty="0"/>
              <a:t>Digitalisering mededeling niet-gerealiseerde inschrijving (MNGI) </a:t>
            </a:r>
          </a:p>
        </p:txBody>
      </p:sp>
      <p:sp>
        <p:nvSpPr>
          <p:cNvPr id="3" name="Tijdelijke aanduiding voor inhoud 2">
            <a:extLst>
              <a:ext uri="{FF2B5EF4-FFF2-40B4-BE49-F238E27FC236}">
                <a16:creationId xmlns:a16="http://schemas.microsoft.com/office/drawing/2014/main" id="{00DDCC02-4F48-490A-B50A-395B9CA0D227}"/>
              </a:ext>
            </a:extLst>
          </p:cNvPr>
          <p:cNvSpPr>
            <a:spLocks noGrp="1"/>
          </p:cNvSpPr>
          <p:nvPr>
            <p:ph idx="1"/>
          </p:nvPr>
        </p:nvSpPr>
        <p:spPr>
          <a:xfrm>
            <a:off x="628650" y="1549400"/>
            <a:ext cx="7886700" cy="4873096"/>
          </a:xfrm>
        </p:spPr>
        <p:txBody>
          <a:bodyPr>
            <a:normAutofit/>
          </a:bodyPr>
          <a:lstStyle/>
          <a:p>
            <a:r>
              <a:rPr lang="nl-BE" dirty="0"/>
              <a:t>Doelstelling : </a:t>
            </a:r>
          </a:p>
          <a:p>
            <a:pPr lvl="1"/>
            <a:r>
              <a:rPr lang="nl-BE" dirty="0"/>
              <a:t>Nieuwe dienst voor uitwisseling van MNGI (inschrijvingen die niet kunnen gerealiseerd worden), “weigeringen”</a:t>
            </a:r>
          </a:p>
          <a:p>
            <a:pPr lvl="1"/>
            <a:r>
              <a:rPr lang="nl-BE" dirty="0"/>
              <a:t>Afschaffen van formulier</a:t>
            </a:r>
          </a:p>
          <a:p>
            <a:pPr lvl="1"/>
            <a:r>
              <a:rPr lang="nl-BE" dirty="0"/>
              <a:t>voor schooljaar 19-20 niet verplicht, vanaf schooljaar 20-21 alleen via  web services. </a:t>
            </a:r>
          </a:p>
          <a:p>
            <a:pPr lvl="1"/>
            <a:r>
              <a:rPr lang="nl-BE" dirty="0"/>
              <a:t>Dit schooljaar blijven de formulieren nog bestaan.</a:t>
            </a:r>
          </a:p>
          <a:p>
            <a:r>
              <a:rPr lang="nl-BE" dirty="0"/>
              <a:t>Impact</a:t>
            </a:r>
          </a:p>
          <a:p>
            <a:pPr lvl="1"/>
            <a:r>
              <a:rPr lang="nl-BE" dirty="0"/>
              <a:t> nieuwe dienst weigeringen </a:t>
            </a:r>
          </a:p>
          <a:p>
            <a:r>
              <a:rPr lang="nl-BE" dirty="0"/>
              <a:t>Timing </a:t>
            </a:r>
          </a:p>
          <a:p>
            <a:pPr lvl="1"/>
            <a:r>
              <a:rPr lang="nl-BE" dirty="0"/>
              <a:t> de  web services zijn beschikbaar in de release Pasen</a:t>
            </a:r>
          </a:p>
          <a:p>
            <a:pPr lvl="1"/>
            <a:r>
              <a:rPr lang="nl-BE" dirty="0"/>
              <a:t>Maar worden nog niet gebruikt </a:t>
            </a:r>
          </a:p>
          <a:p>
            <a:endParaRPr lang="nl-BE" dirty="0"/>
          </a:p>
        </p:txBody>
      </p:sp>
    </p:spTree>
    <p:extLst>
      <p:ext uri="{BB962C8B-B14F-4D97-AF65-F5344CB8AC3E}">
        <p14:creationId xmlns:p14="http://schemas.microsoft.com/office/powerpoint/2010/main" val="297346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76C67F-43B2-4396-8763-13828C4EF859}"/>
              </a:ext>
            </a:extLst>
          </p:cNvPr>
          <p:cNvSpPr>
            <a:spLocks noGrp="1"/>
          </p:cNvSpPr>
          <p:nvPr>
            <p:ph type="title"/>
          </p:nvPr>
        </p:nvSpPr>
        <p:spPr/>
        <p:txBody>
          <a:bodyPr>
            <a:normAutofit/>
          </a:bodyPr>
          <a:lstStyle/>
          <a:p>
            <a:r>
              <a:rPr lang="nl-BE" dirty="0"/>
              <a:t>Digitalisering mededeling niet-gerealiseerde inschrijving (MNGI)</a:t>
            </a:r>
          </a:p>
        </p:txBody>
      </p:sp>
      <p:sp>
        <p:nvSpPr>
          <p:cNvPr id="3" name="Tijdelijke aanduiding voor inhoud 2">
            <a:extLst>
              <a:ext uri="{FF2B5EF4-FFF2-40B4-BE49-F238E27FC236}">
                <a16:creationId xmlns:a16="http://schemas.microsoft.com/office/drawing/2014/main" id="{9EDE82F8-CFDD-4CF8-B8F3-B9DACC1E8243}"/>
              </a:ext>
            </a:extLst>
          </p:cNvPr>
          <p:cNvSpPr>
            <a:spLocks noGrp="1"/>
          </p:cNvSpPr>
          <p:nvPr>
            <p:ph idx="1"/>
          </p:nvPr>
        </p:nvSpPr>
        <p:spPr>
          <a:xfrm>
            <a:off x="628650" y="1909255"/>
            <a:ext cx="7886700" cy="3908393"/>
          </a:xfrm>
        </p:spPr>
        <p:txBody>
          <a:bodyPr>
            <a:normAutofit fontScale="62500" lnSpcReduction="20000"/>
          </a:bodyPr>
          <a:lstStyle/>
          <a:p>
            <a:pPr marL="0" indent="0">
              <a:buNone/>
            </a:pPr>
            <a:endParaRPr lang="nl-BE" dirty="0">
              <a:latin typeface="+mj-lt"/>
            </a:endParaRPr>
          </a:p>
          <a:p>
            <a:pPr marL="0" indent="0">
              <a:buNone/>
            </a:pPr>
            <a:r>
              <a:rPr lang="nl-BE" dirty="0">
                <a:latin typeface="+mj-lt"/>
              </a:rPr>
              <a:t>Vanaf 1/09/20 voor de inschrijvingen schooljaar 20-21 en volgende schooljaren</a:t>
            </a:r>
          </a:p>
          <a:p>
            <a:pPr marL="0" indent="0">
              <a:buNone/>
            </a:pPr>
            <a:endParaRPr lang="nl-BE" dirty="0">
              <a:latin typeface="+mj-lt"/>
            </a:endParaRPr>
          </a:p>
          <a:p>
            <a:pPr marL="0" indent="0">
              <a:buNone/>
            </a:pPr>
            <a:r>
              <a:rPr lang="nl-BE" dirty="0">
                <a:latin typeface="+mj-lt"/>
              </a:rPr>
              <a:t>Nog aan te passen door AGODI (08/2020): website (</a:t>
            </a:r>
            <a:r>
              <a:rPr lang="nl-BE" u="sng" dirty="0">
                <a:latin typeface="+mj-lt"/>
                <a:hlinkClick r:id="rId2"/>
              </a:rPr>
              <a:t>https://onderwijs.vlaanderen.be/nl/inschrijving-weigeren</a:t>
            </a:r>
            <a:r>
              <a:rPr lang="nl-BE" dirty="0">
                <a:latin typeface="+mj-lt"/>
              </a:rPr>
              <a:t>)</a:t>
            </a:r>
          </a:p>
          <a:p>
            <a:pPr marL="0" indent="0">
              <a:buNone/>
            </a:pPr>
            <a:endParaRPr lang="nl-BE" dirty="0">
              <a:latin typeface="+mj-lt"/>
            </a:endParaRPr>
          </a:p>
          <a:p>
            <a:pPr marL="0" indent="0">
              <a:buNone/>
            </a:pPr>
            <a:r>
              <a:rPr lang="nl-BE" dirty="0">
                <a:latin typeface="+mj-lt"/>
              </a:rPr>
              <a:t>Decreet </a:t>
            </a:r>
            <a:r>
              <a:rPr lang="nl-BE" dirty="0" err="1">
                <a:latin typeface="+mj-lt"/>
              </a:rPr>
              <a:t>BaO</a:t>
            </a:r>
            <a:r>
              <a:rPr lang="nl-BE" dirty="0">
                <a:latin typeface="+mj-lt"/>
              </a:rPr>
              <a:t>/ codex SO</a:t>
            </a:r>
          </a:p>
          <a:p>
            <a:pPr marL="342900" lvl="1" indent="0">
              <a:buNone/>
            </a:pPr>
            <a:r>
              <a:rPr lang="nl-BE" dirty="0">
                <a:latin typeface="+mj-lt"/>
              </a:rPr>
              <a:t>Verschillende weigeringsgronden</a:t>
            </a:r>
          </a:p>
          <a:p>
            <a:pPr marL="685800" lvl="2" indent="0">
              <a:buNone/>
            </a:pPr>
            <a:r>
              <a:rPr lang="nl-BE" dirty="0">
                <a:latin typeface="+mj-lt"/>
              </a:rPr>
              <a:t>Eén leerling kan voor meerdere scholen geweigerd worden.</a:t>
            </a:r>
          </a:p>
          <a:p>
            <a:pPr marL="685800" lvl="2" indent="0">
              <a:buNone/>
            </a:pPr>
            <a:r>
              <a:rPr lang="nl-BE" dirty="0">
                <a:latin typeface="+mj-lt"/>
              </a:rPr>
              <a:t>Per weigering kan maar één weigeringsgrond aangeduid.</a:t>
            </a:r>
          </a:p>
          <a:p>
            <a:pPr marL="685800" lvl="2" indent="0">
              <a:buNone/>
            </a:pPr>
            <a:r>
              <a:rPr lang="nl-BE" dirty="0">
                <a:latin typeface="+mj-lt"/>
              </a:rPr>
              <a:t>Instructie voor scholen: - niet voldoen aan toelatingsvoorwaarde primeert.</a:t>
            </a:r>
          </a:p>
          <a:p>
            <a:pPr marL="685800" lvl="2" indent="0">
              <a:buNone/>
            </a:pPr>
            <a:r>
              <a:rPr lang="nl-BE" dirty="0">
                <a:latin typeface="+mj-lt"/>
              </a:rPr>
              <a:t>	                     - elders definitief uitgesloten leerling enkel in gewoon SO in LOP-gebied</a:t>
            </a:r>
          </a:p>
          <a:p>
            <a:pPr marL="342900" lvl="1" indent="0">
              <a:buNone/>
            </a:pPr>
            <a:endParaRPr lang="nl-BE" dirty="0">
              <a:latin typeface="+mj-lt"/>
            </a:endParaRPr>
          </a:p>
          <a:p>
            <a:pPr marL="342900" lvl="1" indent="0">
              <a:buNone/>
            </a:pPr>
            <a:r>
              <a:rPr lang="nl-BE" dirty="0">
                <a:latin typeface="+mj-lt"/>
              </a:rPr>
              <a:t>Binnen 4 kalenderdagen melden aan AGODI én de ouders</a:t>
            </a:r>
          </a:p>
          <a:p>
            <a:pPr marL="685800" lvl="2" indent="0">
              <a:buNone/>
            </a:pPr>
            <a:r>
              <a:rPr lang="nl-BE" b="1" dirty="0">
                <a:latin typeface="+mj-lt"/>
              </a:rPr>
              <a:t>Digitale</a:t>
            </a:r>
            <a:r>
              <a:rPr lang="nl-BE" dirty="0">
                <a:latin typeface="+mj-lt"/>
              </a:rPr>
              <a:t> melding aan AGODI. </a:t>
            </a:r>
          </a:p>
          <a:p>
            <a:pPr marL="685800" lvl="2" indent="0">
              <a:buNone/>
            </a:pPr>
            <a:r>
              <a:rPr lang="nl-BE" b="1" dirty="0">
                <a:latin typeface="+mj-lt"/>
              </a:rPr>
              <a:t>Schriftelijke</a:t>
            </a:r>
            <a:r>
              <a:rPr lang="nl-BE" dirty="0">
                <a:latin typeface="+mj-lt"/>
              </a:rPr>
              <a:t> melding aan ouders: bij aangetekend schrijven of afgiftebewijs. </a:t>
            </a:r>
          </a:p>
          <a:p>
            <a:pPr marL="685800" lvl="2" indent="0">
              <a:buNone/>
            </a:pPr>
            <a:endParaRPr lang="nl-BE" b="1" dirty="0">
              <a:latin typeface="+mj-lt"/>
            </a:endParaRPr>
          </a:p>
          <a:p>
            <a:pPr marL="342900" lvl="1" indent="0">
              <a:buNone/>
            </a:pPr>
            <a:r>
              <a:rPr lang="nl-BE" dirty="0">
                <a:latin typeface="+mj-lt"/>
              </a:rPr>
              <a:t>Probleem : </a:t>
            </a:r>
          </a:p>
          <a:p>
            <a:pPr marL="685800" lvl="2" indent="0">
              <a:buNone/>
            </a:pPr>
            <a:r>
              <a:rPr lang="nl-BE" dirty="0">
                <a:latin typeface="+mj-lt"/>
              </a:rPr>
              <a:t>Een plaats op de wachtlijst (XSD: “</a:t>
            </a:r>
            <a:r>
              <a:rPr lang="nl-BE" dirty="0" err="1">
                <a:latin typeface="+mj-lt"/>
              </a:rPr>
              <a:t>WachtrijPlaats</a:t>
            </a:r>
            <a:r>
              <a:rPr lang="nl-BE" dirty="0">
                <a:latin typeface="+mj-lt"/>
              </a:rPr>
              <a:t>”) moet voor 1A/1B (SO) na de 5e lesdag van oktober </a:t>
            </a:r>
            <a:r>
              <a:rPr lang="nl-BE" b="1" dirty="0">
                <a:latin typeface="+mj-lt"/>
              </a:rPr>
              <a:t>niet</a:t>
            </a:r>
            <a:r>
              <a:rPr lang="nl-BE" dirty="0">
                <a:latin typeface="+mj-lt"/>
              </a:rPr>
              <a:t> meer ingevuld worden – is nu wél zo voorzien (==&gt; weigering wordt niet doorgestuurd als niet ingevuld).</a:t>
            </a:r>
          </a:p>
          <a:p>
            <a:pPr marL="685800" lvl="2" indent="0">
              <a:buNone/>
            </a:pPr>
            <a:r>
              <a:rPr lang="nl-BE" b="1" dirty="0">
                <a:latin typeface="+mj-lt"/>
              </a:rPr>
              <a:t>Voorstel </a:t>
            </a:r>
            <a:r>
              <a:rPr lang="nl-BE" dirty="0">
                <a:latin typeface="+mj-lt"/>
              </a:rPr>
              <a:t>: default invullen met ‘0’ zodat de weigering toch doorkomt</a:t>
            </a:r>
          </a:p>
          <a:p>
            <a:pPr marL="685800" lvl="2" indent="0">
              <a:buNone/>
            </a:pPr>
            <a:endParaRPr lang="nl-BE" b="1" dirty="0">
              <a:latin typeface="+mj-lt"/>
            </a:endParaRPr>
          </a:p>
          <a:p>
            <a:pPr marL="685800" lvl="2" indent="0">
              <a:buNone/>
            </a:pPr>
            <a:endParaRPr lang="nl-BE" dirty="0">
              <a:latin typeface="+mj-lt"/>
            </a:endParaRPr>
          </a:p>
        </p:txBody>
      </p:sp>
    </p:spTree>
    <p:extLst>
      <p:ext uri="{BB962C8B-B14F-4D97-AF65-F5344CB8AC3E}">
        <p14:creationId xmlns:p14="http://schemas.microsoft.com/office/powerpoint/2010/main" val="1482534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602A8A61-211C-45EC-8373-E946DCAF2E88}"/>
              </a:ext>
            </a:extLst>
          </p:cNvPr>
          <p:cNvSpPr/>
          <p:nvPr/>
        </p:nvSpPr>
        <p:spPr>
          <a:xfrm>
            <a:off x="774577" y="1592617"/>
            <a:ext cx="7501631" cy="1338828"/>
          </a:xfrm>
          <a:prstGeom prst="rect">
            <a:avLst/>
          </a:prstGeom>
        </p:spPr>
        <p:txBody>
          <a:bodyPr wrap="square">
            <a:spAutoFit/>
          </a:bodyPr>
          <a:lstStyle/>
          <a:p>
            <a:pPr lvl="3"/>
            <a:r>
              <a:rPr lang="nl-BE" sz="1350" dirty="0">
                <a:latin typeface="+mj-lt"/>
              </a:rPr>
              <a:t>Contactgegevens via de site </a:t>
            </a:r>
            <a:r>
              <a:rPr lang="nl-BE" sz="1350" dirty="0" err="1">
                <a:latin typeface="+mj-lt"/>
              </a:rPr>
              <a:t>webediosn</a:t>
            </a:r>
            <a:r>
              <a:rPr lang="nl-BE" sz="1350" dirty="0">
                <a:latin typeface="+mj-lt"/>
              </a:rPr>
              <a:t> “download </a:t>
            </a:r>
            <a:r>
              <a:rPr lang="nl-BE" sz="1350" dirty="0" err="1">
                <a:latin typeface="+mj-lt"/>
              </a:rPr>
              <a:t>lerenden</a:t>
            </a:r>
            <a:r>
              <a:rPr lang="nl-BE" sz="1350" dirty="0">
                <a:latin typeface="+mj-lt"/>
              </a:rPr>
              <a:t>”  ---- </a:t>
            </a:r>
            <a:r>
              <a:rPr lang="nl-BE" sz="1350" b="1" dirty="0">
                <a:latin typeface="+mj-lt"/>
              </a:rPr>
              <a:t>MNGI_contactgegevens.txt</a:t>
            </a:r>
          </a:p>
          <a:p>
            <a:pPr lvl="3"/>
            <a:endParaRPr lang="nl-BE" sz="1350" dirty="0">
              <a:latin typeface="+mj-lt"/>
            </a:endParaRPr>
          </a:p>
          <a:p>
            <a:pPr lvl="3"/>
            <a:r>
              <a:rPr lang="nl-BE" sz="1350" dirty="0">
                <a:latin typeface="+mj-lt"/>
              </a:rPr>
              <a:t>	Scholen buiten LOP : contactgegevens AGODI </a:t>
            </a:r>
          </a:p>
          <a:p>
            <a:pPr lvl="4"/>
            <a:r>
              <a:rPr lang="nl-BE" sz="1350" dirty="0">
                <a:latin typeface="+mj-lt"/>
              </a:rPr>
              <a:t>Scholen binnen LOP: contactgegevens LOP-deskundige (nog te bevestigen AG)</a:t>
            </a:r>
          </a:p>
        </p:txBody>
      </p:sp>
      <p:pic>
        <p:nvPicPr>
          <p:cNvPr id="4" name="Afbeelding 3">
            <a:extLst>
              <a:ext uri="{FF2B5EF4-FFF2-40B4-BE49-F238E27FC236}">
                <a16:creationId xmlns:a16="http://schemas.microsoft.com/office/drawing/2014/main" id="{2BA2DDC3-5AA6-425F-910B-2FD8EB8F63D5}"/>
              </a:ext>
            </a:extLst>
          </p:cNvPr>
          <p:cNvPicPr>
            <a:picLocks noChangeAspect="1"/>
          </p:cNvPicPr>
          <p:nvPr/>
        </p:nvPicPr>
        <p:blipFill>
          <a:blip r:embed="rId2"/>
          <a:stretch>
            <a:fillRect/>
          </a:stretch>
        </p:blipFill>
        <p:spPr>
          <a:xfrm>
            <a:off x="1590525" y="4801039"/>
            <a:ext cx="6522244" cy="928688"/>
          </a:xfrm>
          <a:prstGeom prst="rect">
            <a:avLst/>
          </a:prstGeom>
        </p:spPr>
      </p:pic>
      <p:sp>
        <p:nvSpPr>
          <p:cNvPr id="5" name="Rechthoek 4">
            <a:extLst>
              <a:ext uri="{FF2B5EF4-FFF2-40B4-BE49-F238E27FC236}">
                <a16:creationId xmlns:a16="http://schemas.microsoft.com/office/drawing/2014/main" id="{04473302-9D15-4B5B-9E9E-42DDB79E8487}"/>
              </a:ext>
            </a:extLst>
          </p:cNvPr>
          <p:cNvSpPr/>
          <p:nvPr/>
        </p:nvSpPr>
        <p:spPr>
          <a:xfrm>
            <a:off x="821185" y="4365136"/>
            <a:ext cx="7501631" cy="507831"/>
          </a:xfrm>
          <a:prstGeom prst="rect">
            <a:avLst/>
          </a:prstGeom>
        </p:spPr>
        <p:txBody>
          <a:bodyPr wrap="square">
            <a:spAutoFit/>
          </a:bodyPr>
          <a:lstStyle/>
          <a:p>
            <a:pPr lvl="3"/>
            <a:r>
              <a:rPr lang="nl-BE" sz="1350" dirty="0"/>
              <a:t>Zie weigeringsdocument (tekst mogelijk nog aan te passen – zie boven : website): </a:t>
            </a:r>
          </a:p>
        </p:txBody>
      </p:sp>
      <p:pic>
        <p:nvPicPr>
          <p:cNvPr id="10" name="Afbeelding 9">
            <a:extLst>
              <a:ext uri="{FF2B5EF4-FFF2-40B4-BE49-F238E27FC236}">
                <a16:creationId xmlns:a16="http://schemas.microsoft.com/office/drawing/2014/main" id="{491B8755-5311-4AE2-BD89-FDED33AB95B3}"/>
              </a:ext>
            </a:extLst>
          </p:cNvPr>
          <p:cNvPicPr>
            <a:picLocks noChangeAspect="1"/>
          </p:cNvPicPr>
          <p:nvPr/>
        </p:nvPicPr>
        <p:blipFill>
          <a:blip r:embed="rId3"/>
          <a:stretch>
            <a:fillRect/>
          </a:stretch>
        </p:blipFill>
        <p:spPr>
          <a:xfrm>
            <a:off x="1108010" y="2703910"/>
            <a:ext cx="7593806" cy="1450181"/>
          </a:xfrm>
          <a:prstGeom prst="rect">
            <a:avLst/>
          </a:prstGeom>
        </p:spPr>
      </p:pic>
    </p:spTree>
    <p:extLst>
      <p:ext uri="{BB962C8B-B14F-4D97-AF65-F5344CB8AC3E}">
        <p14:creationId xmlns:p14="http://schemas.microsoft.com/office/powerpoint/2010/main" val="2598719295"/>
      </p:ext>
    </p:extLst>
  </p:cSld>
  <p:clrMapOvr>
    <a:masterClrMapping/>
  </p:clrMapOvr>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1100" dirty="0" smtClean="0">
            <a:solidFill>
              <a:srgbClr val="543F5E"/>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solidFill>
          <a:schemeClr val="accent1"/>
        </a:solidFill>
      </a:spPr>
      <a:bodyPr wrap="none" rtlCol="0">
        <a:spAutoFit/>
      </a:bodyPr>
      <a:lstStyle>
        <a:defPPr algn="l">
          <a:defRPr dirty="0" smtClean="0">
            <a:solidFill>
              <a:srgbClr val="FF0000"/>
            </a:solidFill>
          </a:defRPr>
        </a:defPPr>
      </a:lstStyle>
    </a:txDef>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CD3552B97516438CEE03F3CAF25078" ma:contentTypeVersion="15" ma:contentTypeDescription="Een nieuw document maken." ma:contentTypeScope="" ma:versionID="8dd0e09ea50c3f61ceacf3c2f989341c">
  <xsd:schema xmlns:xsd="http://www.w3.org/2001/XMLSchema" xmlns:xs="http://www.w3.org/2001/XMLSchema" xmlns:p="http://schemas.microsoft.com/office/2006/metadata/properties" xmlns:ns2="9578e1bf-42d2-417c-b05f-6e90cdfa3407" xmlns:ns3="137a8890-bfbc-4151-ba6f-3c942b391ce0" targetNamespace="http://schemas.microsoft.com/office/2006/metadata/properties" ma:root="true" ma:fieldsID="ac4a73ba85be7948d371062b1ee31bee" ns2:_="" ns3:_="">
    <xsd:import namespace="9578e1bf-42d2-417c-b05f-6e90cdfa3407"/>
    <xsd:import namespace="137a8890-bfbc-4151-ba6f-3c942b391ce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78e1bf-42d2-417c-b05f-6e90cdfa3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7a8890-bfbc-4151-ba6f-3c942b391ce0"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B832F5-57D5-4370-BD14-E2351E05C8C5}"/>
</file>

<file path=customXml/itemProps2.xml><?xml version="1.0" encoding="utf-8"?>
<ds:datastoreItem xmlns:ds="http://schemas.openxmlformats.org/officeDocument/2006/customXml" ds:itemID="{832F15CC-AAFB-4825-AEE1-78C7B77CEA47}">
  <ds:schemaRefs>
    <ds:schemaRef ds:uri="http://purl.org/dc/dcmitype/"/>
    <ds:schemaRef ds:uri="http://schemas.microsoft.com/office/infopath/2007/PartnerControls"/>
    <ds:schemaRef ds:uri="http://schemas.microsoft.com/office/2006/documentManagement/types"/>
    <ds:schemaRef ds:uri="http://schemas.microsoft.com/office/2006/metadata/properties"/>
    <ds:schemaRef ds:uri="742b4d79-74ed-4444-b1fe-eb860ce8edd5"/>
    <ds:schemaRef ds:uri="http://purl.org/dc/terms/"/>
    <ds:schemaRef ds:uri="http://schemas.openxmlformats.org/package/2006/metadata/core-properties"/>
    <ds:schemaRef ds:uri="8b740886-f2f9-4584-ab42-3b7e597059b7"/>
    <ds:schemaRef ds:uri="http://www.w3.org/XML/1998/namespace"/>
    <ds:schemaRef ds:uri="http://purl.org/dc/elements/1.1/"/>
  </ds:schemaRefs>
</ds:datastoreItem>
</file>

<file path=customXml/itemProps3.xml><?xml version="1.0" encoding="utf-8"?>
<ds:datastoreItem xmlns:ds="http://schemas.openxmlformats.org/officeDocument/2006/customXml" ds:itemID="{7F754D60-A7BE-439B-AFA9-09B089E427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TotalTime>
  <Words>1715</Words>
  <Application>Microsoft Office PowerPoint</Application>
  <PresentationFormat>Diavoorstelling (4:3)</PresentationFormat>
  <Paragraphs>284</Paragraphs>
  <Slides>31</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31</vt:i4>
      </vt:variant>
    </vt:vector>
  </HeadingPairs>
  <TitlesOfParts>
    <vt:vector size="37" baseType="lpstr">
      <vt:lpstr>Arial</vt:lpstr>
      <vt:lpstr>Calibri</vt:lpstr>
      <vt:lpstr>FlandersArtSans-Medium</vt:lpstr>
      <vt:lpstr>FlandersArtSans-Regular</vt:lpstr>
      <vt:lpstr>FlandersArtSerif-Regular</vt:lpstr>
      <vt:lpstr>Aangepast ontwerp</vt:lpstr>
      <vt:lpstr>Discimus in 2020</vt:lpstr>
      <vt:lpstr>Vooraf </vt:lpstr>
      <vt:lpstr>Discimus voor Basis en secundair onderwijs</vt:lpstr>
      <vt:lpstr>Inschrijvingsdienst 5.0</vt:lpstr>
      <vt:lpstr>Inschrijvingsdiensten</vt:lpstr>
      <vt:lpstr>Dumpdiensten</vt:lpstr>
      <vt:lpstr>Digitalisering mededeling niet-gerealiseerde inschrijving (MNGI) </vt:lpstr>
      <vt:lpstr>Digitalisering mededeling niet-gerealiseerde inschrijving (MNGI)</vt:lpstr>
      <vt:lpstr>PowerPoint-presentatie</vt:lpstr>
      <vt:lpstr>Corona</vt:lpstr>
      <vt:lpstr>  Leerplicht verlagen tot 5 jaar </vt:lpstr>
      <vt:lpstr>Afwezigheidscodes</vt:lpstr>
      <vt:lpstr>Modernisering secundair onderwijs 2e jaar 1e graad : toelatingsvoorwaarden </vt:lpstr>
      <vt:lpstr>Modernisering secundair onderwijs : studiebewijzen 1e jaar </vt:lpstr>
      <vt:lpstr>Studiebewijzen extra wijziging, extra release</vt:lpstr>
      <vt:lpstr>Beroepskwalificaties en deelkwalificatie</vt:lpstr>
      <vt:lpstr>Modernisering secundair onderwijs : inschrijvingen 3e jaar</vt:lpstr>
      <vt:lpstr>Toelatingsvoorwaarden duaal </vt:lpstr>
      <vt:lpstr>Toelatingsvoorwaarden : gebruik</vt:lpstr>
      <vt:lpstr>Leerlingenvervoer </vt:lpstr>
      <vt:lpstr>Discimus voor internaten </vt:lpstr>
      <vt:lpstr>Release Pasen voor Discimus voor internaten </vt:lpstr>
      <vt:lpstr>Discimus voor SYNTRA  </vt:lpstr>
      <vt:lpstr>Discimus voor DKO  </vt:lpstr>
      <vt:lpstr>Raadpleeg inschrijving </vt:lpstr>
      <vt:lpstr>Algemeen</vt:lpstr>
      <vt:lpstr> Toelatingen : beheer schoolsoftware</vt:lpstr>
      <vt:lpstr>API platform  </vt:lpstr>
      <vt:lpstr>MAGDA aanbod</vt:lpstr>
      <vt:lpstr>Vraag naar nieuwe diensten</vt:lpstr>
      <vt:lpstr>Feedback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Presentatie AGODI</dc:title>
  <dc:creator>Yahiaoui, Yasmina</dc:creator>
  <cp:lastModifiedBy>Van Poucke Peter</cp:lastModifiedBy>
  <cp:revision>1</cp:revision>
  <cp:lastPrinted>2019-01-31T15:57:06Z</cp:lastPrinted>
  <dcterms:created xsi:type="dcterms:W3CDTF">2014-06-26T11:20:41Z</dcterms:created>
  <dcterms:modified xsi:type="dcterms:W3CDTF">2020-07-03T08:37:44Z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0x01010018CD3552B97516438CEE03F3CAF25078</vt:lpwstr>
  </property>
</Properties>
</file>