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Lst>
  <p:notesMasterIdLst>
    <p:notesMasterId r:id="rId20"/>
  </p:notesMasterIdLst>
  <p:sldIdLst>
    <p:sldId id="257" r:id="rId2"/>
    <p:sldId id="258" r:id="rId3"/>
    <p:sldId id="259" r:id="rId4"/>
    <p:sldId id="287" r:id="rId5"/>
    <p:sldId id="289" r:id="rId6"/>
    <p:sldId id="290" r:id="rId7"/>
    <p:sldId id="291" r:id="rId8"/>
    <p:sldId id="292" r:id="rId9"/>
    <p:sldId id="300" r:id="rId10"/>
    <p:sldId id="303" r:id="rId11"/>
    <p:sldId id="299" r:id="rId12"/>
    <p:sldId id="273" r:id="rId13"/>
    <p:sldId id="275" r:id="rId14"/>
    <p:sldId id="296" r:id="rId15"/>
    <p:sldId id="297" r:id="rId16"/>
    <p:sldId id="304" r:id="rId17"/>
    <p:sldId id="305" r:id="rId18"/>
    <p:sldId id="30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9037" autoAdjust="0"/>
  </p:normalViewPr>
  <p:slideViewPr>
    <p:cSldViewPr>
      <p:cViewPr>
        <p:scale>
          <a:sx n="77" d="100"/>
          <a:sy n="77" d="100"/>
        </p:scale>
        <p:origin x="-114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841095-D005-4ED8-9F89-326306D2DD80}" type="datetimeFigureOut">
              <a:rPr lang="en-US"/>
              <a:pPr>
                <a:defRPr/>
              </a:pPr>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5524D5-6870-48A4-A2A2-B60D05F3F01A}" type="slidenum">
              <a:rPr lang="en-US"/>
              <a:pPr>
                <a:defRPr/>
              </a:pPr>
              <a:t>‹nr.›</a:t>
            </a:fld>
            <a:endParaRPr lang="en-US"/>
          </a:p>
        </p:txBody>
      </p:sp>
    </p:spTree>
    <p:extLst>
      <p:ext uri="{BB962C8B-B14F-4D97-AF65-F5344CB8AC3E}">
        <p14:creationId xmlns:p14="http://schemas.microsoft.com/office/powerpoint/2010/main" val="708317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58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BE" smtClean="0"/>
          </a:p>
        </p:txBody>
      </p:sp>
      <p:sp>
        <p:nvSpPr>
          <p:cNvPr id="4" name="Tijdelijke aanduiding voor dianummer 3"/>
          <p:cNvSpPr>
            <a:spLocks noGrp="1"/>
          </p:cNvSpPr>
          <p:nvPr>
            <p:ph type="sldNum" sz="quarter" idx="5"/>
          </p:nvPr>
        </p:nvSpPr>
        <p:spPr/>
        <p:txBody>
          <a:bodyPr/>
          <a:lstStyle/>
          <a:p>
            <a:pPr>
              <a:defRPr/>
            </a:pPr>
            <a:fld id="{18527D7E-3158-4253-BD92-5F70B55F31E4}"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Date Placeholder 3"/>
          <p:cNvSpPr>
            <a:spLocks noGrp="1"/>
          </p:cNvSpPr>
          <p:nvPr>
            <p:ph type="dt" sz="half" idx="10"/>
          </p:nvPr>
        </p:nvSpPr>
        <p:spPr/>
        <p:txBody>
          <a:bodyPr/>
          <a:lstStyle>
            <a:lvl1pPr>
              <a:defRPr/>
            </a:lvl1pPr>
          </a:lstStyle>
          <a:p>
            <a:pPr>
              <a:defRPr/>
            </a:pPr>
            <a:fld id="{A0C90882-7F83-4351-9438-166D8A1E01B8}" type="datetimeFigureOut">
              <a:rPr lang="en-US"/>
              <a:pPr>
                <a:defRPr/>
              </a:pPr>
              <a:t>10/20/2015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AB80D8-8920-47DE-A8DB-32CF1D55810C}"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lvl1pPr>
              <a:defRPr/>
            </a:lvl1pPr>
          </a:lstStyle>
          <a:p>
            <a:pPr>
              <a:defRPr/>
            </a:pPr>
            <a:fld id="{89353EB6-C4DA-4282-9A5F-28E17EDEAEE2}" type="datetimeFigureOut">
              <a:rPr lang="en-US"/>
              <a:pPr>
                <a:defRPr/>
              </a:pPr>
              <a:t>10/20/2015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BE3194-FC03-4B62-8240-E23891110D32}"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lvl1pPr>
              <a:defRPr/>
            </a:lvl1pPr>
          </a:lstStyle>
          <a:p>
            <a:pPr>
              <a:defRPr/>
            </a:pPr>
            <a:fld id="{429C5613-BA00-4EFE-B7F8-D3F844A1D5CF}" type="datetimeFigureOut">
              <a:rPr lang="en-US"/>
              <a:pPr>
                <a:defRPr/>
              </a:pPr>
              <a:t>10/20/2015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E57B73-9389-462C-942B-2EAB75465FB0}"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en-US"/>
              <a:t>Klik om de stijl te bewerken</a:t>
            </a:r>
            <a:endParaRPr lang="nl-BE"/>
          </a:p>
        </p:txBody>
      </p:sp>
      <p:sp>
        <p:nvSpPr>
          <p:cNvPr id="3" name="Tijdelijke aanduiding voor tekst 2"/>
          <p:cNvSpPr>
            <a:spLocks noGrp="1"/>
          </p:cNvSpPr>
          <p:nvPr>
            <p:ph type="body" sz="half" idx="1"/>
          </p:nvPr>
        </p:nvSpPr>
        <p:spPr>
          <a:xfrm>
            <a:off x="457200" y="1600200"/>
            <a:ext cx="4038600" cy="4525963"/>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4" name="Tijdelijke aanduiding voor inhoud 3"/>
          <p:cNvSpPr>
            <a:spLocks noGrp="1"/>
          </p:cNvSpPr>
          <p:nvPr>
            <p:ph sz="quarter" idx="2"/>
          </p:nvPr>
        </p:nvSpPr>
        <p:spPr>
          <a:xfrm>
            <a:off x="4648200" y="1600200"/>
            <a:ext cx="4038600" cy="2185988"/>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5" name="Tijdelijke aanduiding voor inhoud 4"/>
          <p:cNvSpPr>
            <a:spLocks noGrp="1"/>
          </p:cNvSpPr>
          <p:nvPr>
            <p:ph sz="quarter" idx="3"/>
          </p:nvPr>
        </p:nvSpPr>
        <p:spPr>
          <a:xfrm>
            <a:off x="4648200" y="3938588"/>
            <a:ext cx="4038600" cy="2187575"/>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6" name="Date Placeholder 3"/>
          <p:cNvSpPr>
            <a:spLocks noGrp="1"/>
          </p:cNvSpPr>
          <p:nvPr>
            <p:ph type="dt" sz="half" idx="10"/>
          </p:nvPr>
        </p:nvSpPr>
        <p:spPr/>
        <p:txBody>
          <a:bodyPr/>
          <a:lstStyle>
            <a:lvl1pPr>
              <a:defRPr/>
            </a:lvl1pPr>
          </a:lstStyle>
          <a:p>
            <a:pPr>
              <a:defRPr/>
            </a:pPr>
            <a:fld id="{BA76D423-C33B-4C29-B69B-D547841B8C5A}" type="datetimeFigureOut">
              <a:rPr lang="en-US"/>
              <a:pPr>
                <a:defRPr/>
              </a:pPr>
              <a:t>10/20/2015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BF69F79-B9F2-4D5D-B252-DD4455EDA850}" type="slidenum">
              <a:rPr lang="en-US"/>
              <a:pPr>
                <a:defRPr/>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el, 2 inhoudselementen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en-US"/>
              <a:t>Klik om de stijl te bewerken</a:t>
            </a:r>
            <a:endParaRPr lang="nl-BE"/>
          </a:p>
        </p:txBody>
      </p:sp>
      <p:sp>
        <p:nvSpPr>
          <p:cNvPr id="3" name="Tijdelijke aanduiding voor inhoud 2"/>
          <p:cNvSpPr>
            <a:spLocks noGrp="1"/>
          </p:cNvSpPr>
          <p:nvPr>
            <p:ph sz="quarter" idx="1"/>
          </p:nvPr>
        </p:nvSpPr>
        <p:spPr>
          <a:xfrm>
            <a:off x="457200" y="1600200"/>
            <a:ext cx="4038600" cy="2185988"/>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4" name="Tijdelijke aanduiding voor inhoud 3"/>
          <p:cNvSpPr>
            <a:spLocks noGrp="1"/>
          </p:cNvSpPr>
          <p:nvPr>
            <p:ph sz="quarter" idx="2"/>
          </p:nvPr>
        </p:nvSpPr>
        <p:spPr>
          <a:xfrm>
            <a:off x="457200" y="3938588"/>
            <a:ext cx="4038600" cy="2187575"/>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5" name="Tijdelijke aanduiding voor inhoud 4"/>
          <p:cNvSpPr>
            <a:spLocks noGrp="1"/>
          </p:cNvSpPr>
          <p:nvPr>
            <p:ph sz="half" idx="3"/>
          </p:nvPr>
        </p:nvSpPr>
        <p:spPr>
          <a:xfrm>
            <a:off x="4648200" y="1600200"/>
            <a:ext cx="4038600" cy="4525963"/>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6" name="Date Placeholder 3"/>
          <p:cNvSpPr>
            <a:spLocks noGrp="1"/>
          </p:cNvSpPr>
          <p:nvPr>
            <p:ph type="dt" sz="half" idx="10"/>
          </p:nvPr>
        </p:nvSpPr>
        <p:spPr/>
        <p:txBody>
          <a:bodyPr/>
          <a:lstStyle>
            <a:lvl1pPr>
              <a:defRPr/>
            </a:lvl1pPr>
          </a:lstStyle>
          <a:p>
            <a:pPr>
              <a:defRPr/>
            </a:pPr>
            <a:fld id="{5571396C-4082-4C23-90E3-5CAF3159430B}" type="datetimeFigureOut">
              <a:rPr lang="en-US"/>
              <a:pPr>
                <a:defRPr/>
              </a:pPr>
              <a:t>10/20/2015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9901566-5958-4CFD-9C0D-108291E8D8A2}" type="slidenum">
              <a:rPr lang="en-US"/>
              <a:pPr>
                <a:defRPr/>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en-US"/>
              <a:t>Klik om de stijl te bewerken</a:t>
            </a:r>
            <a:endParaRPr lang="nl-BE"/>
          </a:p>
        </p:txBody>
      </p:sp>
      <p:sp>
        <p:nvSpPr>
          <p:cNvPr id="3" name="Tijdelijke aanduiding voor tekst 2"/>
          <p:cNvSpPr>
            <a:spLocks noGrp="1"/>
          </p:cNvSpPr>
          <p:nvPr>
            <p:ph type="body" sz="half" idx="1"/>
          </p:nvPr>
        </p:nvSpPr>
        <p:spPr>
          <a:xfrm>
            <a:off x="457200" y="1600200"/>
            <a:ext cx="4038600" cy="4525963"/>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5" name="Date Placeholder 3"/>
          <p:cNvSpPr>
            <a:spLocks noGrp="1"/>
          </p:cNvSpPr>
          <p:nvPr>
            <p:ph type="dt" sz="half" idx="10"/>
          </p:nvPr>
        </p:nvSpPr>
        <p:spPr/>
        <p:txBody>
          <a:bodyPr/>
          <a:lstStyle>
            <a:lvl1pPr>
              <a:defRPr/>
            </a:lvl1pPr>
          </a:lstStyle>
          <a:p>
            <a:pPr>
              <a:defRPr/>
            </a:pPr>
            <a:fld id="{0309E3F0-7D0B-4B00-BAE3-60529659FC1E}" type="datetimeFigureOut">
              <a:rPr lang="en-US"/>
              <a:pPr>
                <a:defRPr/>
              </a:pPr>
              <a:t>10/20/2015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5E08D8-5069-490A-8E8E-CC770BBA2267}"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lvl1pPr>
              <a:defRPr/>
            </a:lvl1pPr>
          </a:lstStyle>
          <a:p>
            <a:pPr>
              <a:defRPr/>
            </a:pPr>
            <a:fld id="{D08FB9FF-01EC-4D11-920B-0CAD87429108}" type="datetimeFigureOut">
              <a:rPr lang="en-US"/>
              <a:pPr>
                <a:defRPr/>
              </a:pPr>
              <a:t>10/20/2015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5C1A95-A8B6-45E8-9BE0-E57B68F102C5}"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lvl1pPr>
              <a:defRPr/>
            </a:lvl1pPr>
          </a:lstStyle>
          <a:p>
            <a:pPr>
              <a:defRPr/>
            </a:pPr>
            <a:fld id="{8DDDC0C0-2076-474C-B8FE-07BC40335004}" type="datetimeFigureOut">
              <a:rPr lang="en-US"/>
              <a:pPr>
                <a:defRPr/>
              </a:pPr>
              <a:t>10/20/2015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AEF339-B098-4D7B-BEDE-B020EB153BD0}"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3"/>
          <p:cNvSpPr>
            <a:spLocks noGrp="1"/>
          </p:cNvSpPr>
          <p:nvPr>
            <p:ph type="dt" sz="half" idx="10"/>
          </p:nvPr>
        </p:nvSpPr>
        <p:spPr/>
        <p:txBody>
          <a:bodyPr/>
          <a:lstStyle>
            <a:lvl1pPr>
              <a:defRPr/>
            </a:lvl1pPr>
          </a:lstStyle>
          <a:p>
            <a:pPr>
              <a:defRPr/>
            </a:pPr>
            <a:fld id="{EA305503-46C0-4BFA-A886-84EFDE15F7B1}" type="datetimeFigureOut">
              <a:rPr lang="en-US"/>
              <a:pPr>
                <a:defRPr/>
              </a:pPr>
              <a:t>10/20/2015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1FB137-546D-4DE0-ACCE-F2BBA9D5155C}"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3"/>
          <p:cNvSpPr>
            <a:spLocks noGrp="1"/>
          </p:cNvSpPr>
          <p:nvPr>
            <p:ph type="dt" sz="half" idx="10"/>
          </p:nvPr>
        </p:nvSpPr>
        <p:spPr/>
        <p:txBody>
          <a:bodyPr/>
          <a:lstStyle>
            <a:lvl1pPr>
              <a:defRPr/>
            </a:lvl1pPr>
          </a:lstStyle>
          <a:p>
            <a:pPr>
              <a:defRPr/>
            </a:pPr>
            <a:fld id="{40E6A50C-AB84-41F5-A188-13944C21E22C}" type="datetimeFigureOut">
              <a:rPr lang="en-US"/>
              <a:pPr>
                <a:defRPr/>
              </a:pPr>
              <a:t>10/20/2015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02A9BA-2470-4501-A808-B2B4C4B04179}"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3"/>
          <p:cNvSpPr>
            <a:spLocks noGrp="1"/>
          </p:cNvSpPr>
          <p:nvPr>
            <p:ph type="dt" sz="half" idx="10"/>
          </p:nvPr>
        </p:nvSpPr>
        <p:spPr/>
        <p:txBody>
          <a:bodyPr/>
          <a:lstStyle>
            <a:lvl1pPr>
              <a:defRPr/>
            </a:lvl1pPr>
          </a:lstStyle>
          <a:p>
            <a:pPr>
              <a:defRPr/>
            </a:pPr>
            <a:fld id="{B119E50D-252F-46D8-8E1F-2DDBF15A1DC7}" type="datetimeFigureOut">
              <a:rPr lang="en-US"/>
              <a:pPr>
                <a:defRPr/>
              </a:pPr>
              <a:t>10/20/2015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D330CF-1201-44E6-866B-3E125BBCEBAC}"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1D5295-5718-4769-93AD-B931B0E01936}" type="datetimeFigureOut">
              <a:rPr lang="en-US"/>
              <a:pPr>
                <a:defRPr/>
              </a:pPr>
              <a:t>10/20/2015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484441-C6AE-41B3-B311-237A64B46CDF}" type="slidenum">
              <a:rPr lang="en-US"/>
              <a:pPr>
                <a:defRPr/>
              </a:pPr>
              <a:t>‹nr.›</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3"/>
          <p:cNvSpPr>
            <a:spLocks noGrp="1"/>
          </p:cNvSpPr>
          <p:nvPr>
            <p:ph type="dt" sz="half" idx="10"/>
          </p:nvPr>
        </p:nvSpPr>
        <p:spPr/>
        <p:txBody>
          <a:bodyPr/>
          <a:lstStyle>
            <a:lvl1pPr>
              <a:defRPr/>
            </a:lvl1pPr>
          </a:lstStyle>
          <a:p>
            <a:pPr>
              <a:defRPr/>
            </a:pPr>
            <a:fld id="{C0470155-A6FC-46F2-B7EA-B71995A1B139}" type="datetimeFigureOut">
              <a:rPr lang="en-US"/>
              <a:pPr>
                <a:defRPr/>
              </a:pPr>
              <a:t>10/20/2015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A8ABF3-1E23-4E98-9D3A-497A00328347}"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3"/>
          <p:cNvSpPr>
            <a:spLocks noGrp="1"/>
          </p:cNvSpPr>
          <p:nvPr>
            <p:ph type="dt" sz="half" idx="10"/>
          </p:nvPr>
        </p:nvSpPr>
        <p:spPr/>
        <p:txBody>
          <a:bodyPr/>
          <a:lstStyle>
            <a:lvl1pPr>
              <a:defRPr/>
            </a:lvl1pPr>
          </a:lstStyle>
          <a:p>
            <a:pPr>
              <a:defRPr/>
            </a:pPr>
            <a:fld id="{CC83E48B-17C6-4133-BA99-25CA3983543C}" type="datetimeFigureOut">
              <a:rPr lang="en-US"/>
              <a:pPr>
                <a:defRPr/>
              </a:pPr>
              <a:t>10/20/2015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026446-5DD7-4C67-A522-0FCB172AD681}"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1D82578-EB1A-48CF-B948-40799E3E1886}" type="datetimeFigureOut">
              <a:rPr lang="en-US"/>
              <a:pPr>
                <a:defRPr/>
              </a:pPr>
              <a:t>10/20/2015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73F59DA-D2ED-4101-86A9-EC30515D3F0F}"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3"/>
          <p:cNvSpPr>
            <a:spLocks noGrp="1"/>
          </p:cNvSpPr>
          <p:nvPr>
            <p:ph type="title"/>
          </p:nvPr>
        </p:nvSpPr>
        <p:spPr>
          <a:xfrm>
            <a:off x="1476375" y="5805488"/>
            <a:ext cx="6497638" cy="792162"/>
          </a:xfrm>
        </p:spPr>
        <p:txBody>
          <a:bodyPr/>
          <a:lstStyle/>
          <a:p>
            <a:pPr algn="ctr" eaLnBrk="1" hangingPunct="1"/>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
            </a:r>
            <a:br>
              <a:rPr lang="nl-BE" sz="4000" smtClean="0"/>
            </a:br>
            <a:r>
              <a:rPr lang="nl-BE" sz="4000" smtClean="0"/>
              <a:t>STEM op de kleuterschool</a:t>
            </a:r>
          </a:p>
        </p:txBody>
      </p:sp>
      <p:pic>
        <p:nvPicPr>
          <p:cNvPr id="17410" name="Tijdelijke aanduiding voor afbeelding 6"/>
          <p:cNvPicPr>
            <a:picLocks noGrp="1" noChangeAspect="1"/>
          </p:cNvPicPr>
          <p:nvPr>
            <p:ph type="pic" idx="1"/>
          </p:nvPr>
        </p:nvPicPr>
        <p:blipFill>
          <a:blip r:embed="rId2"/>
          <a:srcRect/>
          <a:stretch>
            <a:fillRect/>
          </a:stretch>
        </p:blipFill>
        <p:spPr>
          <a:xfrm>
            <a:off x="1476375" y="620713"/>
            <a:ext cx="6497638" cy="4873625"/>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r>
              <a:rPr lang="nl-BE" sz="1200" smtClean="0"/>
              <a:t/>
            </a:r>
            <a:br>
              <a:rPr lang="nl-BE" sz="1200" smtClean="0"/>
            </a:br>
            <a:r>
              <a:rPr lang="nl-BE" sz="3200" smtClean="0"/>
              <a:t>Stappen tot het stimuleren van een onderzoekende houding</a:t>
            </a:r>
          </a:p>
        </p:txBody>
      </p:sp>
      <p:sp>
        <p:nvSpPr>
          <p:cNvPr id="26626" name="Tijdelijke aanduiding voor inhoud 2"/>
          <p:cNvSpPr>
            <a:spLocks noGrp="1"/>
          </p:cNvSpPr>
          <p:nvPr>
            <p:ph idx="1"/>
          </p:nvPr>
        </p:nvSpPr>
        <p:spPr>
          <a:xfrm>
            <a:off x="457200" y="1600200"/>
            <a:ext cx="7427913" cy="3341688"/>
          </a:xfrm>
        </p:spPr>
        <p:txBody>
          <a:bodyPr/>
          <a:lstStyle/>
          <a:p>
            <a:r>
              <a:rPr lang="nl-BE" sz="1600" smtClean="0">
                <a:latin typeface="Arial" charset="0"/>
                <a:cs typeface="Arial" charset="0"/>
              </a:rPr>
              <a:t>Vertrekken vanuit verhalen of een prentenboek/kijkboek (vb ik wil een kraan maken.  Zorg dat je prenten hebt van kranen die kleuters kunnen bekijken)</a:t>
            </a:r>
          </a:p>
          <a:p>
            <a:r>
              <a:rPr lang="nl-BE" sz="1600" smtClean="0">
                <a:latin typeface="Arial" charset="0"/>
                <a:cs typeface="Arial" charset="0"/>
              </a:rPr>
              <a:t>Traditionele thema’s als aanzet (we gaan een vliegtuig maken: kleuters krijgen een doos met allerlei materiaal in waarmee ze een vliegtuig kunnen bouwen + foto’s van vliegtuigen)</a:t>
            </a:r>
          </a:p>
          <a:p>
            <a:r>
              <a:rPr lang="nl-BE" sz="1600" smtClean="0">
                <a:latin typeface="Arial" charset="0"/>
                <a:cs typeface="Arial" charset="0"/>
              </a:rPr>
              <a:t>De omgeving of een leeruitstap als aanzet tot een onderzoekende houding (vb een bosuitstap: een kleuter ziet een kastanje, zou daar een kastanje uitgroeien als we die planten?.....)</a:t>
            </a:r>
          </a:p>
          <a:p>
            <a:r>
              <a:rPr lang="nl-BE" sz="1600" smtClean="0">
                <a:latin typeface="Arial" charset="0"/>
                <a:cs typeface="Arial" charset="0"/>
              </a:rPr>
              <a:t>Een ontdekkoffer (vb rond licht, water, …….)</a:t>
            </a:r>
          </a:p>
          <a:p>
            <a:r>
              <a:rPr lang="nl-BE" sz="1600" smtClean="0">
                <a:latin typeface="Arial" charset="0"/>
                <a:cs typeface="Arial" charset="0"/>
              </a:rPr>
              <a:t>Een ingebrachte proef of techniekactiviteit (vb kookactiviteit in de klas: we gaan boter smelten op het vuur of op de radiator zetten van de klas?  Wat gaat het vlugst gaan?) </a:t>
            </a:r>
          </a:p>
          <a:p>
            <a:r>
              <a:rPr lang="nl-BE" sz="1600" smtClean="0">
                <a:latin typeface="Arial" charset="0"/>
                <a:cs typeface="Arial" charset="0"/>
              </a:rPr>
              <a:t>Rijke hoeken als aanzet (bouwhoek, timmerhoek, de ontdekhoek,…)</a:t>
            </a:r>
          </a:p>
          <a:p>
            <a:r>
              <a:rPr lang="nl-BE" sz="1600" smtClean="0">
                <a:latin typeface="Arial" charset="0"/>
                <a:cs typeface="Arial" charset="0"/>
              </a:rPr>
              <a:t>Vanuit een geobserveerde gebeurtenis in de klas/school (kleuters maken een pop: ‘meester mijn neus blijft niet kleven met behangerslijm’,  waarmee lukt het wel?)</a:t>
            </a:r>
          </a:p>
          <a:p>
            <a:r>
              <a:rPr lang="nl-BE" sz="1600" smtClean="0">
                <a:latin typeface="Arial" charset="0"/>
                <a:cs typeface="Arial" charset="0"/>
              </a:rPr>
              <a:t>Vanuit een muzobox of muzotas (kleuters brengen allerlei materiaal mee in de muzobox en van hieruit starten we een nieuw thema op)</a:t>
            </a:r>
          </a:p>
          <a:p>
            <a:endParaRPr lang="nl-BE" sz="1600" smtClean="0">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ctrTitle" idx="4294967295"/>
          </p:nvPr>
        </p:nvSpPr>
        <p:spPr>
          <a:xfrm>
            <a:off x="685800" y="404813"/>
            <a:ext cx="7772400" cy="1470025"/>
          </a:xfrm>
        </p:spPr>
        <p:txBody>
          <a:bodyPr/>
          <a:lstStyle/>
          <a:p>
            <a:pPr eaLnBrk="1" hangingPunct="1"/>
            <a:r>
              <a:rPr lang="nl-BE" smtClean="0"/>
              <a:t>Ideeën hoe je STEM kan aanpakken:</a:t>
            </a:r>
          </a:p>
        </p:txBody>
      </p:sp>
      <p:sp>
        <p:nvSpPr>
          <p:cNvPr id="27650" name="Ondertitel 2"/>
          <p:cNvSpPr>
            <a:spLocks noGrp="1"/>
          </p:cNvSpPr>
          <p:nvPr>
            <p:ph type="subTitle" idx="4294967295"/>
          </p:nvPr>
        </p:nvSpPr>
        <p:spPr>
          <a:xfrm>
            <a:off x="395288" y="2205038"/>
            <a:ext cx="8497887" cy="4537075"/>
          </a:xfrm>
        </p:spPr>
        <p:txBody>
          <a:bodyPr/>
          <a:lstStyle/>
          <a:p>
            <a:pPr marL="0" indent="0" algn="ctr" eaLnBrk="1" hangingPunct="1">
              <a:lnSpc>
                <a:spcPct val="80000"/>
              </a:lnSpc>
              <a:buFont typeface="Arial" charset="0"/>
              <a:buNone/>
            </a:pPr>
            <a:r>
              <a:rPr lang="nl-BE" sz="1600" smtClean="0">
                <a:latin typeface="Arial" charset="0"/>
                <a:cs typeface="Arial" charset="0"/>
              </a:rPr>
              <a:t>Voorbeelden:</a:t>
            </a:r>
          </a:p>
          <a:p>
            <a:pPr marL="0" indent="0" algn="ctr" eaLnBrk="1" hangingPunct="1">
              <a:lnSpc>
                <a:spcPct val="80000"/>
              </a:lnSpc>
              <a:buFont typeface="Arial" charset="0"/>
              <a:buNone/>
            </a:pPr>
            <a:endParaRPr lang="nl-BE" sz="1600" smtClean="0">
              <a:latin typeface="Arial" charset="0"/>
              <a:cs typeface="Arial" charset="0"/>
            </a:endParaRPr>
          </a:p>
          <a:p>
            <a:pPr marL="0" indent="0" algn="ctr" eaLnBrk="1" hangingPunct="1">
              <a:lnSpc>
                <a:spcPct val="80000"/>
              </a:lnSpc>
              <a:buFont typeface="Arial" charset="0"/>
              <a:buNone/>
            </a:pPr>
            <a:r>
              <a:rPr lang="nl-BE" sz="1400" smtClean="0">
                <a:latin typeface="Arial" charset="0"/>
                <a:cs typeface="Arial" charset="0"/>
              </a:rPr>
              <a:t>Experiment van de week (vb zandpap maken in de klas, de kleuters zelf laten ondervinden hoeveel zand, lijm, verf ze het best gebruiken om tot een ideale substantie te komen)</a:t>
            </a:r>
          </a:p>
          <a:p>
            <a:pPr marL="0" indent="0" algn="ctr" eaLnBrk="1" hangingPunct="1">
              <a:lnSpc>
                <a:spcPct val="80000"/>
              </a:lnSpc>
              <a:buFont typeface="Arial" charset="0"/>
              <a:buNone/>
            </a:pPr>
            <a:endParaRPr lang="nl-BE" sz="1400" smtClean="0">
              <a:latin typeface="Arial" charset="0"/>
              <a:cs typeface="Arial" charset="0"/>
            </a:endParaRPr>
          </a:p>
          <a:p>
            <a:pPr marL="0" indent="0" algn="ctr" eaLnBrk="1" hangingPunct="1">
              <a:lnSpc>
                <a:spcPct val="80000"/>
              </a:lnSpc>
              <a:buFont typeface="Arial" charset="0"/>
              <a:buNone/>
            </a:pPr>
            <a:r>
              <a:rPr lang="nl-BE" sz="1400" smtClean="0">
                <a:latin typeface="Arial" charset="0"/>
                <a:cs typeface="Arial" charset="0"/>
              </a:rPr>
              <a:t>Een week werken zonder thema (observeren)</a:t>
            </a:r>
          </a:p>
          <a:p>
            <a:pPr marL="0" indent="0" algn="ctr" eaLnBrk="1" hangingPunct="1">
              <a:lnSpc>
                <a:spcPct val="80000"/>
              </a:lnSpc>
              <a:buFont typeface="Arial" charset="0"/>
              <a:buNone/>
            </a:pPr>
            <a:endParaRPr lang="nl-BE" sz="1400" smtClean="0">
              <a:latin typeface="Arial" charset="0"/>
              <a:cs typeface="Arial" charset="0"/>
            </a:endParaRPr>
          </a:p>
          <a:p>
            <a:pPr marL="0" indent="0" algn="ctr" eaLnBrk="1" hangingPunct="1">
              <a:lnSpc>
                <a:spcPct val="80000"/>
              </a:lnSpc>
              <a:buFont typeface="Arial" charset="0"/>
              <a:buNone/>
            </a:pPr>
            <a:r>
              <a:rPr lang="nl-BE" sz="1400" smtClean="0">
                <a:latin typeface="Arial" charset="0"/>
                <a:cs typeface="Arial" charset="0"/>
              </a:rPr>
              <a:t>Een techniekactiviteit inlassen </a:t>
            </a:r>
          </a:p>
          <a:p>
            <a:pPr marL="0" indent="0" algn="ctr" eaLnBrk="1" hangingPunct="1">
              <a:lnSpc>
                <a:spcPct val="80000"/>
              </a:lnSpc>
              <a:buFont typeface="Arial" charset="0"/>
              <a:buNone/>
            </a:pPr>
            <a:r>
              <a:rPr lang="nl-BE" sz="1400" smtClean="0">
                <a:latin typeface="Arial" charset="0"/>
                <a:cs typeface="Arial" charset="0"/>
              </a:rPr>
              <a:t>(een oude radio, computer in de klas.  De kleuters mogen deze uit elkaar halen met allerlei gereedschap) </a:t>
            </a:r>
          </a:p>
          <a:p>
            <a:pPr marL="0" indent="0" algn="ctr" eaLnBrk="1" hangingPunct="1">
              <a:lnSpc>
                <a:spcPct val="80000"/>
              </a:lnSpc>
              <a:buFont typeface="Arial" charset="0"/>
              <a:buNone/>
            </a:pPr>
            <a:endParaRPr lang="nl-BE" sz="1400" smtClean="0">
              <a:latin typeface="Arial" charset="0"/>
              <a:cs typeface="Arial" charset="0"/>
            </a:endParaRPr>
          </a:p>
          <a:p>
            <a:pPr marL="0" indent="0" algn="ctr" eaLnBrk="1" hangingPunct="1">
              <a:lnSpc>
                <a:spcPct val="80000"/>
              </a:lnSpc>
              <a:buFont typeface="Arial" charset="0"/>
              <a:buNone/>
            </a:pPr>
            <a:r>
              <a:rPr lang="nl-BE" sz="1400" smtClean="0">
                <a:latin typeface="Arial" charset="0"/>
                <a:cs typeface="Arial" charset="0"/>
              </a:rPr>
              <a:t>Geef kinderen ontdek- en techniekkoffers:</a:t>
            </a:r>
          </a:p>
          <a:p>
            <a:pPr marL="0" indent="0" algn="ctr" eaLnBrk="1" hangingPunct="1">
              <a:lnSpc>
                <a:spcPct val="80000"/>
              </a:lnSpc>
              <a:buFont typeface="Arial" charset="0"/>
              <a:buNone/>
            </a:pPr>
            <a:r>
              <a:rPr lang="nl-BE" sz="1400" smtClean="0">
                <a:latin typeface="Arial" charset="0"/>
                <a:cs typeface="Arial" charset="0"/>
              </a:rPr>
              <a:t>licht, spiegels, water, …. </a:t>
            </a:r>
          </a:p>
          <a:p>
            <a:pPr marL="0" indent="0" algn="ctr" eaLnBrk="1" hangingPunct="1">
              <a:lnSpc>
                <a:spcPct val="80000"/>
              </a:lnSpc>
              <a:buFont typeface="Arial" charset="0"/>
              <a:buNone/>
            </a:pPr>
            <a:endParaRPr lang="nl-BE" sz="1400" smtClean="0">
              <a:latin typeface="Arial" charset="0"/>
              <a:cs typeface="Arial" charset="0"/>
            </a:endParaRPr>
          </a:p>
          <a:p>
            <a:pPr marL="0" indent="0" algn="ctr" eaLnBrk="1" hangingPunct="1">
              <a:lnSpc>
                <a:spcPct val="80000"/>
              </a:lnSpc>
              <a:buFont typeface="Arial" charset="0"/>
              <a:buNone/>
            </a:pPr>
            <a:r>
              <a:rPr lang="nl-BE" sz="1400" smtClean="0">
                <a:latin typeface="Arial" charset="0"/>
                <a:cs typeface="Arial" charset="0"/>
              </a:rPr>
              <a:t>Vanuit vaste thema’s kunnen onverwacht invalshoeken gevonden worden</a:t>
            </a:r>
          </a:p>
          <a:p>
            <a:pPr marL="0" indent="0" algn="ctr" eaLnBrk="1" hangingPunct="1">
              <a:lnSpc>
                <a:spcPct val="80000"/>
              </a:lnSpc>
              <a:buFont typeface="Arial" charset="0"/>
              <a:buNone/>
            </a:pPr>
            <a:r>
              <a:rPr lang="nl-BE" sz="1400" smtClean="0">
                <a:latin typeface="Arial" charset="0"/>
                <a:cs typeface="Arial" charset="0"/>
              </a:rPr>
              <a:t>(vb het rode papier is op: hoe kunnen we nu een mijter van Sinterklaas maken?, kunnen we zelf rood papier maken?....)</a:t>
            </a:r>
          </a:p>
          <a:p>
            <a:pPr marL="0" indent="0" algn="ctr" eaLnBrk="1" hangingPunct="1">
              <a:lnSpc>
                <a:spcPct val="80000"/>
              </a:lnSpc>
              <a:buFont typeface="Arial" charset="0"/>
              <a:buNone/>
            </a:pPr>
            <a:endParaRPr lang="nl-BE" sz="1400" smtClean="0">
              <a:latin typeface="Arial" charset="0"/>
              <a:cs typeface="Arial" charset="0"/>
            </a:endParaRPr>
          </a:p>
          <a:p>
            <a:pPr marL="0" indent="0" algn="ctr" eaLnBrk="1" hangingPunct="1">
              <a:lnSpc>
                <a:spcPct val="80000"/>
              </a:lnSpc>
              <a:buFont typeface="Arial" charset="0"/>
              <a:buNone/>
            </a:pPr>
            <a:r>
              <a:rPr lang="nl-BE" sz="1400" smtClean="0">
                <a:latin typeface="Arial" charset="0"/>
                <a:cs typeface="Arial" charset="0"/>
              </a:rPr>
              <a:t>Maak een bouwplannenboek</a:t>
            </a:r>
          </a:p>
          <a:p>
            <a:pPr marL="0" indent="0" algn="ctr" eaLnBrk="1" hangingPunct="1">
              <a:lnSpc>
                <a:spcPct val="80000"/>
              </a:lnSpc>
              <a:buFont typeface="Arial" charset="0"/>
              <a:buNone/>
            </a:pPr>
            <a:endParaRPr lang="nl-BE" sz="1400" smtClean="0">
              <a:latin typeface="Arial" charset="0"/>
              <a:cs typeface="Arial" charset="0"/>
            </a:endParaRPr>
          </a:p>
          <a:p>
            <a:pPr marL="0" indent="0" algn="ctr" eaLnBrk="1" hangingPunct="1">
              <a:lnSpc>
                <a:spcPct val="80000"/>
              </a:lnSpc>
              <a:buFont typeface="Arial" charset="0"/>
              <a:buNone/>
            </a:pPr>
            <a:r>
              <a:rPr lang="nl-BE" sz="1400" smtClean="0">
                <a:latin typeface="Arial" charset="0"/>
                <a:cs typeface="Arial" charset="0"/>
              </a:rPr>
              <a:t>Stilstaan bij gereedschappen en machines </a:t>
            </a:r>
          </a:p>
          <a:p>
            <a:pPr marL="0" indent="0" algn="ctr" eaLnBrk="1" hangingPunct="1">
              <a:lnSpc>
                <a:spcPct val="80000"/>
              </a:lnSpc>
              <a:buFont typeface="Arial" charset="0"/>
              <a:buNone/>
            </a:pPr>
            <a:endParaRPr lang="nl-BE" sz="1600" smtClean="0"/>
          </a:p>
          <a:p>
            <a:pPr marL="0" indent="0" algn="ctr" eaLnBrk="1" hangingPunct="1">
              <a:lnSpc>
                <a:spcPct val="80000"/>
              </a:lnSpc>
              <a:buFont typeface="Arial" charset="0"/>
              <a:buNone/>
            </a:pPr>
            <a:endParaRPr lang="nl-BE" sz="1600" smtClean="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a:xfrm>
            <a:off x="468313" y="260350"/>
            <a:ext cx="8229600" cy="1143000"/>
          </a:xfrm>
        </p:spPr>
        <p:txBody>
          <a:bodyPr/>
          <a:lstStyle/>
          <a:p>
            <a:pPr eaLnBrk="1" hangingPunct="1"/>
            <a:r>
              <a:rPr lang="nl-BE" smtClean="0"/>
              <a:t>STEM =</a:t>
            </a:r>
          </a:p>
        </p:txBody>
      </p:sp>
      <p:pic>
        <p:nvPicPr>
          <p:cNvPr id="28674" name="Picture 6" descr="DSC00062"/>
          <p:cNvPicPr>
            <a:picLocks noGrp="1" noChangeAspect="1" noChangeArrowheads="1"/>
          </p:cNvPicPr>
          <p:nvPr>
            <p:ph sz="half" idx="4294967295"/>
          </p:nvPr>
        </p:nvPicPr>
        <p:blipFill>
          <a:blip r:embed="rId2"/>
          <a:srcRect/>
          <a:stretch>
            <a:fillRect/>
          </a:stretch>
        </p:blipFill>
        <p:spPr>
          <a:xfrm>
            <a:off x="4716463" y="3357563"/>
            <a:ext cx="3749675" cy="2811462"/>
          </a:xfrm>
        </p:spPr>
      </p:pic>
      <p:pic>
        <p:nvPicPr>
          <p:cNvPr id="28675" name="Picture 7" descr="DSC00060"/>
          <p:cNvPicPr>
            <a:picLocks noGrp="1" noChangeAspect="1" noChangeArrowheads="1"/>
          </p:cNvPicPr>
          <p:nvPr>
            <p:ph sz="half" idx="4294967295"/>
          </p:nvPr>
        </p:nvPicPr>
        <p:blipFill>
          <a:blip r:embed="rId3"/>
          <a:srcRect/>
          <a:stretch>
            <a:fillRect/>
          </a:stretch>
        </p:blipFill>
        <p:spPr>
          <a:xfrm>
            <a:off x="827088" y="3357563"/>
            <a:ext cx="3744912" cy="2809875"/>
          </a:xfrm>
        </p:spPr>
      </p:pic>
      <p:sp>
        <p:nvSpPr>
          <p:cNvPr id="28676" name="Rectangle 8"/>
          <p:cNvSpPr>
            <a:spLocks noChangeArrowheads="1"/>
          </p:cNvSpPr>
          <p:nvPr/>
        </p:nvSpPr>
        <p:spPr bwMode="auto">
          <a:xfrm>
            <a:off x="755650" y="1268413"/>
            <a:ext cx="7777163" cy="2838450"/>
          </a:xfrm>
          <a:prstGeom prst="rect">
            <a:avLst/>
          </a:prstGeom>
          <a:noFill/>
          <a:ln w="9525">
            <a:noFill/>
            <a:miter lim="800000"/>
            <a:headEnd/>
            <a:tailEnd/>
          </a:ln>
        </p:spPr>
        <p:txBody>
          <a:bodyPr>
            <a:spAutoFit/>
          </a:bodyPr>
          <a:lstStyle/>
          <a:p>
            <a:r>
              <a:rPr lang="nl-BE"/>
              <a:t>Om de kinderen te laten leren, zullen leerkrachten de kinderen laten exploreren, ontdekken, onderzoeken en ontwerpen. </a:t>
            </a:r>
          </a:p>
          <a:p>
            <a:r>
              <a:rPr lang="nl-BE"/>
              <a:t>De producten die ze ontwerpen hoeven niet mooi te zijn. </a:t>
            </a:r>
          </a:p>
          <a:p>
            <a:r>
              <a:rPr lang="nl-BE"/>
              <a:t>Zolang ze maar een geweldig leerproces hebben opgeleverd. </a:t>
            </a:r>
          </a:p>
          <a:p>
            <a:r>
              <a:rPr lang="nl-BE"/>
              <a:t>Als leerkracht motiveren, stimuleren en regisseren we dat proces. </a:t>
            </a:r>
          </a:p>
          <a:p>
            <a:r>
              <a:rPr lang="nl-BE"/>
              <a:t>We buigen onze vragen om, leveren informatie en observeren om op het goede moment een interventie te kunnen plegen.</a:t>
            </a:r>
            <a:br>
              <a:rPr lang="nl-BE"/>
            </a:br>
            <a:r>
              <a:rPr lang="nl-BE"/>
              <a:t/>
            </a:r>
            <a:br>
              <a:rPr lang="nl-BE"/>
            </a:br>
            <a:r>
              <a:rPr lang="nl-BE"/>
              <a:t> </a:t>
            </a:r>
            <a:br>
              <a:rPr lang="nl-BE"/>
            </a:br>
            <a:endParaRPr lang="nl-B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a:xfrm>
            <a:off x="0" y="260350"/>
            <a:ext cx="8229600" cy="1143000"/>
          </a:xfrm>
        </p:spPr>
        <p:txBody>
          <a:bodyPr/>
          <a:lstStyle/>
          <a:p>
            <a:pPr eaLnBrk="1" hangingPunct="1"/>
            <a:r>
              <a:rPr lang="nl-BE" smtClean="0"/>
              <a:t>STEM=</a:t>
            </a:r>
          </a:p>
        </p:txBody>
      </p:sp>
      <p:sp>
        <p:nvSpPr>
          <p:cNvPr id="29698" name="Rechthoek 2"/>
          <p:cNvSpPr>
            <a:spLocks noChangeArrowheads="1"/>
          </p:cNvSpPr>
          <p:nvPr/>
        </p:nvSpPr>
        <p:spPr bwMode="auto">
          <a:xfrm>
            <a:off x="539750" y="1484313"/>
            <a:ext cx="7993063" cy="1066800"/>
          </a:xfrm>
          <a:prstGeom prst="rect">
            <a:avLst/>
          </a:prstGeom>
          <a:noFill/>
          <a:ln w="9525">
            <a:noFill/>
            <a:miter lim="800000"/>
            <a:headEnd/>
            <a:tailEnd/>
          </a:ln>
        </p:spPr>
        <p:txBody>
          <a:bodyPr>
            <a:spAutoFit/>
          </a:bodyPr>
          <a:lstStyle/>
          <a:p>
            <a:pPr algn="ctr"/>
            <a:r>
              <a:rPr lang="nl-BE" sz="3200">
                <a:latin typeface="Calibri" pitchFamily="34" charset="0"/>
              </a:rPr>
              <a:t/>
            </a:r>
            <a:br>
              <a:rPr lang="nl-BE" sz="3200">
                <a:latin typeface="Calibri" pitchFamily="34" charset="0"/>
              </a:rPr>
            </a:br>
            <a:endParaRPr lang="nl-BE" sz="3200">
              <a:latin typeface="Calibri" pitchFamily="34" charset="0"/>
            </a:endParaRPr>
          </a:p>
        </p:txBody>
      </p:sp>
      <p:pic>
        <p:nvPicPr>
          <p:cNvPr id="29699" name="Picture 5" descr="waterstation03"/>
          <p:cNvPicPr>
            <a:picLocks noGrp="1" noChangeAspect="1" noChangeArrowheads="1"/>
          </p:cNvPicPr>
          <p:nvPr>
            <p:ph idx="4294967295"/>
          </p:nvPr>
        </p:nvPicPr>
        <p:blipFill>
          <a:blip r:embed="rId2"/>
          <a:srcRect/>
          <a:stretch>
            <a:fillRect/>
          </a:stretch>
        </p:blipFill>
        <p:spPr>
          <a:xfrm>
            <a:off x="539750" y="2420938"/>
            <a:ext cx="4895850" cy="3671887"/>
          </a:xfrm>
        </p:spPr>
      </p:pic>
      <p:sp>
        <p:nvSpPr>
          <p:cNvPr id="29700" name="Rectangle 6"/>
          <p:cNvSpPr>
            <a:spLocks noChangeArrowheads="1"/>
          </p:cNvSpPr>
          <p:nvPr/>
        </p:nvSpPr>
        <p:spPr bwMode="auto">
          <a:xfrm>
            <a:off x="395288" y="1268413"/>
            <a:ext cx="8324850" cy="366712"/>
          </a:xfrm>
          <a:prstGeom prst="rect">
            <a:avLst/>
          </a:prstGeom>
          <a:noFill/>
          <a:ln w="9525">
            <a:noFill/>
            <a:miter lim="800000"/>
            <a:headEnd/>
            <a:tailEnd/>
          </a:ln>
        </p:spPr>
        <p:txBody>
          <a:bodyPr wrap="none">
            <a:spAutoFit/>
          </a:bodyPr>
          <a:lstStyle/>
          <a:p>
            <a:pPr algn="ctr"/>
            <a:r>
              <a:rPr lang="nl-BE"/>
              <a:t>Samenwerken met externen (techniekambassadeurs): ouders, beroepskrachten.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idx="4294967295"/>
          </p:nvPr>
        </p:nvSpPr>
        <p:spPr>
          <a:xfrm>
            <a:off x="179388" y="188913"/>
            <a:ext cx="8785225" cy="2722562"/>
          </a:xfrm>
        </p:spPr>
        <p:txBody>
          <a:bodyPr/>
          <a:lstStyle/>
          <a:p>
            <a:pPr eaLnBrk="1" hangingPunct="1"/>
            <a:r>
              <a:rPr lang="nl-BE" smtClean="0"/>
              <a:t>STEM=</a:t>
            </a:r>
            <a:r>
              <a:rPr lang="nl-BE" sz="2000" smtClean="0"/>
              <a:t/>
            </a:r>
            <a:br>
              <a:rPr lang="nl-BE" sz="2000" smtClean="0"/>
            </a:br>
            <a:r>
              <a:rPr lang="nl-BE" sz="1400" smtClean="0">
                <a:latin typeface="Arial" charset="0"/>
                <a:cs typeface="Arial" charset="0"/>
              </a:rPr>
              <a:t>de exploratiedrang aanboren en zorgen voor betrokkenheid.  </a:t>
            </a:r>
            <a:br>
              <a:rPr lang="nl-BE" sz="1400" smtClean="0">
                <a:latin typeface="Arial" charset="0"/>
                <a:cs typeface="Arial" charset="0"/>
              </a:rPr>
            </a:br>
            <a:r>
              <a:rPr lang="nl-BE" sz="1400" smtClean="0">
                <a:latin typeface="Arial" charset="0"/>
                <a:cs typeface="Arial" charset="0"/>
              </a:rPr>
              <a:t>De leerkracht probeert samen met de kinderen verwonderd te zijn, op onderzoek te gaan, nieuwsgierig te zijn en nieuwe dingen te proberen. </a:t>
            </a:r>
            <a:br>
              <a:rPr lang="nl-BE" sz="1400" smtClean="0">
                <a:latin typeface="Arial" charset="0"/>
                <a:cs typeface="Arial" charset="0"/>
              </a:rPr>
            </a:br>
            <a:r>
              <a:rPr lang="nl-BE" sz="1400" smtClean="0">
                <a:latin typeface="Arial" charset="0"/>
                <a:cs typeface="Arial" charset="0"/>
              </a:rPr>
              <a:t>De leerkracht zorgt voor een rijk en uitdagend milieu. </a:t>
            </a:r>
            <a:br>
              <a:rPr lang="nl-BE" sz="1400" smtClean="0">
                <a:latin typeface="Arial" charset="0"/>
                <a:cs typeface="Arial" charset="0"/>
              </a:rPr>
            </a:br>
            <a:r>
              <a:rPr lang="nl-BE" sz="1400" smtClean="0">
                <a:latin typeface="Arial" charset="0"/>
                <a:cs typeface="Arial" charset="0"/>
              </a:rPr>
              <a:t>De leerkracht geeft de kinderen ruimte en tijd, hierdoor ontstaan er veel kansen</a:t>
            </a:r>
            <a:r>
              <a:rPr lang="nl-BE" sz="2400" smtClean="0">
                <a:latin typeface="Arial" charset="0"/>
                <a:cs typeface="Arial" charset="0"/>
              </a:rPr>
              <a:t>. </a:t>
            </a:r>
            <a:br>
              <a:rPr lang="nl-BE" sz="2400" smtClean="0">
                <a:latin typeface="Arial" charset="0"/>
                <a:cs typeface="Arial" charset="0"/>
              </a:rPr>
            </a:br>
            <a:endParaRPr lang="nl-BE" sz="2400" smtClean="0">
              <a:latin typeface="Arial" charset="0"/>
              <a:cs typeface="Arial" charset="0"/>
            </a:endParaRPr>
          </a:p>
        </p:txBody>
      </p:sp>
      <p:pic>
        <p:nvPicPr>
          <p:cNvPr id="30722" name="Tijdelijke aanduiding voor inhoud 6"/>
          <p:cNvPicPr>
            <a:picLocks noGrp="1" noChangeAspect="1"/>
          </p:cNvPicPr>
          <p:nvPr>
            <p:ph sz="half" idx="4294967295"/>
          </p:nvPr>
        </p:nvPicPr>
        <p:blipFill>
          <a:blip r:embed="rId2"/>
          <a:srcRect/>
          <a:stretch>
            <a:fillRect/>
          </a:stretch>
        </p:blipFill>
        <p:spPr>
          <a:xfrm>
            <a:off x="180975" y="3267075"/>
            <a:ext cx="4038600" cy="3028950"/>
          </a:xfrm>
        </p:spPr>
      </p:pic>
      <p:pic>
        <p:nvPicPr>
          <p:cNvPr id="30723" name="Tijdelijke aanduiding voor inhoud 7"/>
          <p:cNvPicPr>
            <a:picLocks noGrp="1" noChangeAspect="1"/>
          </p:cNvPicPr>
          <p:nvPr>
            <p:ph sz="half" idx="4294967295"/>
          </p:nvPr>
        </p:nvPicPr>
        <p:blipFill>
          <a:blip r:embed="rId3"/>
          <a:srcRect/>
          <a:stretch>
            <a:fillRect/>
          </a:stretch>
        </p:blipFill>
        <p:spPr>
          <a:xfrm>
            <a:off x="4932363" y="3284538"/>
            <a:ext cx="4038600" cy="30289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hthoek 1"/>
          <p:cNvSpPr>
            <a:spLocks noChangeArrowheads="1"/>
          </p:cNvSpPr>
          <p:nvPr/>
        </p:nvSpPr>
        <p:spPr bwMode="auto">
          <a:xfrm>
            <a:off x="755650" y="620713"/>
            <a:ext cx="2520950" cy="5262562"/>
          </a:xfrm>
          <a:prstGeom prst="rect">
            <a:avLst/>
          </a:prstGeom>
          <a:noFill/>
          <a:ln w="9525">
            <a:noFill/>
            <a:miter lim="800000"/>
            <a:headEnd/>
            <a:tailEnd/>
          </a:ln>
        </p:spPr>
        <p:txBody>
          <a:bodyPr>
            <a:spAutoFit/>
          </a:bodyPr>
          <a:lstStyle/>
          <a:p>
            <a:r>
              <a:rPr lang="nl-BE" sz="2800"/>
              <a:t>Opgedane ervaringen worden verder en dieper onderzocht.  Activiteiten herhalen en steeds opnieuw proberen, geeft verdieping.</a:t>
            </a:r>
          </a:p>
        </p:txBody>
      </p:sp>
      <p:pic>
        <p:nvPicPr>
          <p:cNvPr id="31746" name="Afbeelding 9"/>
          <p:cNvPicPr>
            <a:picLocks noChangeAspect="1"/>
          </p:cNvPicPr>
          <p:nvPr/>
        </p:nvPicPr>
        <p:blipFill>
          <a:blip r:embed="rId2"/>
          <a:srcRect/>
          <a:stretch>
            <a:fillRect/>
          </a:stretch>
        </p:blipFill>
        <p:spPr bwMode="auto">
          <a:xfrm>
            <a:off x="3419475" y="765175"/>
            <a:ext cx="5521325" cy="4549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hthoek 1"/>
          <p:cNvSpPr>
            <a:spLocks noChangeArrowheads="1"/>
          </p:cNvSpPr>
          <p:nvPr/>
        </p:nvSpPr>
        <p:spPr bwMode="auto">
          <a:xfrm>
            <a:off x="2286000" y="196850"/>
            <a:ext cx="4572000" cy="2308225"/>
          </a:xfrm>
          <a:prstGeom prst="rect">
            <a:avLst/>
          </a:prstGeom>
          <a:noFill/>
          <a:ln w="9525">
            <a:noFill/>
            <a:miter lim="800000"/>
            <a:headEnd/>
            <a:tailEnd/>
          </a:ln>
        </p:spPr>
        <p:txBody>
          <a:bodyPr>
            <a:spAutoFit/>
          </a:bodyPr>
          <a:lstStyle/>
          <a:p>
            <a:endParaRPr lang="nl-BE" sz="1600"/>
          </a:p>
          <a:p>
            <a:endParaRPr lang="nl-BE" sz="1600"/>
          </a:p>
          <a:p>
            <a:endParaRPr lang="nl-BE" sz="1600"/>
          </a:p>
          <a:p>
            <a:endParaRPr lang="nl-BE" sz="1600"/>
          </a:p>
          <a:p>
            <a:endParaRPr lang="nl-BE" sz="1600"/>
          </a:p>
          <a:p>
            <a:endParaRPr lang="nl-BE" sz="1600"/>
          </a:p>
          <a:p>
            <a:endParaRPr lang="nl-BE" sz="1600"/>
          </a:p>
          <a:p>
            <a:endParaRPr lang="nl-BE" sz="1600"/>
          </a:p>
          <a:p>
            <a:endParaRPr lang="nl-BE" sz="1600"/>
          </a:p>
        </p:txBody>
      </p:sp>
      <p:sp>
        <p:nvSpPr>
          <p:cNvPr id="32770" name="Rechthoek 3"/>
          <p:cNvSpPr>
            <a:spLocks noChangeArrowheads="1"/>
          </p:cNvSpPr>
          <p:nvPr/>
        </p:nvSpPr>
        <p:spPr bwMode="auto">
          <a:xfrm>
            <a:off x="900113" y="196850"/>
            <a:ext cx="7704137" cy="6464300"/>
          </a:xfrm>
          <a:prstGeom prst="rect">
            <a:avLst/>
          </a:prstGeom>
          <a:noFill/>
          <a:ln w="9525">
            <a:noFill/>
            <a:miter lim="800000"/>
            <a:headEnd/>
            <a:tailEnd/>
          </a:ln>
        </p:spPr>
        <p:txBody>
          <a:bodyPr>
            <a:spAutoFit/>
          </a:bodyPr>
          <a:lstStyle/>
          <a:p>
            <a:endParaRPr lang="nl-BE"/>
          </a:p>
          <a:p>
            <a:endParaRPr lang="nl-BE"/>
          </a:p>
          <a:p>
            <a:pPr algn="ctr"/>
            <a:r>
              <a:rPr lang="nl-BE" sz="5400"/>
              <a:t>Moeilijkheden</a:t>
            </a:r>
          </a:p>
          <a:p>
            <a:endParaRPr lang="nl-BE"/>
          </a:p>
          <a:p>
            <a:endParaRPr lang="nl-BE"/>
          </a:p>
          <a:p>
            <a:endParaRPr lang="nl-BE"/>
          </a:p>
          <a:p>
            <a:r>
              <a:rPr lang="nl-BE"/>
              <a:t>- Leerkrachten vinden het vaak moeilijk om niet sturend te zijn. </a:t>
            </a:r>
          </a:p>
          <a:p>
            <a:r>
              <a:rPr lang="nl-BE"/>
              <a:t>- Durven autonomie verlenen aan de kinderen betekent soms gadeslaan -     hoe een kind kiest voor een aanpak die leidt tot mislukken en je daarbij als leerkracht bewust afzijdig houden.</a:t>
            </a:r>
          </a:p>
          <a:p>
            <a:r>
              <a:rPr lang="nl-BE"/>
              <a:t>- Er is een angst dat kinderen onvoldoende kennis zullen opdoen, of dat men onvoldoende de leerplandoelen bereikt. </a:t>
            </a:r>
          </a:p>
          <a:p>
            <a:r>
              <a:rPr lang="nl-BE"/>
              <a:t>- Leerkrachten beoordelen ideeën snel met een ‘maar’. Dit is een ideeënkiller bij kinderen.</a:t>
            </a:r>
          </a:p>
          <a:p>
            <a:r>
              <a:rPr lang="nl-BE"/>
              <a:t>- Het vraagt een sterke begeleidingsstijl van de leerkracht.  De leerkracht moet actief begeleiden en de creativiteit van de kleuters stimuleren door vraagstelling.</a:t>
            </a:r>
          </a:p>
          <a:p>
            <a:r>
              <a:rPr lang="nl-BE"/>
              <a:t>- Afwachten waar het thema of belangstellingspunt naartoe zal gaan: richting, verschillende invalshoeken.</a:t>
            </a:r>
          </a:p>
          <a:p>
            <a:r>
              <a:rPr lang="nl-BE"/>
              <a:t>- Durven loskomen van een weekschema: ruimte voorzien.</a:t>
            </a:r>
          </a:p>
          <a:p>
            <a:endParaRPr lang="nl-BE"/>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kstvak 2"/>
          <p:cNvSpPr txBox="1">
            <a:spLocks noChangeArrowheads="1"/>
          </p:cNvSpPr>
          <p:nvPr/>
        </p:nvSpPr>
        <p:spPr bwMode="auto">
          <a:xfrm>
            <a:off x="1979613" y="765175"/>
            <a:ext cx="5616575" cy="5262563"/>
          </a:xfrm>
          <a:prstGeom prst="rect">
            <a:avLst/>
          </a:prstGeom>
          <a:noFill/>
          <a:ln w="9525">
            <a:noFill/>
            <a:miter lim="800000"/>
            <a:headEnd/>
            <a:tailEnd/>
          </a:ln>
        </p:spPr>
        <p:txBody>
          <a:bodyPr>
            <a:spAutoFit/>
          </a:bodyPr>
          <a:lstStyle/>
          <a:p>
            <a:r>
              <a:rPr lang="nl-BE" sz="2800"/>
              <a:t>Een rijke school is vandaag </a:t>
            </a:r>
          </a:p>
          <a:p>
            <a:r>
              <a:rPr lang="nl-BE" sz="2800"/>
              <a:t>geen school</a:t>
            </a:r>
          </a:p>
          <a:p>
            <a:r>
              <a:rPr lang="nl-BE" sz="2800"/>
              <a:t>met veel geld</a:t>
            </a:r>
          </a:p>
          <a:p>
            <a:r>
              <a:rPr lang="nl-BE" sz="2800"/>
              <a:t>het is een school met tijd</a:t>
            </a:r>
          </a:p>
          <a:p>
            <a:r>
              <a:rPr lang="nl-BE" sz="2800"/>
              <a:t>het is een school die tijd neemt</a:t>
            </a:r>
          </a:p>
          <a:p>
            <a:r>
              <a:rPr lang="nl-BE" sz="2800"/>
              <a:t>om al haar rijkdom</a:t>
            </a:r>
          </a:p>
          <a:p>
            <a:r>
              <a:rPr lang="nl-BE" sz="2800"/>
              <a:t>van verwondering</a:t>
            </a:r>
          </a:p>
          <a:p>
            <a:r>
              <a:rPr lang="nl-BE" sz="2800"/>
              <a:t>samen langzaam op te leven</a:t>
            </a:r>
          </a:p>
          <a:p>
            <a:endParaRPr lang="nl-BE" sz="2800"/>
          </a:p>
          <a:p>
            <a:endParaRPr lang="nl-BE" sz="2800"/>
          </a:p>
          <a:p>
            <a:endParaRPr lang="nl-BE" sz="2800"/>
          </a:p>
          <a:p>
            <a:r>
              <a:rPr lang="nl-BE" sz="2800"/>
              <a:t>(Geert De Kockere)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Afbeelding 1"/>
          <p:cNvPicPr>
            <a:picLocks noChangeAspect="1"/>
          </p:cNvPicPr>
          <p:nvPr/>
        </p:nvPicPr>
        <p:blipFill>
          <a:blip r:embed="rId3"/>
          <a:srcRect/>
          <a:stretch>
            <a:fillRect/>
          </a:stretch>
        </p:blipFill>
        <p:spPr bwMode="auto">
          <a:xfrm>
            <a:off x="395288" y="333375"/>
            <a:ext cx="8064500" cy="6048375"/>
          </a:xfrm>
          <a:prstGeom prst="rect">
            <a:avLst/>
          </a:prstGeom>
          <a:noFill/>
          <a:ln w="9525">
            <a:noFill/>
            <a:miter lim="800000"/>
            <a:headEnd/>
            <a:tailEnd/>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hthoek 1"/>
          <p:cNvSpPr>
            <a:spLocks noChangeArrowheads="1"/>
          </p:cNvSpPr>
          <p:nvPr/>
        </p:nvSpPr>
        <p:spPr bwMode="auto">
          <a:xfrm>
            <a:off x="2987675" y="0"/>
            <a:ext cx="3870325" cy="6370638"/>
          </a:xfrm>
          <a:prstGeom prst="rect">
            <a:avLst/>
          </a:prstGeom>
          <a:noFill/>
          <a:ln w="9525">
            <a:noFill/>
            <a:miter lim="800000"/>
            <a:headEnd/>
            <a:tailEnd/>
          </a:ln>
        </p:spPr>
        <p:txBody>
          <a:bodyPr>
            <a:spAutoFit/>
          </a:bodyPr>
          <a:lstStyle/>
          <a:p>
            <a:pPr algn="ctr"/>
            <a:endParaRPr lang="nl-BE" sz="2400" b="1">
              <a:latin typeface="Calibri" pitchFamily="34" charset="0"/>
            </a:endParaRPr>
          </a:p>
          <a:p>
            <a:pPr algn="ctr"/>
            <a:r>
              <a:rPr lang="nl-BE" sz="2400" b="1"/>
              <a:t>Wat zijn we druk</a:t>
            </a:r>
          </a:p>
          <a:p>
            <a:pPr algn="ctr"/>
            <a:r>
              <a:rPr lang="nl-BE" sz="2400" b="1"/>
              <a:t>bezet </a:t>
            </a:r>
          </a:p>
          <a:p>
            <a:pPr algn="ctr"/>
            <a:r>
              <a:rPr lang="nl-BE" sz="2400" b="1"/>
              <a:t>bezig </a:t>
            </a:r>
          </a:p>
          <a:p>
            <a:pPr algn="ctr"/>
            <a:r>
              <a:rPr lang="nl-BE" sz="2400" b="1"/>
              <a:t>tijdelijk onbeschikbaar </a:t>
            </a:r>
          </a:p>
          <a:p>
            <a:pPr algn="ctr"/>
            <a:endParaRPr lang="nl-BE" sz="2400" b="1"/>
          </a:p>
          <a:p>
            <a:pPr algn="ctr"/>
            <a:r>
              <a:rPr lang="nl-BE" sz="2400" b="1"/>
              <a:t>want we moeten </a:t>
            </a:r>
          </a:p>
          <a:p>
            <a:pPr algn="ctr"/>
            <a:r>
              <a:rPr lang="nl-BE" sz="2400" b="1"/>
              <a:t>zoveel </a:t>
            </a:r>
          </a:p>
          <a:p>
            <a:pPr algn="ctr"/>
            <a:r>
              <a:rPr lang="nl-BE" sz="2400" b="1"/>
              <a:t>zo haastig </a:t>
            </a:r>
          </a:p>
          <a:p>
            <a:pPr algn="ctr"/>
            <a:r>
              <a:rPr lang="nl-BE" sz="2400" b="1"/>
              <a:t>en overal tussendoor</a:t>
            </a:r>
          </a:p>
          <a:p>
            <a:pPr algn="ctr"/>
            <a:endParaRPr lang="nl-BE" sz="2400" b="1"/>
          </a:p>
          <a:p>
            <a:pPr algn="ctr"/>
            <a:r>
              <a:rPr lang="nl-BE" sz="2400" b="1"/>
              <a:t>zo vergeten we komma’s te plaatsen in onze dag:</a:t>
            </a:r>
          </a:p>
          <a:p>
            <a:pPr algn="ctr"/>
            <a:r>
              <a:rPr lang="nl-BE" sz="2400" b="1"/>
              <a:t>de zalige glimlachjes van verwondering!</a:t>
            </a:r>
          </a:p>
          <a:p>
            <a:pPr algn="ctr"/>
            <a:r>
              <a:rPr lang="nl-BE" sz="2400" b="1"/>
              <a:t> </a:t>
            </a:r>
          </a:p>
          <a:p>
            <a:pPr algn="ctr"/>
            <a:r>
              <a:rPr lang="nl-BE" sz="2400"/>
              <a:t>(Geert De Kockere)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pPr eaLnBrk="1" hangingPunct="1"/>
            <a:r>
              <a:rPr lang="nl-BE" sz="4000" smtClean="0"/>
              <a:t/>
            </a:r>
            <a:br>
              <a:rPr lang="nl-BE" sz="4000" smtClean="0"/>
            </a:br>
            <a:r>
              <a:rPr lang="nl-BE" sz="4000" smtClean="0"/>
              <a:t/>
            </a:r>
            <a:br>
              <a:rPr lang="nl-BE" sz="4000" smtClean="0"/>
            </a:br>
            <a:r>
              <a:rPr lang="nl-BE" smtClean="0"/>
              <a:t>Situatieschets</a:t>
            </a:r>
            <a:br>
              <a:rPr lang="nl-BE" smtClean="0"/>
            </a:br>
            <a:r>
              <a:rPr lang="nl-BE" smtClean="0"/>
              <a:t/>
            </a:r>
            <a:br>
              <a:rPr lang="nl-BE" smtClean="0"/>
            </a:br>
            <a:endParaRPr lang="nl-BE" smtClean="0"/>
          </a:p>
        </p:txBody>
      </p:sp>
      <p:sp>
        <p:nvSpPr>
          <p:cNvPr id="19458" name="Tijdelijke aanduiding voor inhoud 2"/>
          <p:cNvSpPr>
            <a:spLocks noGrp="1"/>
          </p:cNvSpPr>
          <p:nvPr>
            <p:ph idx="1"/>
          </p:nvPr>
        </p:nvSpPr>
        <p:spPr>
          <a:xfrm>
            <a:off x="457200" y="1600200"/>
            <a:ext cx="8362950" cy="4525963"/>
          </a:xfrm>
        </p:spPr>
        <p:txBody>
          <a:bodyPr/>
          <a:lstStyle/>
          <a:p>
            <a:pPr eaLnBrk="1" hangingPunct="1">
              <a:defRPr/>
            </a:pPr>
            <a:r>
              <a:rPr lang="nl-BE" dirty="0" smtClean="0"/>
              <a:t>In de kleuterschool De Speelfontein in </a:t>
            </a:r>
            <a:r>
              <a:rPr lang="nl-BE" dirty="0" err="1" smtClean="0"/>
              <a:t>Vinderhoute</a:t>
            </a:r>
            <a:r>
              <a:rPr lang="nl-BE" dirty="0" smtClean="0"/>
              <a:t> </a:t>
            </a:r>
          </a:p>
          <a:p>
            <a:pPr eaLnBrk="1" hangingPunct="1">
              <a:defRPr/>
            </a:pPr>
            <a:r>
              <a:rPr lang="nl-BE" sz="1400" dirty="0" smtClean="0"/>
              <a:t>- </a:t>
            </a:r>
            <a:r>
              <a:rPr lang="nl-BE" sz="1400" dirty="0" smtClean="0">
                <a:latin typeface="Arial" panose="020B0604020202020204" pitchFamily="34" charset="0"/>
                <a:cs typeface="Arial" panose="020B0604020202020204" pitchFamily="34" charset="0"/>
              </a:rPr>
              <a:t>op zoek naar een nieuwe invalshoek bij thema’s en terugkerende thema’s.</a:t>
            </a:r>
          </a:p>
          <a:p>
            <a:pPr eaLnBrk="1" hangingPunct="1">
              <a:defRPr/>
            </a:pPr>
            <a:r>
              <a:rPr lang="nl-BE" sz="1400" dirty="0" smtClean="0">
                <a:latin typeface="Arial" panose="020B0604020202020204" pitchFamily="34" charset="0"/>
                <a:cs typeface="Arial" panose="020B0604020202020204" pitchFamily="34" charset="0"/>
              </a:rPr>
              <a:t>- het doorlopen van ‘het </a:t>
            </a:r>
            <a:r>
              <a:rPr lang="nl-BE" sz="1400" dirty="0" err="1" smtClean="0">
                <a:latin typeface="Arial" panose="020B0604020202020204" pitchFamily="34" charset="0"/>
                <a:cs typeface="Arial" panose="020B0604020202020204" pitchFamily="34" charset="0"/>
              </a:rPr>
              <a:t>muzo</a:t>
            </a:r>
            <a:r>
              <a:rPr lang="nl-BE" sz="1400" dirty="0" smtClean="0">
                <a:latin typeface="Arial" panose="020B0604020202020204" pitchFamily="34" charset="0"/>
                <a:cs typeface="Arial" panose="020B0604020202020204" pitchFamily="34" charset="0"/>
              </a:rPr>
              <a:t> traject’ de voorbije jaren. </a:t>
            </a:r>
          </a:p>
          <a:p>
            <a:pPr eaLnBrk="1" hangingPunct="1">
              <a:defRPr/>
            </a:pPr>
            <a:r>
              <a:rPr lang="nl-BE" sz="1400" dirty="0" smtClean="0">
                <a:latin typeface="Arial" panose="020B0604020202020204" pitchFamily="34" charset="0"/>
                <a:cs typeface="Arial" panose="020B0604020202020204" pitchFamily="34" charset="0"/>
              </a:rPr>
              <a:t>- de oudste kleuters waren vlug klaar bij beeldende activiteiten/spelen met het speelgoed.</a:t>
            </a:r>
          </a:p>
          <a:p>
            <a:pPr eaLnBrk="1" hangingPunct="1">
              <a:defRPr/>
            </a:pPr>
            <a:r>
              <a:rPr lang="nl-BE" sz="1400" dirty="0" smtClean="0">
                <a:latin typeface="Arial" panose="020B0604020202020204" pitchFamily="34" charset="0"/>
                <a:cs typeface="Arial" panose="020B0604020202020204" pitchFamily="34" charset="0"/>
              </a:rPr>
              <a:t>- we wilden kleuters meer betrekken bij het kiezen van thema’s.</a:t>
            </a:r>
          </a:p>
          <a:p>
            <a:pPr eaLnBrk="1" hangingPunct="1">
              <a:defRPr/>
            </a:pPr>
            <a:r>
              <a:rPr lang="nl-BE" sz="1400" dirty="0" smtClean="0">
                <a:latin typeface="Arial" panose="020B0604020202020204" pitchFamily="34" charset="0"/>
                <a:cs typeface="Arial" panose="020B0604020202020204" pitchFamily="34" charset="0"/>
              </a:rPr>
              <a:t>- samenwerking binnen een projectmatig wetenschappelijk onderzoek (PWO) waarin leerkrachten</a:t>
            </a:r>
          </a:p>
          <a:p>
            <a:pPr marL="0" indent="0" eaLnBrk="1" hangingPunct="1">
              <a:buFont typeface="Arial" charset="0"/>
              <a:buNone/>
              <a:defRPr/>
            </a:pPr>
            <a:r>
              <a:rPr lang="nl-BE" sz="1400" dirty="0">
                <a:latin typeface="Arial" panose="020B0604020202020204" pitchFamily="34" charset="0"/>
                <a:cs typeface="Arial" panose="020B0604020202020204" pitchFamily="34" charset="0"/>
              </a:rPr>
              <a:t> </a:t>
            </a:r>
            <a:r>
              <a:rPr lang="nl-BE" sz="1400" dirty="0" smtClean="0">
                <a:latin typeface="Arial" panose="020B0604020202020204" pitchFamily="34" charset="0"/>
                <a:cs typeface="Arial" panose="020B0604020202020204" pitchFamily="34" charset="0"/>
              </a:rPr>
              <a:t>         jonge kinderen stimuleren om een onderzoekende houding aan te nemen. (</a:t>
            </a:r>
            <a:r>
              <a:rPr lang="nl-BE" sz="1400" dirty="0" err="1" smtClean="0">
                <a:latin typeface="Arial" panose="020B0604020202020204" pitchFamily="34" charset="0"/>
                <a:cs typeface="Arial" panose="020B0604020202020204" pitchFamily="34" charset="0"/>
              </a:rPr>
              <a:t>Arteveldehogeschool</a:t>
            </a:r>
            <a:r>
              <a:rPr lang="nl-BE" sz="1400" dirty="0" smtClean="0">
                <a:latin typeface="Arial" panose="020B0604020202020204" pitchFamily="34" charset="0"/>
                <a:cs typeface="Arial" panose="020B0604020202020204" pitchFamily="34" charset="0"/>
              </a:rPr>
              <a:t>)</a:t>
            </a:r>
          </a:p>
          <a:p>
            <a:pPr eaLnBrk="1" hangingPunct="1">
              <a:defRPr/>
            </a:pPr>
            <a:r>
              <a:rPr lang="nl-BE" sz="1400" dirty="0" smtClean="0">
                <a:latin typeface="Arial" panose="020B0604020202020204" pitchFamily="34" charset="0"/>
                <a:cs typeface="Arial" panose="020B0604020202020204" pitchFamily="34" charset="0"/>
              </a:rPr>
              <a:t>- thema’s uitbouwen met de kleuters</a:t>
            </a:r>
          </a:p>
          <a:p>
            <a:pPr eaLnBrk="1" hangingPunct="1">
              <a:defRPr/>
            </a:pPr>
            <a:r>
              <a:rPr lang="nl-BE" sz="1400" dirty="0" smtClean="0">
                <a:latin typeface="Arial" panose="020B0604020202020204" pitchFamily="34" charset="0"/>
                <a:cs typeface="Arial" panose="020B0604020202020204" pitchFamily="34" charset="0"/>
              </a:rPr>
              <a:t>- starten met een </a:t>
            </a:r>
            <a:r>
              <a:rPr lang="nl-BE" sz="1400" dirty="0" err="1" smtClean="0">
                <a:latin typeface="Arial" panose="020B0604020202020204" pitchFamily="34" charset="0"/>
                <a:cs typeface="Arial" panose="020B0604020202020204" pitchFamily="34" charset="0"/>
              </a:rPr>
              <a:t>muzobox</a:t>
            </a:r>
            <a:r>
              <a:rPr lang="nl-BE" sz="1400" dirty="0" smtClean="0">
                <a:latin typeface="Arial" panose="020B0604020202020204" pitchFamily="34" charset="0"/>
                <a:cs typeface="Arial" panose="020B0604020202020204" pitchFamily="34" charset="0"/>
              </a:rPr>
              <a:t> of </a:t>
            </a:r>
            <a:r>
              <a:rPr lang="nl-BE" sz="1400" dirty="0" err="1" smtClean="0">
                <a:latin typeface="Arial" panose="020B0604020202020204" pitchFamily="34" charset="0"/>
                <a:cs typeface="Arial" panose="020B0604020202020204" pitchFamily="34" charset="0"/>
              </a:rPr>
              <a:t>muzotas</a:t>
            </a:r>
            <a:r>
              <a:rPr lang="nl-BE" sz="1400" dirty="0" smtClean="0">
                <a:latin typeface="Arial" panose="020B0604020202020204" pitchFamily="34" charset="0"/>
                <a:cs typeface="Arial" panose="020B0604020202020204" pitchFamily="34" charset="0"/>
              </a:rPr>
              <a:t>.</a:t>
            </a:r>
          </a:p>
          <a:p>
            <a:pPr eaLnBrk="1" hangingPunct="1">
              <a:defRPr/>
            </a:pPr>
            <a:r>
              <a:rPr lang="nl-BE" sz="1400" dirty="0" smtClean="0">
                <a:latin typeface="Arial" panose="020B0604020202020204" pitchFamily="34" charset="0"/>
                <a:cs typeface="Arial" panose="020B0604020202020204" pitchFamily="34" charset="0"/>
              </a:rPr>
              <a:t>- luisteren naar de kleuters door observatie vanuit de </a:t>
            </a:r>
            <a:r>
              <a:rPr lang="nl-BE" sz="1400" dirty="0" err="1" smtClean="0">
                <a:latin typeface="Arial" panose="020B0604020202020204" pitchFamily="34" charset="0"/>
                <a:cs typeface="Arial" panose="020B0604020202020204" pitchFamily="34" charset="0"/>
              </a:rPr>
              <a:t>muzobos</a:t>
            </a:r>
            <a:r>
              <a:rPr lang="nl-BE" sz="1400" dirty="0" smtClean="0">
                <a:latin typeface="Arial" panose="020B0604020202020204" pitchFamily="34" charset="0"/>
                <a:cs typeface="Arial" panose="020B0604020202020204" pitchFamily="34" charset="0"/>
              </a:rPr>
              <a:t>/</a:t>
            </a:r>
            <a:r>
              <a:rPr lang="nl-BE" sz="1400" dirty="0" err="1" smtClean="0">
                <a:latin typeface="Arial" panose="020B0604020202020204" pitchFamily="34" charset="0"/>
                <a:cs typeface="Arial" panose="020B0604020202020204" pitchFamily="34" charset="0"/>
              </a:rPr>
              <a:t>muzotas</a:t>
            </a:r>
            <a:r>
              <a:rPr lang="nl-BE" sz="1400" dirty="0" smtClean="0">
                <a:latin typeface="Arial" panose="020B0604020202020204" pitchFamily="34" charset="0"/>
                <a:cs typeface="Arial" panose="020B0604020202020204" pitchFamily="34" charset="0"/>
              </a:rPr>
              <a:t>.</a:t>
            </a:r>
          </a:p>
          <a:p>
            <a:pPr eaLnBrk="1" hangingPunct="1">
              <a:defRPr/>
            </a:pPr>
            <a:r>
              <a:rPr lang="nl-BE" sz="1400" dirty="0" smtClean="0">
                <a:latin typeface="Arial" panose="020B0604020202020204" pitchFamily="34" charset="0"/>
                <a:cs typeface="Arial" panose="020B0604020202020204" pitchFamily="34" charset="0"/>
              </a:rPr>
              <a:t>- samen tot één thema komen.</a:t>
            </a:r>
          </a:p>
          <a:p>
            <a:pPr eaLnBrk="1" hangingPunct="1">
              <a:defRPr/>
            </a:pPr>
            <a:r>
              <a:rPr lang="nl-BE" sz="1400" dirty="0" smtClean="0">
                <a:latin typeface="Arial" panose="020B0604020202020204" pitchFamily="34" charset="0"/>
                <a:cs typeface="Arial" panose="020B0604020202020204" pitchFamily="34" charset="0"/>
              </a:rPr>
              <a:t>- brainstorm over wat we allemaal zouden doen binnen dit thema/belangstellingspunt.</a:t>
            </a:r>
          </a:p>
          <a:p>
            <a:pPr eaLnBrk="1" hangingPunct="1">
              <a:defRPr/>
            </a:pPr>
            <a:r>
              <a:rPr lang="nl-BE" sz="1400" dirty="0" smtClean="0">
                <a:latin typeface="Arial" panose="020B0604020202020204" pitchFamily="34" charset="0"/>
                <a:cs typeface="Arial" panose="020B0604020202020204" pitchFamily="34" charset="0"/>
              </a:rPr>
              <a:t>- focus lag vooral op onze muzische activiteiten.  (beschouwen-creëren- beschouwen).</a:t>
            </a:r>
          </a:p>
          <a:p>
            <a:pPr eaLnBrk="1" hangingPunct="1">
              <a:defRPr/>
            </a:pPr>
            <a:endParaRPr lang="nl-BE" dirty="0" smtClean="0"/>
          </a:p>
          <a:p>
            <a:pPr eaLnBrk="1" hangingPunct="1">
              <a:defRPr/>
            </a:pPr>
            <a:endParaRPr lang="nl-BE" dirty="0" smtClean="0"/>
          </a:p>
          <a:p>
            <a:pPr eaLnBrk="1" hangingPunct="1">
              <a:defRPr/>
            </a:pPr>
            <a:endParaRPr lang="nl-BE" dirty="0" smtClean="0"/>
          </a:p>
          <a:p>
            <a:pPr eaLnBrk="1" hangingPunct="1">
              <a:defRPr/>
            </a:pPr>
            <a:endParaRPr lang="nl-B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468313" y="260350"/>
            <a:ext cx="8229600" cy="1143000"/>
          </a:xfrm>
        </p:spPr>
        <p:txBody>
          <a:bodyPr/>
          <a:lstStyle/>
          <a:p>
            <a:pPr eaLnBrk="1" hangingPunct="1"/>
            <a:r>
              <a:rPr lang="nl-BE" sz="4000" smtClean="0"/>
              <a:t>Hoe gingen we tewerk?</a:t>
            </a:r>
            <a:br>
              <a:rPr lang="nl-BE" sz="4000" smtClean="0"/>
            </a:br>
            <a:r>
              <a:rPr lang="nl-BE" sz="4000" smtClean="0"/>
              <a:t>‘het beschouwen’</a:t>
            </a:r>
          </a:p>
        </p:txBody>
      </p:sp>
      <p:sp>
        <p:nvSpPr>
          <p:cNvPr id="20482" name="Text Box 11"/>
          <p:cNvSpPr txBox="1">
            <a:spLocks noChangeArrowheads="1"/>
          </p:cNvSpPr>
          <p:nvPr/>
        </p:nvSpPr>
        <p:spPr bwMode="auto">
          <a:xfrm>
            <a:off x="6156325" y="1628775"/>
            <a:ext cx="2663825" cy="3338513"/>
          </a:xfrm>
          <a:prstGeom prst="rect">
            <a:avLst/>
          </a:prstGeom>
          <a:noFill/>
          <a:ln w="9525">
            <a:noFill/>
            <a:miter lim="800000"/>
            <a:headEnd/>
            <a:tailEnd/>
          </a:ln>
        </p:spPr>
        <p:txBody>
          <a:bodyPr>
            <a:spAutoFit/>
          </a:bodyPr>
          <a:lstStyle/>
          <a:p>
            <a:pPr>
              <a:lnSpc>
                <a:spcPct val="90000"/>
              </a:lnSpc>
              <a:spcBef>
                <a:spcPct val="20000"/>
              </a:spcBef>
              <a:buFont typeface="Arial" charset="0"/>
              <a:buNone/>
            </a:pPr>
            <a:r>
              <a:rPr lang="nl-BE"/>
              <a:t>Vb: Wil je als kind een molen maken, dan zal het interessant zijn om molens te bekijken en bouwplannen van bestaande molens te verkennen en uit te voeren. </a:t>
            </a:r>
            <a:br>
              <a:rPr lang="nl-BE"/>
            </a:br>
            <a:r>
              <a:rPr lang="nl-BE"/>
              <a:t>Vaak komt maken voor eigen ontwerp. </a:t>
            </a:r>
            <a:br>
              <a:rPr lang="nl-BE"/>
            </a:br>
            <a:r>
              <a:rPr lang="nl-BE"/>
              <a:t/>
            </a:r>
            <a:br>
              <a:rPr lang="nl-BE"/>
            </a:br>
            <a:endParaRPr lang="nl-BE"/>
          </a:p>
          <a:p>
            <a:endParaRPr lang="nl-NL"/>
          </a:p>
        </p:txBody>
      </p:sp>
      <p:pic>
        <p:nvPicPr>
          <p:cNvPr id="20483" name="Picture 9" descr="DSC08878"/>
          <p:cNvPicPr>
            <a:picLocks noChangeAspect="1" noChangeArrowheads="1"/>
          </p:cNvPicPr>
          <p:nvPr/>
        </p:nvPicPr>
        <p:blipFill>
          <a:blip r:embed="rId2"/>
          <a:srcRect/>
          <a:stretch>
            <a:fillRect/>
          </a:stretch>
        </p:blipFill>
        <p:spPr bwMode="auto">
          <a:xfrm>
            <a:off x="1116013" y="1628775"/>
            <a:ext cx="2940050" cy="3238500"/>
          </a:xfrm>
          <a:prstGeom prst="rect">
            <a:avLst/>
          </a:prstGeom>
          <a:noFill/>
          <a:ln w="9525">
            <a:noFill/>
            <a:miter lim="800000"/>
            <a:headEnd/>
            <a:tailEnd/>
          </a:ln>
        </p:spPr>
      </p:pic>
      <p:pic>
        <p:nvPicPr>
          <p:cNvPr id="20484" name="Picture 6" descr="DSC08625"/>
          <p:cNvPicPr>
            <a:picLocks noChangeAspect="1" noChangeArrowheads="1"/>
          </p:cNvPicPr>
          <p:nvPr/>
        </p:nvPicPr>
        <p:blipFill>
          <a:blip r:embed="rId3"/>
          <a:srcRect/>
          <a:stretch>
            <a:fillRect/>
          </a:stretch>
        </p:blipFill>
        <p:spPr bwMode="auto">
          <a:xfrm>
            <a:off x="4500563" y="4149725"/>
            <a:ext cx="1881187" cy="250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468313" y="260350"/>
            <a:ext cx="8229600" cy="1143000"/>
          </a:xfrm>
        </p:spPr>
        <p:txBody>
          <a:bodyPr/>
          <a:lstStyle/>
          <a:p>
            <a:r>
              <a:rPr lang="nl-BE" smtClean="0"/>
              <a:t>De verschillende stapjes</a:t>
            </a:r>
            <a:endParaRPr lang="nl-NL" smtClean="0"/>
          </a:p>
        </p:txBody>
      </p:sp>
      <p:sp>
        <p:nvSpPr>
          <p:cNvPr id="21506" name="Rectangle 3"/>
          <p:cNvSpPr>
            <a:spLocks noGrp="1"/>
          </p:cNvSpPr>
          <p:nvPr>
            <p:ph type="body" sz="half" idx="1"/>
          </p:nvPr>
        </p:nvSpPr>
        <p:spPr>
          <a:xfrm>
            <a:off x="468313" y="1628775"/>
            <a:ext cx="4038600" cy="4525963"/>
          </a:xfrm>
        </p:spPr>
        <p:txBody>
          <a:bodyPr/>
          <a:lstStyle/>
          <a:p>
            <a:pPr>
              <a:buFont typeface="Arial" charset="0"/>
              <a:buNone/>
            </a:pPr>
            <a:r>
              <a:rPr lang="nl-BE" sz="1800" smtClean="0">
                <a:latin typeface="Arial" charset="0"/>
                <a:cs typeface="Arial" charset="0"/>
              </a:rPr>
              <a:t>       </a:t>
            </a:r>
            <a:r>
              <a:rPr lang="nl-BE" sz="1600" u="sng" smtClean="0">
                <a:latin typeface="Arial" charset="0"/>
                <a:cs typeface="Arial" charset="0"/>
              </a:rPr>
              <a:t>Science (wetenschap)  eerste stap</a:t>
            </a:r>
          </a:p>
          <a:p>
            <a:pPr>
              <a:buFont typeface="Arial" charset="0"/>
              <a:buNone/>
            </a:pPr>
            <a:r>
              <a:rPr lang="nl-BE" sz="1600" smtClean="0">
                <a:latin typeface="Arial" charset="0"/>
                <a:cs typeface="Arial" charset="0"/>
              </a:rPr>
              <a:t>        wetenschappelijke inzichten.  (het </a:t>
            </a:r>
          </a:p>
          <a:p>
            <a:pPr>
              <a:buFont typeface="Arial" charset="0"/>
              <a:buNone/>
            </a:pPr>
            <a:r>
              <a:rPr lang="nl-BE" sz="1600" smtClean="0">
                <a:latin typeface="Arial" charset="0"/>
                <a:cs typeface="Arial" charset="0"/>
              </a:rPr>
              <a:t>        maken van een molen)</a:t>
            </a:r>
          </a:p>
          <a:p>
            <a:pPr>
              <a:buFont typeface="Arial" charset="0"/>
              <a:buNone/>
            </a:pPr>
            <a:r>
              <a:rPr lang="nl-BE" sz="1600" smtClean="0">
                <a:latin typeface="Arial" charset="0"/>
                <a:cs typeface="Arial" charset="0"/>
              </a:rPr>
              <a:t>       - op zoek naar de juiste materialen.</a:t>
            </a:r>
          </a:p>
          <a:p>
            <a:pPr>
              <a:buFont typeface="Arial" charset="0"/>
              <a:buNone/>
            </a:pPr>
            <a:r>
              <a:rPr lang="nl-BE" sz="1600" smtClean="0">
                <a:latin typeface="Arial" charset="0"/>
                <a:cs typeface="Arial" charset="0"/>
              </a:rPr>
              <a:t>       - hoe groot moeten de wieken van de  </a:t>
            </a:r>
          </a:p>
          <a:p>
            <a:pPr>
              <a:buFont typeface="Arial" charset="0"/>
              <a:buNone/>
            </a:pPr>
            <a:r>
              <a:rPr lang="nl-BE" sz="1600" smtClean="0">
                <a:latin typeface="Arial" charset="0"/>
                <a:cs typeface="Arial" charset="0"/>
              </a:rPr>
              <a:t>         molen zijn?</a:t>
            </a:r>
          </a:p>
          <a:p>
            <a:pPr>
              <a:buFont typeface="Arial" charset="0"/>
              <a:buNone/>
            </a:pPr>
            <a:r>
              <a:rPr lang="nl-BE" sz="1600" smtClean="0">
                <a:latin typeface="Arial" charset="0"/>
                <a:cs typeface="Arial" charset="0"/>
              </a:rPr>
              <a:t>       - welke materialen gebruik ik het </a:t>
            </a:r>
          </a:p>
          <a:p>
            <a:pPr>
              <a:buFont typeface="Arial" charset="0"/>
              <a:buNone/>
            </a:pPr>
            <a:r>
              <a:rPr lang="nl-BE" sz="1600" smtClean="0">
                <a:latin typeface="Arial" charset="0"/>
                <a:cs typeface="Arial" charset="0"/>
              </a:rPr>
              <a:t>         best?</a:t>
            </a:r>
          </a:p>
          <a:p>
            <a:pPr>
              <a:buFont typeface="Arial" charset="0"/>
              <a:buNone/>
            </a:pPr>
            <a:r>
              <a:rPr lang="nl-BE" sz="1600" smtClean="0">
                <a:latin typeface="Arial" charset="0"/>
                <a:cs typeface="Arial" charset="0"/>
              </a:rPr>
              <a:t>       - hoe kunnen de wieken draaien?</a:t>
            </a:r>
          </a:p>
          <a:p>
            <a:pPr>
              <a:buFont typeface="Arial" charset="0"/>
              <a:buNone/>
            </a:pPr>
            <a:r>
              <a:rPr lang="nl-BE" sz="1600" smtClean="0">
                <a:latin typeface="Arial" charset="0"/>
                <a:cs typeface="Arial" charset="0"/>
              </a:rPr>
              <a:t>       - maakt een molen veel wind?</a:t>
            </a:r>
          </a:p>
          <a:p>
            <a:pPr>
              <a:buFont typeface="Arial" charset="0"/>
              <a:buNone/>
            </a:pPr>
            <a:r>
              <a:rPr lang="nl-BE" sz="1600" smtClean="0">
                <a:latin typeface="Arial" charset="0"/>
                <a:cs typeface="Arial" charset="0"/>
              </a:rPr>
              <a:t>    </a:t>
            </a:r>
          </a:p>
          <a:p>
            <a:pPr>
              <a:buFont typeface="Arial" charset="0"/>
              <a:buNone/>
            </a:pPr>
            <a:endParaRPr lang="nl-BE" sz="1400" smtClean="0"/>
          </a:p>
          <a:p>
            <a:pPr>
              <a:buFont typeface="Arial" charset="0"/>
              <a:buNone/>
            </a:pPr>
            <a:endParaRPr lang="nl-BE" sz="1400" smtClean="0"/>
          </a:p>
          <a:p>
            <a:pPr>
              <a:buFont typeface="Arial" charset="0"/>
              <a:buNone/>
            </a:pPr>
            <a:endParaRPr lang="nl-NL" sz="1400" smtClean="0"/>
          </a:p>
        </p:txBody>
      </p:sp>
      <p:pic>
        <p:nvPicPr>
          <p:cNvPr id="21507" name="Picture 17" descr="DSC08723"/>
          <p:cNvPicPr>
            <a:picLocks noGrp="1" noChangeAspect="1" noChangeArrowheads="1"/>
          </p:cNvPicPr>
          <p:nvPr>
            <p:ph sz="quarter" idx="4294967295"/>
          </p:nvPr>
        </p:nvPicPr>
        <p:blipFill>
          <a:blip r:embed="rId2"/>
          <a:srcRect/>
          <a:stretch>
            <a:fillRect/>
          </a:stretch>
        </p:blipFill>
        <p:spPr>
          <a:xfrm>
            <a:off x="5846763" y="1600200"/>
            <a:ext cx="1639887" cy="2185988"/>
          </a:xfrm>
        </p:spPr>
      </p:pic>
      <p:pic>
        <p:nvPicPr>
          <p:cNvPr id="21508" name="Picture 19" descr="DSC08707"/>
          <p:cNvPicPr>
            <a:picLocks noGrp="1" noChangeAspect="1" noChangeArrowheads="1"/>
          </p:cNvPicPr>
          <p:nvPr>
            <p:ph sz="quarter" idx="4294967295"/>
          </p:nvPr>
        </p:nvPicPr>
        <p:blipFill>
          <a:blip r:embed="rId3"/>
          <a:srcRect/>
          <a:stretch>
            <a:fillRect/>
          </a:stretch>
        </p:blipFill>
        <p:spPr>
          <a:xfrm>
            <a:off x="5208588" y="3938588"/>
            <a:ext cx="2916237" cy="2187575"/>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p:cNvSpPr>
          <p:nvPr>
            <p:ph type="body" sz="half" idx="1"/>
          </p:nvPr>
        </p:nvSpPr>
        <p:spPr>
          <a:xfrm>
            <a:off x="468313" y="1628775"/>
            <a:ext cx="4038600" cy="4525963"/>
          </a:xfrm>
        </p:spPr>
        <p:txBody>
          <a:bodyPr/>
          <a:lstStyle/>
          <a:p>
            <a:r>
              <a:rPr lang="nl-BE" sz="1200" smtClean="0">
                <a:latin typeface="Arial" charset="0"/>
                <a:cs typeface="Arial" charset="0"/>
              </a:rPr>
              <a:t>Technology (techniek)</a:t>
            </a:r>
          </a:p>
          <a:p>
            <a:endParaRPr lang="nl-BE" sz="1200" smtClean="0">
              <a:latin typeface="Arial" charset="0"/>
              <a:cs typeface="Arial" charset="0"/>
            </a:endParaRPr>
          </a:p>
          <a:p>
            <a:pPr>
              <a:buFont typeface="Arial" charset="0"/>
              <a:buNone/>
            </a:pPr>
            <a:r>
              <a:rPr lang="nl-BE" sz="1200" smtClean="0">
                <a:latin typeface="Arial" charset="0"/>
                <a:cs typeface="Arial" charset="0"/>
              </a:rPr>
              <a:t>        Kleuters bedenken ideeën om de molen te doen draaien en maken een ontwerp dat onmiddellijk geëvalueerd wordt aan de hand van vooropgestelde criteria (zo lang mogelijk draaien)           </a:t>
            </a:r>
          </a:p>
          <a:p>
            <a:pPr>
              <a:buFont typeface="Arial" charset="0"/>
              <a:buNone/>
            </a:pPr>
            <a:endParaRPr lang="nl-BE" sz="1200" smtClean="0">
              <a:latin typeface="Arial" charset="0"/>
              <a:cs typeface="Arial" charset="0"/>
            </a:endParaRPr>
          </a:p>
          <a:p>
            <a:pPr>
              <a:buFont typeface="Arial" charset="0"/>
              <a:buNone/>
            </a:pPr>
            <a:r>
              <a:rPr lang="nl-BE" sz="1200" smtClean="0">
                <a:latin typeface="Arial" charset="0"/>
                <a:cs typeface="Arial" charset="0"/>
              </a:rPr>
              <a:t>.       Engineering (techniek ontwerpen)</a:t>
            </a:r>
          </a:p>
          <a:p>
            <a:pPr>
              <a:buFont typeface="Arial" charset="0"/>
              <a:buNone/>
            </a:pPr>
            <a:endParaRPr lang="nl-BE" sz="1200" smtClean="0">
              <a:latin typeface="Arial" charset="0"/>
              <a:cs typeface="Arial" charset="0"/>
            </a:endParaRPr>
          </a:p>
          <a:p>
            <a:pPr>
              <a:buFont typeface="Arial" charset="0"/>
              <a:buNone/>
            </a:pPr>
            <a:r>
              <a:rPr lang="nl-BE" sz="1200" smtClean="0">
                <a:latin typeface="Arial" charset="0"/>
                <a:cs typeface="Arial" charset="0"/>
              </a:rPr>
              <a:t>        Kleuters sturen het ontwerp telkens bij vanuit hun bevindingen.  Ze ontwerpen en ervaren een geweldig leerproces.  De leerkracht motiveert, stimuleert en regisseert.</a:t>
            </a:r>
          </a:p>
          <a:p>
            <a:pPr>
              <a:buFont typeface="Arial" charset="0"/>
              <a:buNone/>
            </a:pPr>
            <a:endParaRPr lang="nl-BE" sz="1200" smtClean="0">
              <a:latin typeface="Arial" charset="0"/>
              <a:cs typeface="Arial" charset="0"/>
            </a:endParaRPr>
          </a:p>
          <a:p>
            <a:pPr>
              <a:buFont typeface="Arial" charset="0"/>
              <a:buNone/>
            </a:pPr>
            <a:r>
              <a:rPr lang="nl-BE" sz="1200" smtClean="0">
                <a:latin typeface="Arial" charset="0"/>
                <a:cs typeface="Arial" charset="0"/>
              </a:rPr>
              <a:t>.       Maths (wiskunde)</a:t>
            </a:r>
          </a:p>
          <a:p>
            <a:pPr>
              <a:buFont typeface="Arial" charset="0"/>
              <a:buNone/>
            </a:pPr>
            <a:endParaRPr lang="nl-BE" sz="1200" smtClean="0">
              <a:latin typeface="Arial" charset="0"/>
              <a:cs typeface="Arial" charset="0"/>
            </a:endParaRPr>
          </a:p>
          <a:p>
            <a:pPr>
              <a:buFont typeface="Arial" charset="0"/>
              <a:buNone/>
            </a:pPr>
            <a:r>
              <a:rPr lang="nl-BE" sz="1200" smtClean="0">
                <a:latin typeface="Arial" charset="0"/>
                <a:cs typeface="Arial" charset="0"/>
              </a:rPr>
              <a:t>        Kleuters moeten meten, relatie leggen,…om het ontwerp te onderzoeken en te bewerken.  </a:t>
            </a:r>
          </a:p>
          <a:p>
            <a:pPr>
              <a:buFont typeface="Arial" charset="0"/>
              <a:buNone/>
            </a:pPr>
            <a:r>
              <a:rPr lang="nl-BE" sz="1200" smtClean="0">
                <a:latin typeface="Arial" charset="0"/>
                <a:cs typeface="Arial" charset="0"/>
              </a:rPr>
              <a:t>        Vb. moeten de wieken even lang zijn om te draaien?</a:t>
            </a:r>
          </a:p>
          <a:p>
            <a:pPr>
              <a:buFont typeface="Arial" charset="0"/>
              <a:buNone/>
            </a:pPr>
            <a:r>
              <a:rPr lang="nl-BE" sz="1200" smtClean="0">
                <a:latin typeface="Arial" charset="0"/>
                <a:cs typeface="Arial" charset="0"/>
              </a:rPr>
              <a:t>        Hoe lang moeten de wieken zijn?</a:t>
            </a:r>
          </a:p>
          <a:p>
            <a:pPr>
              <a:buFont typeface="Arial" charset="0"/>
              <a:buNone/>
            </a:pPr>
            <a:r>
              <a:rPr lang="nl-BE" sz="1200" smtClean="0">
                <a:latin typeface="Arial" charset="0"/>
                <a:cs typeface="Arial" charset="0"/>
              </a:rPr>
              <a:t>        Hoe zwaar mogen de wieken zijn van de molen?         </a:t>
            </a:r>
            <a:r>
              <a:rPr lang="nl-BE" sz="1200" smtClean="0"/>
              <a:t>                                              </a:t>
            </a:r>
          </a:p>
        </p:txBody>
      </p:sp>
      <p:pic>
        <p:nvPicPr>
          <p:cNvPr id="22530" name="Picture 6" descr="DSC08700"/>
          <p:cNvPicPr>
            <a:picLocks noGrp="1" noChangeAspect="1" noChangeArrowheads="1"/>
          </p:cNvPicPr>
          <p:nvPr>
            <p:ph sz="quarter" idx="2"/>
          </p:nvPr>
        </p:nvPicPr>
        <p:blipFill>
          <a:blip r:embed="rId2"/>
          <a:srcRect/>
          <a:stretch>
            <a:fillRect/>
          </a:stretch>
        </p:blipFill>
        <p:spPr>
          <a:xfrm>
            <a:off x="5210175" y="1600200"/>
            <a:ext cx="2914650" cy="2185988"/>
          </a:xfrm>
        </p:spPr>
      </p:pic>
      <p:pic>
        <p:nvPicPr>
          <p:cNvPr id="22531" name="Picture 11" descr="DSC08706"/>
          <p:cNvPicPr>
            <a:picLocks noGrp="1" noChangeAspect="1" noChangeArrowheads="1"/>
          </p:cNvPicPr>
          <p:nvPr>
            <p:ph sz="quarter" idx="3"/>
          </p:nvPr>
        </p:nvPicPr>
        <p:blipFill>
          <a:blip r:embed="rId3"/>
          <a:srcRect/>
          <a:stretch>
            <a:fillRect/>
          </a:stretch>
        </p:blipFill>
        <p:spPr>
          <a:xfrm>
            <a:off x="5846763" y="3938588"/>
            <a:ext cx="1641475" cy="2187575"/>
          </a:xfr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p:cNvSpPr>
          <p:nvPr>
            <p:ph type="title"/>
          </p:nvPr>
        </p:nvSpPr>
        <p:spPr/>
        <p:txBody>
          <a:bodyPr/>
          <a:lstStyle/>
          <a:p>
            <a:r>
              <a:rPr lang="nl-BE" sz="1800" smtClean="0"/>
              <a:t>Ondertussen zorgden we voor een rijk aanbod in de klas of op de speelplaats.</a:t>
            </a:r>
            <a:endParaRPr lang="nl-NL" sz="1800" smtClean="0"/>
          </a:p>
        </p:txBody>
      </p:sp>
      <p:pic>
        <p:nvPicPr>
          <p:cNvPr id="23554" name="Picture 6" descr="IMG_0381"/>
          <p:cNvPicPr>
            <a:picLocks noGrp="1" noChangeAspect="1" noChangeArrowheads="1"/>
          </p:cNvPicPr>
          <p:nvPr>
            <p:ph sz="quarter" idx="1"/>
          </p:nvPr>
        </p:nvPicPr>
        <p:blipFill>
          <a:blip r:embed="rId2"/>
          <a:srcRect/>
          <a:stretch>
            <a:fillRect/>
          </a:stretch>
        </p:blipFill>
        <p:spPr>
          <a:xfrm>
            <a:off x="836613" y="1600200"/>
            <a:ext cx="3279775" cy="2185988"/>
          </a:xfrm>
        </p:spPr>
      </p:pic>
      <p:pic>
        <p:nvPicPr>
          <p:cNvPr id="23555" name="Picture 12" descr="DSC08564"/>
          <p:cNvPicPr>
            <a:picLocks noGrp="1" noChangeAspect="1" noChangeArrowheads="1"/>
          </p:cNvPicPr>
          <p:nvPr>
            <p:ph sz="quarter" idx="2"/>
          </p:nvPr>
        </p:nvPicPr>
        <p:blipFill>
          <a:blip r:embed="rId3"/>
          <a:srcRect/>
          <a:stretch>
            <a:fillRect/>
          </a:stretch>
        </p:blipFill>
        <p:spPr>
          <a:xfrm>
            <a:off x="1017588" y="3938588"/>
            <a:ext cx="2916237" cy="2187575"/>
          </a:xfrm>
        </p:spPr>
      </p:pic>
      <p:sp>
        <p:nvSpPr>
          <p:cNvPr id="23556" name="Tijdelijke aanduiding voor inhoud 2"/>
          <p:cNvSpPr>
            <a:spLocks/>
          </p:cNvSpPr>
          <p:nvPr/>
        </p:nvSpPr>
        <p:spPr bwMode="auto">
          <a:xfrm>
            <a:off x="468313" y="1628775"/>
            <a:ext cx="8229600" cy="4525963"/>
          </a:xfrm>
          <a:prstGeom prst="rect">
            <a:avLst/>
          </a:prstGeom>
          <a:noFill/>
          <a:ln w="9525">
            <a:noFill/>
            <a:miter lim="800000"/>
            <a:headEnd/>
            <a:tailEnd/>
          </a:ln>
        </p:spPr>
        <p:txBody>
          <a:bodyPr/>
          <a:lstStyle/>
          <a:p>
            <a:pPr algn="ctr">
              <a:spcBef>
                <a:spcPct val="20000"/>
              </a:spcBef>
              <a:buFont typeface="Arial" charset="0"/>
              <a:buNone/>
            </a:pPr>
            <a:endParaRPr lang="nl-BE" sz="1400">
              <a:latin typeface="Calibri" pitchFamily="34" charset="0"/>
            </a:endParaRPr>
          </a:p>
        </p:txBody>
      </p:sp>
      <p:pic>
        <p:nvPicPr>
          <p:cNvPr id="23557" name="Picture 15" descr="DSC08859"/>
          <p:cNvPicPr>
            <a:picLocks noGrp="1" noChangeAspect="1" noChangeArrowheads="1"/>
          </p:cNvPicPr>
          <p:nvPr>
            <p:ph sz="half" idx="3"/>
          </p:nvPr>
        </p:nvPicPr>
        <p:blipFill>
          <a:blip r:embed="rId4"/>
          <a:srcRect/>
          <a:stretch>
            <a:fillRect/>
          </a:stretch>
        </p:blipFill>
        <p:spPr>
          <a:xfrm>
            <a:off x="4648200" y="2347913"/>
            <a:ext cx="4038600" cy="30289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a:xfrm>
            <a:off x="468313" y="260350"/>
            <a:ext cx="8229600" cy="1143000"/>
          </a:xfrm>
        </p:spPr>
        <p:txBody>
          <a:bodyPr/>
          <a:lstStyle/>
          <a:p>
            <a:pPr eaLnBrk="1" hangingPunct="1"/>
            <a:r>
              <a:rPr lang="nl-BE" sz="2800" b="1" smtClean="0"/>
              <a:t>STEM </a:t>
            </a:r>
            <a:r>
              <a:rPr lang="nl-BE" sz="2800" smtClean="0"/>
              <a:t>starten op je school vraagt van de leerkracht om een richtinggevende coach te zijn</a:t>
            </a:r>
          </a:p>
        </p:txBody>
      </p:sp>
      <p:sp>
        <p:nvSpPr>
          <p:cNvPr id="24578" name="Rectangle 18"/>
          <p:cNvSpPr>
            <a:spLocks noGrp="1"/>
          </p:cNvSpPr>
          <p:nvPr>
            <p:ph type="body" sz="half" idx="1"/>
          </p:nvPr>
        </p:nvSpPr>
        <p:spPr>
          <a:xfrm>
            <a:off x="468313" y="1628775"/>
            <a:ext cx="4038600" cy="4525963"/>
          </a:xfrm>
        </p:spPr>
        <p:txBody>
          <a:bodyPr/>
          <a:lstStyle/>
          <a:p>
            <a:pPr>
              <a:defRPr/>
            </a:pPr>
            <a:r>
              <a:rPr lang="nl-BE" sz="1200" dirty="0" smtClean="0">
                <a:latin typeface="Arial" panose="020B0604020202020204" pitchFamily="34" charset="0"/>
                <a:cs typeface="Arial" panose="020B0604020202020204" pitchFamily="34" charset="0"/>
              </a:rPr>
              <a:t>Een andere manier van lesgeven</a:t>
            </a:r>
          </a:p>
          <a:p>
            <a:pPr>
              <a:defRPr/>
            </a:pPr>
            <a:r>
              <a:rPr lang="nl-BE" sz="1200" dirty="0" smtClean="0">
                <a:latin typeface="Arial" panose="020B0604020202020204" pitchFamily="34" charset="0"/>
                <a:cs typeface="Arial" panose="020B0604020202020204" pitchFamily="34" charset="0"/>
              </a:rPr>
              <a:t>Geef hen tijd  (om na te denken, als leerkracht niet altijd het antwoord gaan geven)</a:t>
            </a:r>
          </a:p>
          <a:p>
            <a:pPr>
              <a:defRPr/>
            </a:pPr>
            <a:r>
              <a:rPr lang="nl-BE" sz="1200" dirty="0" smtClean="0">
                <a:latin typeface="Arial" panose="020B0604020202020204" pitchFamily="34" charset="0"/>
                <a:cs typeface="Arial" panose="020B0604020202020204" pitchFamily="34" charset="0"/>
              </a:rPr>
              <a:t>Een leergierige houding creëren, geef een aanzet. (vb. brainstormen over het maken van een stoomboot)</a:t>
            </a:r>
          </a:p>
          <a:p>
            <a:pPr>
              <a:defRPr/>
            </a:pPr>
            <a:r>
              <a:rPr lang="nl-BE" sz="1200" dirty="0" smtClean="0">
                <a:latin typeface="Arial" panose="020B0604020202020204" pitchFamily="34" charset="0"/>
                <a:cs typeface="Arial" panose="020B0604020202020204" pitchFamily="34" charset="0"/>
              </a:rPr>
              <a:t>Veel experimenteren met materialen</a:t>
            </a:r>
          </a:p>
          <a:p>
            <a:pPr>
              <a:defRPr/>
            </a:pPr>
            <a:r>
              <a:rPr lang="nl-BE" sz="1200" dirty="0" smtClean="0">
                <a:latin typeface="Arial" panose="020B0604020202020204" pitchFamily="34" charset="0"/>
                <a:cs typeface="Arial" panose="020B0604020202020204" pitchFamily="34" charset="0"/>
              </a:rPr>
              <a:t>Een onderzoekje uitvoeren met je kleuters (</a:t>
            </a:r>
            <a:r>
              <a:rPr lang="nl-BE" sz="1200" dirty="0" err="1" smtClean="0">
                <a:latin typeface="Arial" panose="020B0604020202020204" pitchFamily="34" charset="0"/>
                <a:cs typeface="Arial" panose="020B0604020202020204" pitchFamily="34" charset="0"/>
              </a:rPr>
              <a:t>vb</a:t>
            </a:r>
            <a:r>
              <a:rPr lang="nl-BE" sz="1200" dirty="0" smtClean="0">
                <a:latin typeface="Arial" panose="020B0604020202020204" pitchFamily="34" charset="0"/>
                <a:cs typeface="Arial" panose="020B0604020202020204" pitchFamily="34" charset="0"/>
              </a:rPr>
              <a:t> in de watertafel onderzoeken wat kan drijven, zinken)</a:t>
            </a:r>
          </a:p>
          <a:p>
            <a:pPr>
              <a:defRPr/>
            </a:pPr>
            <a:r>
              <a:rPr lang="nl-BE" sz="1200" dirty="0" smtClean="0">
                <a:latin typeface="Arial" panose="020B0604020202020204" pitchFamily="34" charset="0"/>
                <a:cs typeface="Arial" panose="020B0604020202020204" pitchFamily="34" charset="0"/>
              </a:rPr>
              <a:t>Beschouwen-creëren-beschouwen</a:t>
            </a:r>
          </a:p>
          <a:p>
            <a:pPr>
              <a:defRPr/>
            </a:pPr>
            <a:r>
              <a:rPr lang="nl-BE" sz="1200" dirty="0" smtClean="0">
                <a:latin typeface="Arial" panose="020B0604020202020204" pitchFamily="34" charset="0"/>
                <a:cs typeface="Arial" panose="020B0604020202020204" pitchFamily="34" charset="0"/>
              </a:rPr>
              <a:t>Je zorgt voor een rijke uitdaging (voldoende en juiste materialen aanbieden)</a:t>
            </a:r>
          </a:p>
          <a:p>
            <a:pPr>
              <a:defRPr/>
            </a:pPr>
            <a:r>
              <a:rPr lang="nl-BE" sz="1200" dirty="0" smtClean="0">
                <a:latin typeface="Arial" panose="020B0604020202020204" pitchFamily="34" charset="0"/>
                <a:cs typeface="Arial" panose="020B0604020202020204" pitchFamily="34" charset="0"/>
              </a:rPr>
              <a:t>Je zorgt voor nadenkende vragen (vragen formuleren die de aandacht vestigen op het probleem en die ervoor zorgen dat het denken op gang wordt gebracht.  Vragen die kleuters laat nadenken over een manier, een methode om tot een oplossing te komen).  Je kan ook beperkingen opleggen (vb. twee voorwerpen aan elkaar maken, zonder lijm te gebruiken)</a:t>
            </a:r>
          </a:p>
          <a:p>
            <a:pPr>
              <a:defRPr/>
            </a:pPr>
            <a:r>
              <a:rPr lang="nl-BE" sz="1200" dirty="0" smtClean="0">
                <a:latin typeface="Arial" panose="020B0604020202020204" pitchFamily="34" charset="0"/>
                <a:cs typeface="Arial" panose="020B0604020202020204" pitchFamily="34" charset="0"/>
              </a:rPr>
              <a:t>Je gaat evalueren (kritisch reflecteren).  Door het evalueren kan je vat krijgen op het denkproces van de kleuters.  Laten vertellen hoe ze iets maakten, een tekening laten maken,…</a:t>
            </a:r>
          </a:p>
          <a:p>
            <a:pPr>
              <a:defRPr/>
            </a:pPr>
            <a:endParaRPr lang="nl-BE" sz="1400" dirty="0" smtClean="0">
              <a:latin typeface="Arial" panose="020B0604020202020204" pitchFamily="34" charset="0"/>
              <a:cs typeface="Arial" panose="020B0604020202020204" pitchFamily="34" charset="0"/>
            </a:endParaRPr>
          </a:p>
          <a:p>
            <a:pPr marL="0" indent="0">
              <a:buFont typeface="Arial" charset="0"/>
              <a:buNone/>
              <a:defRPr/>
            </a:pPr>
            <a:endParaRPr lang="nl-BE" sz="1400" dirty="0" smtClean="0"/>
          </a:p>
          <a:p>
            <a:pPr>
              <a:buFont typeface="Arial" charset="0"/>
              <a:buNone/>
              <a:defRPr/>
            </a:pPr>
            <a:endParaRPr lang="nl-BE" sz="2000" dirty="0" smtClean="0"/>
          </a:p>
          <a:p>
            <a:pPr>
              <a:defRPr/>
            </a:pPr>
            <a:endParaRPr lang="nl-NL" sz="2000" dirty="0" smtClean="0"/>
          </a:p>
        </p:txBody>
      </p:sp>
      <p:pic>
        <p:nvPicPr>
          <p:cNvPr id="24579" name="Picture 20" descr="DSC08867"/>
          <p:cNvPicPr>
            <a:picLocks noGrp="1" noChangeAspect="1" noChangeArrowheads="1"/>
          </p:cNvPicPr>
          <p:nvPr>
            <p:ph sz="half" idx="2"/>
          </p:nvPr>
        </p:nvPicPr>
        <p:blipFill>
          <a:blip r:embed="rId2"/>
          <a:srcRect/>
          <a:stretch>
            <a:fillRect/>
          </a:stretch>
        </p:blipFill>
        <p:spPr>
          <a:xfrm>
            <a:off x="4572000" y="1557338"/>
            <a:ext cx="4038600" cy="30289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468313" y="260350"/>
            <a:ext cx="8229600" cy="1143000"/>
          </a:xfrm>
        </p:spPr>
        <p:txBody>
          <a:bodyPr/>
          <a:lstStyle/>
          <a:p>
            <a:r>
              <a:rPr lang="nl-BE" sz="2800" smtClean="0"/>
              <a:t>Hoe brengen wij </a:t>
            </a:r>
            <a:r>
              <a:rPr lang="nl-BE" sz="2800" b="1" smtClean="0"/>
              <a:t>STEM</a:t>
            </a:r>
            <a:r>
              <a:rPr lang="nl-BE" sz="2800" smtClean="0"/>
              <a:t> aan in de klas</a:t>
            </a:r>
            <a:endParaRPr lang="nl-NL" sz="2800" smtClean="0"/>
          </a:p>
        </p:txBody>
      </p:sp>
      <p:sp>
        <p:nvSpPr>
          <p:cNvPr id="25602" name="Rectangle 3"/>
          <p:cNvSpPr>
            <a:spLocks noGrp="1"/>
          </p:cNvSpPr>
          <p:nvPr>
            <p:ph type="body" idx="1"/>
          </p:nvPr>
        </p:nvSpPr>
        <p:spPr>
          <a:xfrm>
            <a:off x="468313" y="1628775"/>
            <a:ext cx="8229600" cy="4525963"/>
          </a:xfrm>
        </p:spPr>
        <p:txBody>
          <a:bodyPr/>
          <a:lstStyle/>
          <a:p>
            <a:pPr>
              <a:lnSpc>
                <a:spcPct val="90000"/>
              </a:lnSpc>
              <a:buFont typeface="Arial" charset="0"/>
              <a:buNone/>
            </a:pPr>
            <a:r>
              <a:rPr lang="nl-BE" sz="1600" smtClean="0">
                <a:latin typeface="Arial" charset="0"/>
                <a:cs typeface="Arial" charset="0"/>
              </a:rPr>
              <a:t>Enkele voorbeelden:</a:t>
            </a:r>
          </a:p>
          <a:p>
            <a:pPr>
              <a:lnSpc>
                <a:spcPct val="90000"/>
              </a:lnSpc>
            </a:pPr>
            <a:r>
              <a:rPr lang="nl-BE" sz="1600" smtClean="0">
                <a:latin typeface="Arial" charset="0"/>
                <a:cs typeface="Arial" charset="0"/>
              </a:rPr>
              <a:t>Aan de hand van een thema: ieder jaar wordt er in de tweede kleuterklas gewerkt rond ‘slakken’.  </a:t>
            </a:r>
          </a:p>
          <a:p>
            <a:pPr>
              <a:lnSpc>
                <a:spcPct val="90000"/>
              </a:lnSpc>
              <a:buFont typeface="Arial" charset="0"/>
              <a:buNone/>
            </a:pPr>
            <a:r>
              <a:rPr lang="nl-BE" sz="1600" smtClean="0">
                <a:latin typeface="Arial" charset="0"/>
                <a:cs typeface="Arial" charset="0"/>
              </a:rPr>
              <a:t>      Samen met de kleuters: slakken gaan zoeken</a:t>
            </a:r>
          </a:p>
          <a:p>
            <a:pPr>
              <a:lnSpc>
                <a:spcPct val="90000"/>
              </a:lnSpc>
              <a:buFont typeface="Arial" charset="0"/>
              <a:buNone/>
            </a:pPr>
            <a:r>
              <a:rPr lang="nl-BE" sz="1600" smtClean="0">
                <a:latin typeface="Arial" charset="0"/>
                <a:cs typeface="Arial" charset="0"/>
              </a:rPr>
              <a:t>                                            daarna waarnemen en onderzoeksvragen stellen</a:t>
            </a:r>
          </a:p>
          <a:p>
            <a:pPr>
              <a:lnSpc>
                <a:spcPct val="90000"/>
              </a:lnSpc>
              <a:buFont typeface="Arial" charset="0"/>
              <a:buNone/>
            </a:pPr>
            <a:r>
              <a:rPr lang="nl-BE" sz="1600" smtClean="0">
                <a:latin typeface="Arial" charset="0"/>
                <a:cs typeface="Arial" charset="0"/>
              </a:rPr>
              <a:t>                                            wat doet de slak?</a:t>
            </a:r>
          </a:p>
          <a:p>
            <a:pPr>
              <a:lnSpc>
                <a:spcPct val="90000"/>
              </a:lnSpc>
              <a:buFont typeface="Arial" charset="0"/>
              <a:buNone/>
            </a:pPr>
            <a:r>
              <a:rPr lang="nl-BE" sz="1600" smtClean="0">
                <a:latin typeface="Arial" charset="0"/>
                <a:cs typeface="Arial" charset="0"/>
              </a:rPr>
              <a:t>                                            welk geluid zou de slak maken?</a:t>
            </a:r>
          </a:p>
          <a:p>
            <a:pPr>
              <a:lnSpc>
                <a:spcPct val="90000"/>
              </a:lnSpc>
              <a:buFont typeface="Arial" charset="0"/>
              <a:buNone/>
            </a:pPr>
            <a:r>
              <a:rPr lang="nl-BE" sz="1600" smtClean="0">
                <a:latin typeface="Arial" charset="0"/>
                <a:cs typeface="Arial" charset="0"/>
              </a:rPr>
              <a:t>                                            welke vorm heeft het slakkenhuisje?</a:t>
            </a:r>
          </a:p>
          <a:p>
            <a:pPr>
              <a:lnSpc>
                <a:spcPct val="90000"/>
              </a:lnSpc>
              <a:buFont typeface="Arial" charset="0"/>
              <a:buNone/>
            </a:pPr>
            <a:r>
              <a:rPr lang="nl-BE" sz="1600" smtClean="0">
                <a:latin typeface="Arial" charset="0"/>
                <a:cs typeface="Arial" charset="0"/>
              </a:rPr>
              <a:t>                                            welke sporen maakt een slak?</a:t>
            </a:r>
          </a:p>
          <a:p>
            <a:pPr>
              <a:lnSpc>
                <a:spcPct val="90000"/>
              </a:lnSpc>
              <a:buFont typeface="Arial" charset="0"/>
              <a:buNone/>
            </a:pPr>
            <a:endParaRPr lang="nl-BE" sz="1600" smtClean="0">
              <a:latin typeface="Arial" charset="0"/>
              <a:cs typeface="Arial" charset="0"/>
            </a:endParaRPr>
          </a:p>
          <a:p>
            <a:pPr>
              <a:lnSpc>
                <a:spcPct val="90000"/>
              </a:lnSpc>
              <a:buFont typeface="Arial" charset="0"/>
              <a:buNone/>
            </a:pPr>
            <a:r>
              <a:rPr lang="nl-BE" sz="1600" smtClean="0">
                <a:latin typeface="Arial" charset="0"/>
                <a:cs typeface="Arial" charset="0"/>
              </a:rPr>
              <a:t>.    Aan de hand van een toevallig moment:  ‘juf, we hebben geen lijm meer’, of ‘juf er zit een spin in onze klas’, meester: ‘kijk het water is ijs geworden’……..</a:t>
            </a:r>
          </a:p>
          <a:p>
            <a:pPr>
              <a:lnSpc>
                <a:spcPct val="90000"/>
              </a:lnSpc>
              <a:buFont typeface="Arial" charset="0"/>
              <a:buNone/>
            </a:pPr>
            <a:endParaRPr lang="nl-BE" sz="1600" smtClean="0">
              <a:latin typeface="Arial" charset="0"/>
              <a:cs typeface="Arial" charset="0"/>
            </a:endParaRPr>
          </a:p>
          <a:p>
            <a:pPr>
              <a:lnSpc>
                <a:spcPct val="90000"/>
              </a:lnSpc>
              <a:buFont typeface="Arial" charset="0"/>
              <a:buNone/>
            </a:pPr>
            <a:r>
              <a:rPr lang="nl-BE" sz="1600" smtClean="0">
                <a:latin typeface="Arial" charset="0"/>
                <a:cs typeface="Arial" charset="0"/>
              </a:rPr>
              <a:t>.    Aan de hand van de verschillende hoeken in de klas </a:t>
            </a:r>
          </a:p>
          <a:p>
            <a:pPr>
              <a:lnSpc>
                <a:spcPct val="90000"/>
              </a:lnSpc>
              <a:buFont typeface="Arial" charset="0"/>
              <a:buNone/>
            </a:pPr>
            <a:r>
              <a:rPr lang="nl-BE" sz="1600" smtClean="0">
                <a:latin typeface="Arial" charset="0"/>
                <a:cs typeface="Arial" charset="0"/>
              </a:rPr>
              <a:t>    - de bouwhoek</a:t>
            </a:r>
          </a:p>
          <a:p>
            <a:pPr>
              <a:lnSpc>
                <a:spcPct val="90000"/>
              </a:lnSpc>
              <a:buFont typeface="Arial" charset="0"/>
              <a:buNone/>
            </a:pPr>
            <a:r>
              <a:rPr lang="nl-BE" sz="1600" smtClean="0">
                <a:latin typeface="Arial" charset="0"/>
                <a:cs typeface="Arial" charset="0"/>
              </a:rPr>
              <a:t>    - de timmerhoek</a:t>
            </a:r>
          </a:p>
          <a:p>
            <a:pPr>
              <a:lnSpc>
                <a:spcPct val="90000"/>
              </a:lnSpc>
              <a:buFont typeface="Arial" charset="0"/>
              <a:buNone/>
            </a:pPr>
            <a:r>
              <a:rPr lang="nl-BE" sz="1600" smtClean="0">
                <a:latin typeface="Arial" charset="0"/>
                <a:cs typeface="Arial" charset="0"/>
              </a:rPr>
              <a:t>    - de ontdekhoek………….</a:t>
            </a:r>
            <a:endParaRPr lang="nl-NL" sz="160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nimated_picture_list_with_color_text_tabs_TP10201159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Animatie van lijst met afbeeldingen met gekleurde teksttabs</Template>
  <TotalTime>0</TotalTime>
  <Words>1357</Words>
  <Application>Microsoft Office PowerPoint</Application>
  <PresentationFormat>Diavoorstelling (4:3)</PresentationFormat>
  <Paragraphs>162</Paragraphs>
  <Slides>18</Slides>
  <Notes>1</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Animated_picture_list_with_color_text_tabs_TP102011595</vt:lpstr>
      <vt:lpstr>                 STEM op de kleuterschool</vt:lpstr>
      <vt:lpstr>PowerPoint-presentatie</vt:lpstr>
      <vt:lpstr>  Situatieschets  </vt:lpstr>
      <vt:lpstr>Hoe gingen we tewerk? ‘het beschouwen’</vt:lpstr>
      <vt:lpstr>De verschillende stapjes</vt:lpstr>
      <vt:lpstr>PowerPoint-presentatie</vt:lpstr>
      <vt:lpstr>Ondertussen zorgden we voor een rijk aanbod in de klas of op de speelplaats.</vt:lpstr>
      <vt:lpstr>STEM starten op je school vraagt van de leerkracht om een richtinggevende coach te zijn</vt:lpstr>
      <vt:lpstr>Hoe brengen wij STEM aan in de klas</vt:lpstr>
      <vt:lpstr> Stappen tot het stimuleren van een onderzoekende houding</vt:lpstr>
      <vt:lpstr>Ideeën hoe je STEM kan aanpakken:</vt:lpstr>
      <vt:lpstr>STEM =</vt:lpstr>
      <vt:lpstr>STEM=</vt:lpstr>
      <vt:lpstr>STEM= de exploratiedrang aanboren en zorgen voor betrokkenheid.   De leerkracht probeert samen met de kinderen verwonderd te zijn, op onderzoek te gaan, nieuwsgierig te zijn en nieuwe dingen te proberen.  De leerkracht zorgt voor een rijk en uitdagend milieu.  De leerkracht geeft de kinderen ruimte en tijd, hierdoor ontstaan er veel kansen.  </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op school</dc:title>
  <dc:creator/>
  <cp:lastModifiedBy/>
  <cp:revision>35</cp:revision>
  <dcterms:created xsi:type="dcterms:W3CDTF">2015-03-10T20:23:36Z</dcterms:created>
  <dcterms:modified xsi:type="dcterms:W3CDTF">2015-10-20T14:46:26Z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TC020116629991</vt:lpwstr>
  </property>
</Properties>
</file>