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8" r:id="rId3"/>
    <p:sldId id="257" r:id="rId4"/>
    <p:sldId id="276" r:id="rId5"/>
    <p:sldId id="258" r:id="rId6"/>
    <p:sldId id="259" r:id="rId7"/>
    <p:sldId id="260" r:id="rId8"/>
    <p:sldId id="262" r:id="rId9"/>
    <p:sldId id="261" r:id="rId10"/>
    <p:sldId id="264" r:id="rId11"/>
    <p:sldId id="265" r:id="rId12"/>
    <p:sldId id="266" r:id="rId13"/>
    <p:sldId id="267" r:id="rId14"/>
    <p:sldId id="268" r:id="rId15"/>
    <p:sldId id="274" r:id="rId16"/>
    <p:sldId id="269" r:id="rId17"/>
    <p:sldId id="277" r:id="rId18"/>
    <p:sldId id="270" r:id="rId19"/>
    <p:sldId id="272" r:id="rId20"/>
    <p:sldId id="271" r:id="rId21"/>
    <p:sldId id="275"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6335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502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312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7109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350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0800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5786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7176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5304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8732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9307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778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7090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9905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096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2304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10/19/2015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24881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evliegenier.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err="1" smtClean="0"/>
              <a:t>Kennisdelingsdag</a:t>
            </a:r>
            <a:r>
              <a:rPr lang="nl-BE" dirty="0" smtClean="0"/>
              <a:t> STEM</a:t>
            </a:r>
            <a:br>
              <a:rPr lang="nl-BE" dirty="0" smtClean="0"/>
            </a:br>
            <a:r>
              <a:rPr lang="nl-BE" dirty="0" smtClean="0"/>
              <a:t>23 oktober 2015</a:t>
            </a:r>
            <a:endParaRPr lang="nl-BE" dirty="0"/>
          </a:p>
        </p:txBody>
      </p:sp>
      <p:sp>
        <p:nvSpPr>
          <p:cNvPr id="3" name="Ondertitel 2"/>
          <p:cNvSpPr>
            <a:spLocks noGrp="1"/>
          </p:cNvSpPr>
          <p:nvPr>
            <p:ph type="subTitle" idx="1"/>
          </p:nvPr>
        </p:nvSpPr>
        <p:spPr/>
        <p:txBody>
          <a:bodyPr>
            <a:normAutofit fontScale="92500" lnSpcReduction="20000"/>
          </a:bodyPr>
          <a:lstStyle/>
          <a:p>
            <a:r>
              <a:rPr lang="nl-BE" dirty="0" smtClean="0"/>
              <a:t>Vrij Basisschool De Vliegenier Semmerzake </a:t>
            </a:r>
            <a:br>
              <a:rPr lang="nl-BE" dirty="0" smtClean="0"/>
            </a:br>
            <a:r>
              <a:rPr lang="nl-BE" dirty="0" smtClean="0"/>
              <a:t>Voorheen Vrije Basisschool Gavere - Semmerzake</a:t>
            </a:r>
            <a:br>
              <a:rPr lang="nl-BE" dirty="0" smtClean="0"/>
            </a:br>
            <a:r>
              <a:rPr lang="nl-BE" dirty="0" smtClean="0">
                <a:hlinkClick r:id="rId2"/>
              </a:rPr>
              <a:t>www.devliegenier.be</a:t>
            </a:r>
            <a:endParaRPr lang="nl-BE" dirty="0" smtClean="0"/>
          </a:p>
          <a:p>
            <a:r>
              <a:rPr lang="nl-BE" dirty="0" smtClean="0"/>
              <a:t>Deschaumes Christine</a:t>
            </a:r>
            <a:endParaRPr lang="nl-BE" dirty="0"/>
          </a:p>
        </p:txBody>
      </p:sp>
    </p:spTree>
    <p:extLst>
      <p:ext uri="{BB962C8B-B14F-4D97-AF65-F5344CB8AC3E}">
        <p14:creationId xmlns:p14="http://schemas.microsoft.com/office/powerpoint/2010/main" val="20005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idx="1"/>
          </p:nvPr>
        </p:nvPicPr>
        <p:blipFill>
          <a:blip r:embed="rId2"/>
          <a:srcRect t="1757" b="1757"/>
          <a:stretch>
            <a:fillRect/>
          </a:stretch>
        </p:blipFill>
        <p:spPr>
          <a:xfrm>
            <a:off x="2589213" y="624115"/>
            <a:ext cx="8915400" cy="5580063"/>
          </a:xfrm>
          <a:prstGeom prst="rect">
            <a:avLst/>
          </a:prstGeom>
        </p:spPr>
      </p:pic>
      <p:sp>
        <p:nvSpPr>
          <p:cNvPr id="4" name="Tijdelijke aanduiding voor tekst 3"/>
          <p:cNvSpPr>
            <a:spLocks noGrp="1"/>
          </p:cNvSpPr>
          <p:nvPr>
            <p:ph type="body" sz="half" idx="2"/>
          </p:nvPr>
        </p:nvSpPr>
        <p:spPr/>
        <p:txBody>
          <a:bodyPr/>
          <a:lstStyle/>
          <a:p>
            <a:r>
              <a:rPr lang="nl-BE" dirty="0" smtClean="0"/>
              <a:t> </a:t>
            </a:r>
            <a:endParaRPr lang="nl-BE" dirty="0"/>
          </a:p>
        </p:txBody>
      </p:sp>
    </p:spTree>
    <p:extLst>
      <p:ext uri="{BB962C8B-B14F-4D97-AF65-F5344CB8AC3E}">
        <p14:creationId xmlns:p14="http://schemas.microsoft.com/office/powerpoint/2010/main" val="420413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9949" y="609600"/>
            <a:ext cx="8393926" cy="3276600"/>
          </a:xfrm>
        </p:spPr>
        <p:txBody>
          <a:bodyPr>
            <a:noAutofit/>
          </a:bodyPr>
          <a:lstStyle/>
          <a:p>
            <a:r>
              <a:rPr lang="nl-BE" sz="2000" dirty="0"/>
              <a:t>Natuurlijk kan men geen ingenieur worden zonder wiskundig inzicht, maar het is niet door wiskunde te zaaien dat men betere ingenieurs maakt. </a:t>
            </a:r>
            <a:br>
              <a:rPr lang="nl-BE" sz="2000" dirty="0"/>
            </a:br>
            <a:r>
              <a:rPr lang="nl-BE" sz="2000" dirty="0"/>
              <a:t>Daar is meer voor nodig, nl. een stevige ervaringsbasis waarop het meer abstracte denken geënt kan worden. </a:t>
            </a:r>
            <a:br>
              <a:rPr lang="nl-BE" sz="2000" dirty="0"/>
            </a:br>
            <a:r>
              <a:rPr lang="nl-BE" sz="2000" dirty="0"/>
              <a:t/>
            </a:r>
            <a:br>
              <a:rPr lang="nl-BE" sz="2000" dirty="0"/>
            </a:br>
            <a:r>
              <a:rPr lang="nl-BE" sz="2000" dirty="0"/>
              <a:t>Je kunt dus maar een ‘kei’ zijn in het gebied van technologie als je de materialen, hun eigenschappen en processen op een scherpe wijze kunt voorstellen.</a:t>
            </a:r>
            <a:br>
              <a:rPr lang="nl-BE" sz="2000" dirty="0"/>
            </a:br>
            <a:endParaRPr lang="nl-BE" sz="2000" dirty="0"/>
          </a:p>
        </p:txBody>
      </p:sp>
      <p:sp>
        <p:nvSpPr>
          <p:cNvPr id="4" name="Tijdelijke aanduiding voor tekst 3"/>
          <p:cNvSpPr>
            <a:spLocks noGrp="1"/>
          </p:cNvSpPr>
          <p:nvPr>
            <p:ph type="body" sz="quarter" idx="13"/>
          </p:nvPr>
        </p:nvSpPr>
        <p:spPr>
          <a:xfrm>
            <a:off x="3278635" y="3695700"/>
            <a:ext cx="7536554" cy="381000"/>
          </a:xfrm>
        </p:spPr>
        <p:txBody>
          <a:bodyPr/>
          <a:lstStyle/>
          <a:p>
            <a:r>
              <a:rPr lang="nl-BE" dirty="0"/>
              <a:t>Ferre LAEVERS</a:t>
            </a:r>
          </a:p>
        </p:txBody>
      </p:sp>
    </p:spTree>
    <p:extLst>
      <p:ext uri="{BB962C8B-B14F-4D97-AF65-F5344CB8AC3E}">
        <p14:creationId xmlns:p14="http://schemas.microsoft.com/office/powerpoint/2010/main" val="4179452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2000" dirty="0"/>
              <a:t>Als je alleen maar lessen geeft waarbij kinderen heel veel kunnen hanteren en doen, dan zal dat kinderen technisch heel vaardig maken, maar dan hebben ze nooit bij een probleem stilgestaan of ideeën opgedaan. </a:t>
            </a:r>
            <a:br>
              <a:rPr lang="nl-BE" sz="2000" dirty="0"/>
            </a:br>
            <a:r>
              <a:rPr lang="nl-BE" sz="2000" dirty="0"/>
              <a:t/>
            </a:r>
            <a:br>
              <a:rPr lang="nl-BE" sz="2000" dirty="0"/>
            </a:br>
            <a:r>
              <a:rPr lang="nl-BE" sz="2000" dirty="0"/>
              <a:t>Als je het in gesprekken enkel hebt over de maatschappelijke context van techniek, bestaat het gevaar dat je alleen ‘praat’ over techniek en dat de kinderen nooit een hamer in hun handen hebben gehad</a:t>
            </a:r>
            <a:r>
              <a:rPr lang="nl-BE" sz="2000" dirty="0" smtClean="0"/>
              <a:t>.</a:t>
            </a:r>
            <a:r>
              <a:rPr lang="nl-BE" sz="2000" dirty="0"/>
              <a:t/>
            </a:r>
            <a:br>
              <a:rPr lang="nl-BE" sz="2000" dirty="0"/>
            </a:br>
            <a:endParaRPr lang="nl-BE" sz="2000" dirty="0"/>
          </a:p>
        </p:txBody>
      </p:sp>
      <p:sp>
        <p:nvSpPr>
          <p:cNvPr id="4" name="Tijdelijke aanduiding voor tekst 3"/>
          <p:cNvSpPr>
            <a:spLocks noGrp="1"/>
          </p:cNvSpPr>
          <p:nvPr>
            <p:ph type="body" sz="quarter" idx="13"/>
          </p:nvPr>
        </p:nvSpPr>
        <p:spPr/>
        <p:txBody>
          <a:bodyPr/>
          <a:lstStyle/>
          <a:p>
            <a:r>
              <a:rPr lang="nl-BE" dirty="0" smtClean="0"/>
              <a:t>Koen PIERLET</a:t>
            </a:r>
            <a:endParaRPr lang="nl-BE" dirty="0"/>
          </a:p>
        </p:txBody>
      </p:sp>
    </p:spTree>
    <p:extLst>
      <p:ext uri="{BB962C8B-B14F-4D97-AF65-F5344CB8AC3E}">
        <p14:creationId xmlns:p14="http://schemas.microsoft.com/office/powerpoint/2010/main" val="124915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2000" dirty="0"/>
              <a:t>Wanneer de verschillende wetenschaps- en techniekonderwerpen op school alleen exemplarisch aan bod komen tijdens geplande lessen, dan koppelen we deze onderwerpen los van elkaar en van de wereld waarin ze ingebed zouden moeten zijn. Dat maakt het opbouwen van een stevige kennisbasis, gebaseerd op een fundamenteel en onderling verbonden begrijpen, onmogelijk</a:t>
            </a:r>
            <a:r>
              <a:rPr lang="nl-BE" sz="2000" dirty="0" smtClean="0"/>
              <a:t>.</a:t>
            </a:r>
            <a:r>
              <a:rPr lang="nl-BE" sz="2000" dirty="0"/>
              <a:t/>
            </a:r>
            <a:br>
              <a:rPr lang="nl-BE" sz="2000" dirty="0"/>
            </a:br>
            <a:endParaRPr lang="nl-BE" sz="2000" dirty="0"/>
          </a:p>
        </p:txBody>
      </p:sp>
      <p:sp>
        <p:nvSpPr>
          <p:cNvPr id="6" name="Tijdelijke aanduiding voor tekst 5"/>
          <p:cNvSpPr>
            <a:spLocks noGrp="1"/>
          </p:cNvSpPr>
          <p:nvPr>
            <p:ph type="body" sz="quarter" idx="13"/>
          </p:nvPr>
        </p:nvSpPr>
        <p:spPr>
          <a:xfrm>
            <a:off x="3278635" y="3233057"/>
            <a:ext cx="7536554" cy="381000"/>
          </a:xfrm>
        </p:spPr>
        <p:txBody>
          <a:bodyPr/>
          <a:lstStyle/>
          <a:p>
            <a:r>
              <a:rPr lang="nl-BE" dirty="0" smtClean="0"/>
              <a:t>Bart COPPES</a:t>
            </a:r>
            <a:endParaRPr lang="nl-BE" dirty="0"/>
          </a:p>
        </p:txBody>
      </p:sp>
      <p:pic>
        <p:nvPicPr>
          <p:cNvPr id="8" name="Afbeelding 7"/>
          <p:cNvPicPr>
            <a:picLocks noChangeAspect="1"/>
          </p:cNvPicPr>
          <p:nvPr/>
        </p:nvPicPr>
        <p:blipFill>
          <a:blip r:embed="rId2"/>
          <a:stretch>
            <a:fillRect/>
          </a:stretch>
        </p:blipFill>
        <p:spPr>
          <a:xfrm>
            <a:off x="5379952" y="3233057"/>
            <a:ext cx="3333920" cy="3333920"/>
          </a:xfrm>
          <a:prstGeom prst="rect">
            <a:avLst/>
          </a:prstGeom>
        </p:spPr>
      </p:pic>
    </p:spTree>
    <p:extLst>
      <p:ext uri="{BB962C8B-B14F-4D97-AF65-F5344CB8AC3E}">
        <p14:creationId xmlns:p14="http://schemas.microsoft.com/office/powerpoint/2010/main" val="43039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217469" y="1207352"/>
            <a:ext cx="9757063" cy="4443297"/>
          </a:xfrm>
          <a:prstGeom prst="rect">
            <a:avLst/>
          </a:prstGeom>
        </p:spPr>
      </p:pic>
    </p:spTree>
    <p:extLst>
      <p:ext uri="{BB962C8B-B14F-4D97-AF65-F5344CB8AC3E}">
        <p14:creationId xmlns:p14="http://schemas.microsoft.com/office/powerpoint/2010/main" val="172435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Mogelijke problemen</a:t>
            </a:r>
            <a:endParaRPr lang="nl-BE" dirty="0"/>
          </a:p>
        </p:txBody>
      </p:sp>
      <p:sp>
        <p:nvSpPr>
          <p:cNvPr id="4" name="Tijdelijke aanduiding voor inhoud 3"/>
          <p:cNvSpPr>
            <a:spLocks noGrp="1"/>
          </p:cNvSpPr>
          <p:nvPr>
            <p:ph idx="1"/>
          </p:nvPr>
        </p:nvSpPr>
        <p:spPr/>
        <p:txBody>
          <a:bodyPr>
            <a:normAutofit fontScale="92500" lnSpcReduction="20000"/>
          </a:bodyPr>
          <a:lstStyle/>
          <a:p>
            <a:r>
              <a:rPr lang="nl-BE" dirty="0"/>
              <a:t>Leerkrachten vinden het vaak moeilijk om niet sturend te zijn. </a:t>
            </a:r>
          </a:p>
          <a:p>
            <a:r>
              <a:rPr lang="nl-BE" dirty="0"/>
              <a:t>Durven autonomie verlenen aan de kinderen betekent soms gadeslaan hoe een kind kiest voor een aanpak die leidt tot mislukken en je daarbij als leerkracht bewust afzijdig houden</a:t>
            </a:r>
            <a:r>
              <a:rPr lang="nl-BE" dirty="0" smtClean="0"/>
              <a:t>.</a:t>
            </a:r>
            <a:endParaRPr lang="nl-BE" dirty="0"/>
          </a:p>
          <a:p>
            <a:r>
              <a:rPr lang="nl-BE" dirty="0"/>
              <a:t>Er is een angst dat kinderen onvoldoende kennis zullen opdoen, of dat men onvoldoende de leerplandoelen bereikt. </a:t>
            </a:r>
          </a:p>
          <a:p>
            <a:r>
              <a:rPr lang="nl-BE" dirty="0"/>
              <a:t>Leerkrachten beoordelen ideeën snel met een ‘maar’. Dit is een ideeënkiller bij kinderen</a:t>
            </a:r>
            <a:r>
              <a:rPr lang="nl-BE" dirty="0" smtClean="0"/>
              <a:t>.</a:t>
            </a:r>
            <a:endParaRPr lang="nl-BE" dirty="0"/>
          </a:p>
          <a:p>
            <a:r>
              <a:rPr lang="nl-BE" dirty="0"/>
              <a:t>Het vraagt een sterke begeleidingsstijl van de </a:t>
            </a:r>
            <a:r>
              <a:rPr lang="nl-BE" dirty="0" smtClean="0"/>
              <a:t>leerkracht. De </a:t>
            </a:r>
            <a:r>
              <a:rPr lang="nl-BE" dirty="0"/>
              <a:t>leerkracht moet actief begeleiden en de creativiteit van de </a:t>
            </a:r>
            <a:r>
              <a:rPr lang="nl-BE" dirty="0" smtClean="0"/>
              <a:t>kinderen stimuleren </a:t>
            </a:r>
            <a:r>
              <a:rPr lang="nl-BE" dirty="0"/>
              <a:t>door vraagstelling</a:t>
            </a:r>
            <a:r>
              <a:rPr lang="nl-BE" dirty="0" smtClean="0"/>
              <a:t>.</a:t>
            </a:r>
            <a:endParaRPr lang="nl-BE" dirty="0"/>
          </a:p>
          <a:p>
            <a:r>
              <a:rPr lang="nl-BE" dirty="0"/>
              <a:t>Afwachten waar het thema of belangstellingspunt naartoe zal gaan: richting, verschillende invalshoeken</a:t>
            </a:r>
            <a:r>
              <a:rPr lang="nl-BE" dirty="0" smtClean="0"/>
              <a:t>.</a:t>
            </a:r>
            <a:endParaRPr lang="nl-BE" dirty="0"/>
          </a:p>
          <a:p>
            <a:r>
              <a:rPr lang="nl-BE" dirty="0"/>
              <a:t>Durven loskomen van een weekschema: ruimte voorzien.</a:t>
            </a:r>
          </a:p>
          <a:p>
            <a:endParaRPr lang="nl-BE" dirty="0"/>
          </a:p>
        </p:txBody>
      </p:sp>
    </p:spTree>
    <p:extLst>
      <p:ext uri="{BB962C8B-B14F-4D97-AF65-F5344CB8AC3E}">
        <p14:creationId xmlns:p14="http://schemas.microsoft.com/office/powerpoint/2010/main" val="100066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BIG IDEAS</a:t>
            </a:r>
            <a:endParaRPr lang="nl-BE" dirty="0"/>
          </a:p>
        </p:txBody>
      </p:sp>
      <p:pic>
        <p:nvPicPr>
          <p:cNvPr id="13" name="Tijdelijke aanduiding voor inhoud 12"/>
          <p:cNvPicPr>
            <a:picLocks noGrp="1" noChangeAspect="1"/>
          </p:cNvPicPr>
          <p:nvPr>
            <p:ph idx="1"/>
          </p:nvPr>
        </p:nvPicPr>
        <p:blipFill>
          <a:blip r:embed="rId2"/>
          <a:stretch>
            <a:fillRect/>
          </a:stretch>
        </p:blipFill>
        <p:spPr>
          <a:xfrm>
            <a:off x="3451961" y="1709058"/>
            <a:ext cx="7193614" cy="4811193"/>
          </a:xfrm>
          <a:prstGeom prst="rect">
            <a:avLst/>
          </a:prstGeom>
        </p:spPr>
      </p:pic>
    </p:spTree>
    <p:extLst>
      <p:ext uri="{BB962C8B-B14F-4D97-AF65-F5344CB8AC3E}">
        <p14:creationId xmlns:p14="http://schemas.microsoft.com/office/powerpoint/2010/main" val="2485269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Praktijkideeën</a:t>
            </a:r>
            <a:endParaRPr lang="nl-BE" dirty="0"/>
          </a:p>
        </p:txBody>
      </p:sp>
      <p:sp>
        <p:nvSpPr>
          <p:cNvPr id="3" name="Tijdelijke aanduiding voor inhoud 2"/>
          <p:cNvSpPr>
            <a:spLocks noGrp="1"/>
          </p:cNvSpPr>
          <p:nvPr>
            <p:ph idx="1"/>
          </p:nvPr>
        </p:nvSpPr>
        <p:spPr/>
        <p:txBody>
          <a:bodyPr>
            <a:normAutofit/>
          </a:bodyPr>
          <a:lstStyle/>
          <a:p>
            <a:r>
              <a:rPr lang="nl-BE" dirty="0"/>
              <a:t>Sinterklaas </a:t>
            </a:r>
            <a:r>
              <a:rPr lang="nl-BE" dirty="0" smtClean="0"/>
              <a:t>:</a:t>
            </a:r>
          </a:p>
          <a:p>
            <a:pPr lvl="1"/>
            <a:r>
              <a:rPr lang="nl-BE" dirty="0"/>
              <a:t>E</a:t>
            </a:r>
            <a:r>
              <a:rPr lang="nl-BE" dirty="0" smtClean="0"/>
              <a:t>r </a:t>
            </a:r>
            <a:r>
              <a:rPr lang="nl-BE" dirty="0"/>
              <a:t>is geen rood papier meer in voorraad om een mijter te maken. Hoe kunnen we zelf rood papier maken ? We experimenteren met verschillende technieken en kiezen er dan één </a:t>
            </a:r>
            <a:r>
              <a:rPr lang="nl-BE" dirty="0" smtClean="0"/>
              <a:t>uit.</a:t>
            </a:r>
          </a:p>
          <a:p>
            <a:pPr lvl="1"/>
            <a:r>
              <a:rPr lang="nl-BE" dirty="0" smtClean="0"/>
              <a:t>Stoffen </a:t>
            </a:r>
            <a:r>
              <a:rPr lang="nl-BE" dirty="0"/>
              <a:t>onderzoeken voor een nieuwe mantel voor de sint, of voor het bed van sinterklaas. We onderzoeken de textuur, de dikte en </a:t>
            </a:r>
            <a:r>
              <a:rPr lang="nl-BE" dirty="0" smtClean="0"/>
              <a:t>warmte.</a:t>
            </a:r>
          </a:p>
          <a:p>
            <a:pPr lvl="1"/>
            <a:r>
              <a:rPr lang="nl-BE" dirty="0" smtClean="0"/>
              <a:t>Observatie </a:t>
            </a:r>
            <a:r>
              <a:rPr lang="nl-BE" dirty="0"/>
              <a:t>van verschillende daken in de </a:t>
            </a:r>
            <a:r>
              <a:rPr lang="nl-BE" dirty="0" smtClean="0"/>
              <a:t>omgeving en </a:t>
            </a:r>
            <a:r>
              <a:rPr lang="nl-BE" dirty="0"/>
              <a:t>de </a:t>
            </a:r>
            <a:r>
              <a:rPr lang="nl-BE" dirty="0" smtClean="0"/>
              <a:t>materialen, eventueel </a:t>
            </a:r>
            <a:r>
              <a:rPr lang="nl-BE" dirty="0"/>
              <a:t>de </a:t>
            </a:r>
            <a:r>
              <a:rPr lang="nl-BE" dirty="0" smtClean="0"/>
              <a:t>waterafvloeiing</a:t>
            </a:r>
          </a:p>
          <a:p>
            <a:r>
              <a:rPr lang="nl-BE" dirty="0" smtClean="0"/>
              <a:t>Kerstmis:</a:t>
            </a:r>
          </a:p>
          <a:p>
            <a:pPr lvl="1"/>
            <a:r>
              <a:rPr lang="nl-BE" dirty="0" smtClean="0"/>
              <a:t>op </a:t>
            </a:r>
            <a:r>
              <a:rPr lang="nl-BE" dirty="0"/>
              <a:t>zoek in de natuur naar kale en ‘groene’ </a:t>
            </a:r>
            <a:r>
              <a:rPr lang="nl-BE" dirty="0" smtClean="0"/>
              <a:t>bomen</a:t>
            </a:r>
            <a:endParaRPr lang="nl-BE" dirty="0"/>
          </a:p>
        </p:txBody>
      </p:sp>
    </p:spTree>
    <p:extLst>
      <p:ext uri="{BB962C8B-B14F-4D97-AF65-F5344CB8AC3E}">
        <p14:creationId xmlns:p14="http://schemas.microsoft.com/office/powerpoint/2010/main" val="419390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Praktijkideeën</a:t>
            </a:r>
            <a:endParaRPr lang="nl-BE" dirty="0"/>
          </a:p>
        </p:txBody>
      </p:sp>
      <p:sp>
        <p:nvSpPr>
          <p:cNvPr id="6" name="Tijdelijke aanduiding voor inhoud 5"/>
          <p:cNvSpPr>
            <a:spLocks noGrp="1"/>
          </p:cNvSpPr>
          <p:nvPr>
            <p:ph idx="1"/>
          </p:nvPr>
        </p:nvSpPr>
        <p:spPr>
          <a:xfrm>
            <a:off x="2589212" y="2133600"/>
            <a:ext cx="8915400" cy="4201886"/>
          </a:xfrm>
        </p:spPr>
        <p:txBody>
          <a:bodyPr>
            <a:normAutofit fontScale="85000" lnSpcReduction="20000"/>
          </a:bodyPr>
          <a:lstStyle/>
          <a:p>
            <a:r>
              <a:rPr lang="nl-BE" dirty="0"/>
              <a:t>Lente:</a:t>
            </a:r>
          </a:p>
          <a:p>
            <a:pPr lvl="1"/>
            <a:r>
              <a:rPr lang="nl-BE" dirty="0" smtClean="0"/>
              <a:t>Zaaien </a:t>
            </a:r>
            <a:r>
              <a:rPr lang="nl-BE" dirty="0"/>
              <a:t>en observeren. Variaties met licht en vocht onderzoeken.</a:t>
            </a:r>
          </a:p>
          <a:p>
            <a:pPr lvl="1"/>
            <a:r>
              <a:rPr lang="nl-BE" dirty="0" smtClean="0"/>
              <a:t>Op </a:t>
            </a:r>
            <a:r>
              <a:rPr lang="nl-BE" dirty="0"/>
              <a:t>onderzoek naar ontluikend leven in de grond en </a:t>
            </a:r>
            <a:r>
              <a:rPr lang="nl-BE" dirty="0" smtClean="0"/>
              <a:t>op </a:t>
            </a:r>
            <a:r>
              <a:rPr lang="nl-BE" dirty="0"/>
              <a:t>bomen en struiken. De eerste sporen van de lente ontdekken.</a:t>
            </a:r>
          </a:p>
          <a:p>
            <a:pPr lvl="1"/>
            <a:r>
              <a:rPr lang="nl-BE" dirty="0" smtClean="0"/>
              <a:t>Dieren </a:t>
            </a:r>
            <a:r>
              <a:rPr lang="nl-BE" dirty="0"/>
              <a:t>en hun jongen waarnemen, </a:t>
            </a:r>
            <a:r>
              <a:rPr lang="nl-BE" dirty="0" smtClean="0"/>
              <a:t>bewonderen</a:t>
            </a:r>
            <a:endParaRPr lang="nl-BE" dirty="0"/>
          </a:p>
          <a:p>
            <a:pPr lvl="1"/>
            <a:r>
              <a:rPr lang="nl-BE" dirty="0" smtClean="0"/>
              <a:t>Kriebeldieren </a:t>
            </a:r>
            <a:r>
              <a:rPr lang="nl-BE" dirty="0"/>
              <a:t>observeren, met gebruik van vergrootglazen en potjes. In de natuur, in boeken, tijdschriften en op computer</a:t>
            </a:r>
          </a:p>
          <a:p>
            <a:pPr lvl="1"/>
            <a:r>
              <a:rPr lang="nl-BE" dirty="0" smtClean="0"/>
              <a:t>Temperatuurmetingen </a:t>
            </a:r>
            <a:r>
              <a:rPr lang="nl-BE" dirty="0"/>
              <a:t>op verschillende plekken (zon, schaduw, achtergrond waarop de thermometer hangt, …)</a:t>
            </a:r>
          </a:p>
          <a:p>
            <a:r>
              <a:rPr lang="nl-BE" dirty="0" smtClean="0"/>
              <a:t>Pasen:</a:t>
            </a:r>
            <a:endParaRPr lang="nl-BE" dirty="0"/>
          </a:p>
          <a:p>
            <a:pPr lvl="1"/>
            <a:r>
              <a:rPr lang="nl-BE" dirty="0" smtClean="0"/>
              <a:t>Verschillende </a:t>
            </a:r>
            <a:r>
              <a:rPr lang="nl-BE" dirty="0"/>
              <a:t>eieren waarnemen, proeven, klaarmaken. Waar komen ze vandaan ? Welke dieren leggen eieren ?</a:t>
            </a:r>
          </a:p>
          <a:p>
            <a:pPr lvl="1"/>
            <a:r>
              <a:rPr lang="nl-BE" dirty="0" smtClean="0"/>
              <a:t>Onderzoek </a:t>
            </a:r>
            <a:r>
              <a:rPr lang="nl-BE" dirty="0"/>
              <a:t>naar nesten van vogels en hun eieren.</a:t>
            </a:r>
          </a:p>
          <a:p>
            <a:pPr lvl="1"/>
            <a:r>
              <a:rPr lang="nl-BE" dirty="0" smtClean="0"/>
              <a:t>Zandeieren </a:t>
            </a:r>
            <a:r>
              <a:rPr lang="nl-BE" dirty="0"/>
              <a:t>maken; onderzoek van droog en nat zand.</a:t>
            </a:r>
          </a:p>
          <a:p>
            <a:pPr lvl="1"/>
            <a:r>
              <a:rPr lang="nl-BE" dirty="0" smtClean="0"/>
              <a:t>Smelten </a:t>
            </a:r>
            <a:r>
              <a:rPr lang="nl-BE" dirty="0"/>
              <a:t>van chocolade </a:t>
            </a:r>
          </a:p>
          <a:p>
            <a:endParaRPr lang="nl-BE" dirty="0"/>
          </a:p>
        </p:txBody>
      </p:sp>
    </p:spTree>
    <p:extLst>
      <p:ext uri="{BB962C8B-B14F-4D97-AF65-F5344CB8AC3E}">
        <p14:creationId xmlns:p14="http://schemas.microsoft.com/office/powerpoint/2010/main" val="1454550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Praktijkideeën</a:t>
            </a:r>
            <a:endParaRPr lang="nl-BE" dirty="0"/>
          </a:p>
        </p:txBody>
      </p:sp>
      <p:sp>
        <p:nvSpPr>
          <p:cNvPr id="4" name="Tijdelijke aanduiding voor inhoud 3"/>
          <p:cNvSpPr>
            <a:spLocks noGrp="1"/>
          </p:cNvSpPr>
          <p:nvPr>
            <p:ph idx="1"/>
          </p:nvPr>
        </p:nvSpPr>
        <p:spPr/>
        <p:txBody>
          <a:bodyPr>
            <a:normAutofit fontScale="92500" lnSpcReduction="20000"/>
          </a:bodyPr>
          <a:lstStyle/>
          <a:p>
            <a:r>
              <a:rPr lang="nl-BE" dirty="0" smtClean="0"/>
              <a:t>Herfst:</a:t>
            </a:r>
          </a:p>
          <a:p>
            <a:pPr lvl="1"/>
            <a:r>
              <a:rPr lang="nl-BE" dirty="0" smtClean="0"/>
              <a:t>ontdekken </a:t>
            </a:r>
            <a:r>
              <a:rPr lang="nl-BE" dirty="0"/>
              <a:t>van veranderingen in de </a:t>
            </a:r>
            <a:r>
              <a:rPr lang="nl-BE" dirty="0" smtClean="0"/>
              <a:t>natuur</a:t>
            </a:r>
          </a:p>
          <a:p>
            <a:pPr lvl="1"/>
            <a:r>
              <a:rPr lang="nl-BE" dirty="0" smtClean="0"/>
              <a:t>herfstvruchten </a:t>
            </a:r>
            <a:r>
              <a:rPr lang="nl-BE" dirty="0"/>
              <a:t>planten en </a:t>
            </a:r>
            <a:r>
              <a:rPr lang="nl-BE" dirty="0" smtClean="0"/>
              <a:t>observeren</a:t>
            </a:r>
          </a:p>
          <a:p>
            <a:pPr lvl="1"/>
            <a:r>
              <a:rPr lang="nl-BE" dirty="0" smtClean="0"/>
              <a:t>onderzoek </a:t>
            </a:r>
            <a:r>
              <a:rPr lang="nl-BE" dirty="0"/>
              <a:t>naar zwaartekracht met herfstmaterialen. Hoe komt het naar </a:t>
            </a:r>
            <a:r>
              <a:rPr lang="nl-BE" dirty="0" smtClean="0"/>
              <a:t>beneden?</a:t>
            </a:r>
          </a:p>
          <a:p>
            <a:pPr lvl="1"/>
            <a:r>
              <a:rPr lang="nl-BE" dirty="0" smtClean="0"/>
              <a:t>onderzoek </a:t>
            </a:r>
            <a:r>
              <a:rPr lang="nl-BE" dirty="0"/>
              <a:t>naar modder en </a:t>
            </a:r>
            <a:r>
              <a:rPr lang="nl-BE" dirty="0" smtClean="0"/>
              <a:t>sporen</a:t>
            </a:r>
          </a:p>
          <a:p>
            <a:pPr lvl="1"/>
            <a:r>
              <a:rPr lang="nl-BE" dirty="0" smtClean="0"/>
              <a:t>sporen </a:t>
            </a:r>
            <a:r>
              <a:rPr lang="nl-BE" dirty="0"/>
              <a:t>van dieren opsporen en opzoeken in </a:t>
            </a:r>
            <a:r>
              <a:rPr lang="nl-BE" dirty="0" smtClean="0"/>
              <a:t>gidsen</a:t>
            </a:r>
          </a:p>
          <a:p>
            <a:pPr lvl="1"/>
            <a:r>
              <a:rPr lang="nl-BE" dirty="0" smtClean="0"/>
              <a:t>ervaringen </a:t>
            </a:r>
            <a:r>
              <a:rPr lang="nl-BE" dirty="0"/>
              <a:t>opdoen met wind en </a:t>
            </a:r>
            <a:r>
              <a:rPr lang="nl-BE" dirty="0" smtClean="0"/>
              <a:t>lucht</a:t>
            </a:r>
            <a:endParaRPr lang="nl-BE" dirty="0"/>
          </a:p>
          <a:p>
            <a:r>
              <a:rPr lang="nl-BE" dirty="0" smtClean="0"/>
              <a:t>Winter:</a:t>
            </a:r>
          </a:p>
          <a:p>
            <a:pPr lvl="1"/>
            <a:r>
              <a:rPr lang="nl-BE" dirty="0" smtClean="0"/>
              <a:t>sneeuw- </a:t>
            </a:r>
            <a:r>
              <a:rPr lang="nl-BE" dirty="0"/>
              <a:t>en ijsontdekkingen doen (helder ijs, plekken waar meer/minder sneeuw </a:t>
            </a:r>
            <a:r>
              <a:rPr lang="nl-BE" dirty="0" smtClean="0"/>
              <a:t>ligt)</a:t>
            </a:r>
          </a:p>
          <a:p>
            <a:pPr lvl="1"/>
            <a:r>
              <a:rPr lang="nl-BE" dirty="0" smtClean="0"/>
              <a:t>onderzoek </a:t>
            </a:r>
            <a:r>
              <a:rPr lang="nl-BE" dirty="0"/>
              <a:t>naar bevriezen en </a:t>
            </a:r>
            <a:r>
              <a:rPr lang="nl-BE" dirty="0" smtClean="0"/>
              <a:t>smelten</a:t>
            </a:r>
          </a:p>
          <a:p>
            <a:pPr lvl="1"/>
            <a:r>
              <a:rPr lang="nl-BE" dirty="0" smtClean="0"/>
              <a:t>hoe </a:t>
            </a:r>
            <a:r>
              <a:rPr lang="nl-BE" dirty="0"/>
              <a:t>brengen mensen, dieren en de natuur de winter </a:t>
            </a:r>
            <a:r>
              <a:rPr lang="nl-BE" dirty="0" smtClean="0"/>
              <a:t>door?</a:t>
            </a:r>
          </a:p>
          <a:p>
            <a:pPr lvl="1"/>
            <a:r>
              <a:rPr lang="nl-BE" dirty="0" smtClean="0"/>
              <a:t>onderzoek </a:t>
            </a:r>
            <a:r>
              <a:rPr lang="nl-BE" dirty="0"/>
              <a:t>naar isolatie, naar warmtebronnen</a:t>
            </a:r>
          </a:p>
          <a:p>
            <a:endParaRPr lang="nl-BE" dirty="0"/>
          </a:p>
        </p:txBody>
      </p:sp>
    </p:spTree>
    <p:extLst>
      <p:ext uri="{BB962C8B-B14F-4D97-AF65-F5344CB8AC3E}">
        <p14:creationId xmlns:p14="http://schemas.microsoft.com/office/powerpoint/2010/main" val="214986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3" name="Tijdelijke aanduiding voor inhoud 2"/>
          <p:cNvSpPr>
            <a:spLocks noGrp="1"/>
          </p:cNvSpPr>
          <p:nvPr>
            <p:ph idx="1"/>
          </p:nvPr>
        </p:nvSpPr>
        <p:spPr>
          <a:xfrm>
            <a:off x="2589212" y="1738744"/>
            <a:ext cx="8915400" cy="4547755"/>
          </a:xfrm>
        </p:spPr>
        <p:txBody>
          <a:bodyPr>
            <a:normAutofit fontScale="92500" lnSpcReduction="20000"/>
          </a:bodyPr>
          <a:lstStyle/>
          <a:p>
            <a:r>
              <a:rPr lang="nl-BE" dirty="0" smtClean="0"/>
              <a:t>Overzicht acties</a:t>
            </a:r>
          </a:p>
          <a:p>
            <a:r>
              <a:rPr lang="nl-BE" dirty="0" smtClean="0"/>
              <a:t>Publicaties waaraan de school meewerkte</a:t>
            </a:r>
          </a:p>
          <a:p>
            <a:r>
              <a:rPr lang="nl-BE" dirty="0" smtClean="0"/>
              <a:t>Onze visie</a:t>
            </a:r>
          </a:p>
          <a:p>
            <a:r>
              <a:rPr lang="nl-BE" dirty="0" smtClean="0"/>
              <a:t>Wij profileren ons als STEM-school “De Vliegenier”</a:t>
            </a:r>
          </a:p>
          <a:p>
            <a:r>
              <a:rPr lang="nl-BE" dirty="0" smtClean="0"/>
              <a:t>Stimuleren van een onderzoekende houding </a:t>
            </a:r>
          </a:p>
          <a:p>
            <a:r>
              <a:rPr lang="nl-BE" dirty="0" smtClean="0"/>
              <a:t>Begrijpen – hanteren – duiden </a:t>
            </a:r>
          </a:p>
          <a:p>
            <a:r>
              <a:rPr lang="nl-BE" dirty="0" smtClean="0"/>
              <a:t>Citaten </a:t>
            </a:r>
          </a:p>
          <a:p>
            <a:r>
              <a:rPr lang="nl-BE" dirty="0" smtClean="0"/>
              <a:t>Pijlers voor onderzoekend leren – kader voor de leerkracht </a:t>
            </a:r>
          </a:p>
          <a:p>
            <a:r>
              <a:rPr lang="nl-BE" dirty="0" smtClean="0"/>
              <a:t>Mogelijke problemen </a:t>
            </a:r>
          </a:p>
          <a:p>
            <a:r>
              <a:rPr lang="nl-BE" dirty="0" smtClean="0"/>
              <a:t>Big </a:t>
            </a:r>
            <a:r>
              <a:rPr lang="nl-BE" dirty="0" err="1" smtClean="0"/>
              <a:t>Ideas</a:t>
            </a:r>
            <a:r>
              <a:rPr lang="nl-BE" dirty="0" smtClean="0"/>
              <a:t> </a:t>
            </a:r>
          </a:p>
          <a:p>
            <a:r>
              <a:rPr lang="nl-BE" dirty="0" smtClean="0"/>
              <a:t>Praktijkideeën </a:t>
            </a:r>
          </a:p>
          <a:p>
            <a:r>
              <a:rPr lang="nl-BE" dirty="0" smtClean="0"/>
              <a:t>Aan het werk</a:t>
            </a:r>
          </a:p>
          <a:p>
            <a:r>
              <a:rPr lang="nl-BE" dirty="0" smtClean="0"/>
              <a:t>Citaat Ivan </a:t>
            </a:r>
            <a:r>
              <a:rPr lang="nl-BE" dirty="0" err="1" smtClean="0"/>
              <a:t>Petrovicch</a:t>
            </a:r>
            <a:r>
              <a:rPr lang="nl-BE" dirty="0" smtClean="0"/>
              <a:t> Pavlov</a:t>
            </a:r>
          </a:p>
          <a:p>
            <a:endParaRPr lang="nl-BE" dirty="0"/>
          </a:p>
        </p:txBody>
      </p:sp>
    </p:spTree>
    <p:extLst>
      <p:ext uri="{BB962C8B-B14F-4D97-AF65-F5344CB8AC3E}">
        <p14:creationId xmlns:p14="http://schemas.microsoft.com/office/powerpoint/2010/main" val="73224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Aan het werk…</a:t>
            </a:r>
            <a:endParaRPr lang="nl-BE" dirty="0"/>
          </a:p>
        </p:txBody>
      </p:sp>
      <p:pic>
        <p:nvPicPr>
          <p:cNvPr id="9" name="Afbeelding 8"/>
          <p:cNvPicPr>
            <a:picLocks noChangeAspect="1"/>
          </p:cNvPicPr>
          <p:nvPr/>
        </p:nvPicPr>
        <p:blipFill>
          <a:blip r:embed="rId2"/>
          <a:stretch>
            <a:fillRect/>
          </a:stretch>
        </p:blipFill>
        <p:spPr>
          <a:xfrm>
            <a:off x="7554686" y="2852057"/>
            <a:ext cx="4224894" cy="3615241"/>
          </a:xfrm>
          <a:prstGeom prst="rect">
            <a:avLst/>
          </a:prstGeom>
        </p:spPr>
      </p:pic>
    </p:spTree>
    <p:extLst>
      <p:ext uri="{BB962C8B-B14F-4D97-AF65-F5344CB8AC3E}">
        <p14:creationId xmlns:p14="http://schemas.microsoft.com/office/powerpoint/2010/main" val="2588304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Werkwijze</a:t>
            </a:r>
            <a:endParaRPr lang="nl-BE" dirty="0"/>
          </a:p>
        </p:txBody>
      </p:sp>
      <p:sp>
        <p:nvSpPr>
          <p:cNvPr id="3" name="Tijdelijke aanduiding voor inhoud 2"/>
          <p:cNvSpPr>
            <a:spLocks noGrp="1"/>
          </p:cNvSpPr>
          <p:nvPr>
            <p:ph idx="1"/>
          </p:nvPr>
        </p:nvSpPr>
        <p:spPr/>
        <p:txBody>
          <a:bodyPr>
            <a:normAutofit fontScale="70000" lnSpcReduction="20000"/>
          </a:bodyPr>
          <a:lstStyle/>
          <a:p>
            <a:r>
              <a:rPr lang="nl-BE" sz="3600" dirty="0" smtClean="0">
                <a:solidFill>
                  <a:schemeClr val="tx1"/>
                </a:solidFill>
              </a:rPr>
              <a:t>Samenwerken in groepen van 2 - 4 personen om uit te zoeken wat er in de dozen zit</a:t>
            </a:r>
          </a:p>
          <a:p>
            <a:r>
              <a:rPr lang="nl-BE" sz="3600" dirty="0" smtClean="0">
                <a:solidFill>
                  <a:schemeClr val="tx1"/>
                </a:solidFill>
              </a:rPr>
              <a:t>Vertellen van de antwoorden aan de groep </a:t>
            </a:r>
          </a:p>
          <a:p>
            <a:r>
              <a:rPr lang="nl-BE" sz="3600" dirty="0" smtClean="0">
                <a:solidFill>
                  <a:schemeClr val="tx1"/>
                </a:solidFill>
              </a:rPr>
              <a:t>Overleg: </a:t>
            </a:r>
          </a:p>
          <a:p>
            <a:pPr lvl="1"/>
            <a:r>
              <a:rPr lang="nl-BE" sz="3400" dirty="0" smtClean="0">
                <a:solidFill>
                  <a:schemeClr val="tx1"/>
                </a:solidFill>
              </a:rPr>
              <a:t>Welke gelijkenissen?</a:t>
            </a:r>
          </a:p>
          <a:p>
            <a:pPr lvl="1"/>
            <a:r>
              <a:rPr lang="nl-BE" sz="3400" dirty="0" smtClean="0">
                <a:solidFill>
                  <a:schemeClr val="tx1"/>
                </a:solidFill>
              </a:rPr>
              <a:t>Welke verschillen?</a:t>
            </a:r>
          </a:p>
          <a:p>
            <a:pPr lvl="1"/>
            <a:r>
              <a:rPr lang="nl-BE" sz="3400" dirty="0" smtClean="0">
                <a:solidFill>
                  <a:schemeClr val="tx1"/>
                </a:solidFill>
              </a:rPr>
              <a:t>Eventuele bijsturing van de antwoorden.</a:t>
            </a:r>
          </a:p>
          <a:p>
            <a:r>
              <a:rPr lang="nl-BE" sz="3600" dirty="0" smtClean="0">
                <a:solidFill>
                  <a:schemeClr val="tx1"/>
                </a:solidFill>
              </a:rPr>
              <a:t>Hoe kan het onderzoek verder gaan?</a:t>
            </a:r>
            <a:br>
              <a:rPr lang="nl-BE" sz="3600" dirty="0" smtClean="0">
                <a:solidFill>
                  <a:schemeClr val="tx1"/>
                </a:solidFill>
              </a:rPr>
            </a:br>
            <a:endParaRPr lang="nl-BE" sz="3600" dirty="0" smtClean="0">
              <a:solidFill>
                <a:schemeClr val="tx1"/>
              </a:solidFill>
            </a:endParaRPr>
          </a:p>
          <a:p>
            <a:endParaRPr lang="nl-BE" dirty="0" smtClean="0"/>
          </a:p>
          <a:p>
            <a:endParaRPr lang="nl-BE" dirty="0"/>
          </a:p>
        </p:txBody>
      </p:sp>
    </p:spTree>
    <p:extLst>
      <p:ext uri="{BB962C8B-B14F-4D97-AF65-F5344CB8AC3E}">
        <p14:creationId xmlns:p14="http://schemas.microsoft.com/office/powerpoint/2010/main" val="996574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BE" sz="3600" dirty="0"/>
              <a:t>Word geen archivaris van feiten</a:t>
            </a:r>
            <a:r>
              <a:rPr lang="nl-BE" sz="3600" dirty="0" smtClean="0"/>
              <a:t>.</a:t>
            </a:r>
            <a:br>
              <a:rPr lang="nl-BE" sz="3600" dirty="0" smtClean="0"/>
            </a:br>
            <a:r>
              <a:rPr lang="nl-BE" sz="3600" dirty="0" smtClean="0"/>
              <a:t> </a:t>
            </a:r>
            <a:r>
              <a:rPr lang="nl-BE" sz="3600" dirty="0"/>
              <a:t/>
            </a:r>
            <a:br>
              <a:rPr lang="nl-BE" sz="3600" dirty="0"/>
            </a:br>
            <a:r>
              <a:rPr lang="nl-BE" sz="3600" dirty="0"/>
              <a:t>Tracht hun ontstaan te doorgronden. </a:t>
            </a:r>
            <a:r>
              <a:rPr lang="nl-BE" sz="3600" dirty="0" smtClean="0"/>
              <a:t/>
            </a:r>
            <a:br>
              <a:rPr lang="nl-BE" sz="3600" dirty="0" smtClean="0"/>
            </a:br>
            <a:r>
              <a:rPr lang="nl-BE" sz="3600" dirty="0"/>
              <a:t/>
            </a:r>
            <a:br>
              <a:rPr lang="nl-BE" sz="3600" dirty="0"/>
            </a:br>
            <a:r>
              <a:rPr lang="nl-BE" sz="3600" dirty="0"/>
              <a:t>Zoek hardnekkig hun wetten.</a:t>
            </a:r>
          </a:p>
        </p:txBody>
      </p:sp>
      <p:sp>
        <p:nvSpPr>
          <p:cNvPr id="6" name="Tijdelijke aanduiding voor tekst 5"/>
          <p:cNvSpPr>
            <a:spLocks noGrp="1"/>
          </p:cNvSpPr>
          <p:nvPr>
            <p:ph type="body" sz="quarter" idx="13"/>
          </p:nvPr>
        </p:nvSpPr>
        <p:spPr/>
        <p:txBody>
          <a:bodyPr/>
          <a:lstStyle/>
          <a:p>
            <a:r>
              <a:rPr lang="nl-BE" dirty="0"/>
              <a:t>Ivan </a:t>
            </a:r>
            <a:r>
              <a:rPr lang="nl-BE" dirty="0" err="1"/>
              <a:t>Petrovicch</a:t>
            </a:r>
            <a:r>
              <a:rPr lang="nl-BE" dirty="0"/>
              <a:t> Pavlov, 1849-1936</a:t>
            </a:r>
          </a:p>
        </p:txBody>
      </p:sp>
    </p:spTree>
    <p:extLst>
      <p:ext uri="{BB962C8B-B14F-4D97-AF65-F5344CB8AC3E}">
        <p14:creationId xmlns:p14="http://schemas.microsoft.com/office/powerpoint/2010/main" val="402215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 acties </a:t>
            </a:r>
            <a:endParaRPr lang="nl-BE" dirty="0"/>
          </a:p>
        </p:txBody>
      </p:sp>
      <p:sp>
        <p:nvSpPr>
          <p:cNvPr id="3" name="Tijdelijke aanduiding voor inhoud 2"/>
          <p:cNvSpPr>
            <a:spLocks noGrp="1"/>
          </p:cNvSpPr>
          <p:nvPr>
            <p:ph idx="1"/>
          </p:nvPr>
        </p:nvSpPr>
        <p:spPr>
          <a:xfrm>
            <a:off x="2589212" y="1905000"/>
            <a:ext cx="8915400" cy="4298373"/>
          </a:xfrm>
        </p:spPr>
        <p:txBody>
          <a:bodyPr>
            <a:noAutofit/>
          </a:bodyPr>
          <a:lstStyle/>
          <a:p>
            <a:pPr marL="0" indent="0">
              <a:buNone/>
            </a:pPr>
            <a:r>
              <a:rPr lang="nl-BE" sz="1700" dirty="0" smtClean="0"/>
              <a:t>In </a:t>
            </a:r>
            <a:r>
              <a:rPr lang="nl-BE" sz="1700" dirty="0"/>
              <a:t>het verleden was de </a:t>
            </a:r>
            <a:r>
              <a:rPr lang="nl-BE" sz="1700" dirty="0" smtClean="0"/>
              <a:t>Vrije </a:t>
            </a:r>
            <a:r>
              <a:rPr lang="nl-BE" sz="1700" dirty="0"/>
              <a:t>basisschool Gavere-Semmerzake betrokken bij verschillende projecten gelinkt aan STEM als </a:t>
            </a:r>
            <a:r>
              <a:rPr lang="nl-BE" sz="1700" b="1" i="1" dirty="0"/>
              <a:t>participerende stakeholder.</a:t>
            </a:r>
            <a:endParaRPr lang="nl-BE" sz="1700" dirty="0"/>
          </a:p>
          <a:p>
            <a:r>
              <a:rPr lang="nl-BE" sz="1700" b="1" dirty="0" err="1" smtClean="0"/>
              <a:t>Ver-draaid</a:t>
            </a:r>
            <a:r>
              <a:rPr lang="nl-BE" sz="1700" dirty="0" smtClean="0"/>
              <a:t> </a:t>
            </a:r>
            <a:r>
              <a:rPr lang="nl-BE" sz="1700" dirty="0"/>
              <a:t>(januari 2008 - dec 2009): </a:t>
            </a:r>
            <a:r>
              <a:rPr lang="nl-BE" sz="1700" dirty="0" smtClean="0"/>
              <a:t>een </a:t>
            </a:r>
            <a:r>
              <a:rPr lang="nl-BE" sz="1700" dirty="0"/>
              <a:t>didactiek voor het kleuteronderwijs rond techniek </a:t>
            </a:r>
            <a:r>
              <a:rPr lang="nl-BE" sz="1700" dirty="0" smtClean="0"/>
              <a:t>ontwikkelen. Uitgave: Krachtpatsers. </a:t>
            </a:r>
          </a:p>
          <a:p>
            <a:r>
              <a:rPr lang="nl-BE" sz="1700" b="1" dirty="0" smtClean="0"/>
              <a:t>Eureka</a:t>
            </a:r>
            <a:r>
              <a:rPr lang="nl-BE" sz="1700" dirty="0" smtClean="0"/>
              <a:t> </a:t>
            </a:r>
            <a:r>
              <a:rPr lang="nl-BE" sz="1700" dirty="0"/>
              <a:t>(feb 2010 – aug 2011): het stimuleren van een onderzoekende houding bij jonge kinderen. </a:t>
            </a:r>
            <a:endParaRPr lang="nl-BE" sz="1700" dirty="0" smtClean="0"/>
          </a:p>
          <a:p>
            <a:r>
              <a:rPr lang="nl-BE" sz="1700" b="1" dirty="0" smtClean="0"/>
              <a:t>My machine</a:t>
            </a:r>
            <a:r>
              <a:rPr lang="nl-BE" sz="1700" dirty="0" smtClean="0"/>
              <a:t> (2011- 2012): </a:t>
            </a:r>
            <a:r>
              <a:rPr lang="nl-BE" sz="1700" dirty="0"/>
              <a:t>i</a:t>
            </a:r>
            <a:r>
              <a:rPr lang="nl-BE" sz="1700" dirty="0" smtClean="0"/>
              <a:t>n samenwerking met HOWEST </a:t>
            </a:r>
            <a:r>
              <a:rPr lang="nl-BE" sz="1700" dirty="0"/>
              <a:t>en Don Bosco School </a:t>
            </a:r>
            <a:r>
              <a:rPr lang="nl-BE" sz="1700" dirty="0" smtClean="0"/>
              <a:t>voor </a:t>
            </a:r>
            <a:r>
              <a:rPr lang="nl-BE" sz="1700" dirty="0"/>
              <a:t>wetenschap en </a:t>
            </a:r>
            <a:r>
              <a:rPr lang="nl-BE" sz="1700" dirty="0" smtClean="0"/>
              <a:t>techniek Gent. Er werd een vliegend paard gecreëerd. </a:t>
            </a:r>
            <a:endParaRPr lang="nl-BE" sz="1700" dirty="0"/>
          </a:p>
          <a:p>
            <a:r>
              <a:rPr lang="nl-BE" sz="1700" b="1" dirty="0" err="1" smtClean="0"/>
              <a:t>eCnapp</a:t>
            </a:r>
            <a:r>
              <a:rPr lang="nl-BE" sz="1700" dirty="0" smtClean="0"/>
              <a:t> </a:t>
            </a:r>
            <a:r>
              <a:rPr lang="nl-BE" sz="1700" dirty="0"/>
              <a:t>(okt 2011 – sept 2013): Verkenning van mogelijkheden tablet in </a:t>
            </a:r>
            <a:r>
              <a:rPr lang="nl-BE" sz="1700" dirty="0" smtClean="0"/>
              <a:t>onderwijs</a:t>
            </a:r>
            <a:endParaRPr lang="nl-BE" sz="1700" dirty="0"/>
          </a:p>
          <a:p>
            <a:r>
              <a:rPr lang="nl-BE" sz="1700" b="1" dirty="0" smtClean="0"/>
              <a:t>Creative </a:t>
            </a:r>
            <a:r>
              <a:rPr lang="nl-BE" sz="1700" b="1" dirty="0"/>
              <a:t>Little </a:t>
            </a:r>
            <a:r>
              <a:rPr lang="nl-BE" sz="1700" b="1" dirty="0" err="1"/>
              <a:t>Scientists</a:t>
            </a:r>
            <a:r>
              <a:rPr lang="nl-BE" sz="1700" b="1" dirty="0"/>
              <a:t> </a:t>
            </a:r>
            <a:r>
              <a:rPr lang="nl-BE" sz="1700" dirty="0"/>
              <a:t>(okt 2011 – maart 2014): ontwikkeling richtlijnen voor implementatie creativiteit binnen wiskunde en </a:t>
            </a:r>
            <a:r>
              <a:rPr lang="nl-BE" sz="1700" dirty="0" smtClean="0"/>
              <a:t>wetenschapsonderwijs</a:t>
            </a:r>
            <a:endParaRPr lang="nl-BE" sz="1700" dirty="0"/>
          </a:p>
        </p:txBody>
      </p:sp>
    </p:spTree>
    <p:extLst>
      <p:ext uri="{BB962C8B-B14F-4D97-AF65-F5344CB8AC3E}">
        <p14:creationId xmlns:p14="http://schemas.microsoft.com/office/powerpoint/2010/main" val="157394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 acties</a:t>
            </a:r>
            <a:endParaRPr lang="nl-BE" dirty="0"/>
          </a:p>
        </p:txBody>
      </p:sp>
      <p:sp>
        <p:nvSpPr>
          <p:cNvPr id="3" name="Tijdelijke aanduiding voor inhoud 2"/>
          <p:cNvSpPr>
            <a:spLocks noGrp="1"/>
          </p:cNvSpPr>
          <p:nvPr>
            <p:ph idx="1"/>
          </p:nvPr>
        </p:nvSpPr>
        <p:spPr/>
        <p:txBody>
          <a:bodyPr>
            <a:normAutofit fontScale="92500" lnSpcReduction="20000"/>
          </a:bodyPr>
          <a:lstStyle/>
          <a:p>
            <a:pPr lvl="0"/>
            <a:r>
              <a:rPr lang="nl-BE" dirty="0"/>
              <a:t>P</a:t>
            </a:r>
            <a:r>
              <a:rPr lang="nl-BE" dirty="0" smtClean="0"/>
              <a:t>roject </a:t>
            </a:r>
            <a:r>
              <a:rPr lang="nl-BE" b="1" dirty="0"/>
              <a:t>Engineering</a:t>
            </a:r>
            <a:r>
              <a:rPr lang="nl-BE" dirty="0"/>
              <a:t> (sept 2013 – aug 2014): In samenwerking met scholen </a:t>
            </a:r>
            <a:r>
              <a:rPr lang="nl-BE" dirty="0" err="1"/>
              <a:t>good</a:t>
            </a:r>
            <a:r>
              <a:rPr lang="nl-BE" dirty="0"/>
              <a:t> </a:t>
            </a:r>
            <a:r>
              <a:rPr lang="nl-BE" dirty="0" err="1"/>
              <a:t>practices</a:t>
            </a:r>
            <a:r>
              <a:rPr lang="nl-BE" dirty="0"/>
              <a:t> vorm geven rond engineeringsonderwijs</a:t>
            </a:r>
          </a:p>
          <a:p>
            <a:pPr lvl="0"/>
            <a:r>
              <a:rPr lang="nl-BE" dirty="0" smtClean="0"/>
              <a:t>Project </a:t>
            </a:r>
            <a:r>
              <a:rPr lang="nl-BE" b="1" dirty="0"/>
              <a:t>Nature of </a:t>
            </a:r>
            <a:r>
              <a:rPr lang="nl-BE" b="1" dirty="0" err="1"/>
              <a:t>Science</a:t>
            </a:r>
            <a:r>
              <a:rPr lang="nl-BE" dirty="0"/>
              <a:t>, op zoek naar de aard van wetenschap (sept 2013 – aug 2014) : Richtlijnen formuleren omtrent de integratie van ‘</a:t>
            </a:r>
            <a:r>
              <a:rPr lang="nl-BE" dirty="0" err="1"/>
              <a:t>the</a:t>
            </a:r>
            <a:r>
              <a:rPr lang="nl-BE" dirty="0"/>
              <a:t> nature of </a:t>
            </a:r>
            <a:r>
              <a:rPr lang="nl-BE" dirty="0" err="1"/>
              <a:t>science</a:t>
            </a:r>
            <a:r>
              <a:rPr lang="nl-BE" dirty="0"/>
              <a:t>’ in het Vlaamse onderwijs</a:t>
            </a:r>
          </a:p>
          <a:p>
            <a:pPr lvl="0"/>
            <a:r>
              <a:rPr lang="nl-BE" dirty="0"/>
              <a:t>L</a:t>
            </a:r>
            <a:r>
              <a:rPr lang="nl-BE" dirty="0" smtClean="0"/>
              <a:t>id </a:t>
            </a:r>
            <a:r>
              <a:rPr lang="nl-BE" dirty="0"/>
              <a:t>van de </a:t>
            </a:r>
            <a:r>
              <a:rPr lang="nl-BE" b="1" dirty="0" err="1"/>
              <a:t>onderzoekscommunity</a:t>
            </a:r>
            <a:r>
              <a:rPr lang="nl-BE" dirty="0"/>
              <a:t> van de </a:t>
            </a:r>
            <a:r>
              <a:rPr lang="nl-BE" dirty="0" err="1"/>
              <a:t>Arteveldehogeschool</a:t>
            </a:r>
            <a:r>
              <a:rPr lang="nl-BE" dirty="0"/>
              <a:t>: bachelor in het onderwijs kleuteronderwijs. </a:t>
            </a:r>
            <a:endParaRPr lang="nl-BE" dirty="0" smtClean="0"/>
          </a:p>
          <a:p>
            <a:pPr lvl="1"/>
            <a:r>
              <a:rPr lang="nl-BE" dirty="0" smtClean="0"/>
              <a:t>uitwisseling over </a:t>
            </a:r>
            <a:r>
              <a:rPr lang="nl-BE" dirty="0"/>
              <a:t>innovatieve elementen uit </a:t>
            </a:r>
            <a:r>
              <a:rPr lang="nl-BE" dirty="0" smtClean="0"/>
              <a:t>onderzoek</a:t>
            </a:r>
          </a:p>
          <a:p>
            <a:pPr lvl="1"/>
            <a:r>
              <a:rPr lang="nl-BE" dirty="0" smtClean="0"/>
              <a:t>optreden als </a:t>
            </a:r>
            <a:r>
              <a:rPr lang="nl-BE" dirty="0" err="1"/>
              <a:t>critical</a:t>
            </a:r>
            <a:r>
              <a:rPr lang="nl-BE" dirty="0"/>
              <a:t> </a:t>
            </a:r>
            <a:r>
              <a:rPr lang="nl-BE" dirty="0" err="1"/>
              <a:t>friends</a:t>
            </a:r>
            <a:r>
              <a:rPr lang="nl-BE" dirty="0"/>
              <a:t> voor de onderzoekers van de </a:t>
            </a:r>
            <a:r>
              <a:rPr lang="nl-BE" dirty="0" err="1"/>
              <a:t>Arteveldehogeschool</a:t>
            </a:r>
            <a:r>
              <a:rPr lang="nl-BE" dirty="0"/>
              <a:t> die actief zijn rond </a:t>
            </a:r>
            <a:r>
              <a:rPr lang="nl-BE" dirty="0" smtClean="0"/>
              <a:t>STEM-onderwijs</a:t>
            </a:r>
            <a:endParaRPr lang="nl-BE" dirty="0"/>
          </a:p>
          <a:p>
            <a:pPr lvl="0"/>
            <a:r>
              <a:rPr lang="nl-BE" b="1" dirty="0" smtClean="0"/>
              <a:t>STEM </a:t>
            </a:r>
            <a:r>
              <a:rPr lang="nl-BE" b="1" dirty="0"/>
              <a:t>- School of Excellence </a:t>
            </a:r>
            <a:r>
              <a:rPr lang="nl-BE" dirty="0"/>
              <a:t>(2014-2015-): Een tuin vol leven</a:t>
            </a:r>
          </a:p>
          <a:p>
            <a:pPr lvl="0"/>
            <a:r>
              <a:rPr lang="nl-BE" dirty="0"/>
              <a:t>P</a:t>
            </a:r>
            <a:r>
              <a:rPr lang="nl-BE" dirty="0" smtClean="0"/>
              <a:t>roject </a:t>
            </a:r>
            <a:r>
              <a:rPr lang="nl-BE" b="1" dirty="0" smtClean="0"/>
              <a:t>speelnatuur</a:t>
            </a:r>
            <a:r>
              <a:rPr lang="nl-BE" dirty="0" smtClean="0"/>
              <a:t> </a:t>
            </a:r>
            <a:r>
              <a:rPr lang="nl-BE" dirty="0"/>
              <a:t>(2015-2016) </a:t>
            </a:r>
            <a:r>
              <a:rPr lang="nl-BE" dirty="0" err="1"/>
              <a:t>ism</a:t>
            </a:r>
            <a:r>
              <a:rPr lang="nl-BE" dirty="0"/>
              <a:t> RLVA: </a:t>
            </a:r>
            <a:r>
              <a:rPr lang="nl-NL" dirty="0"/>
              <a:t>een </a:t>
            </a:r>
            <a:r>
              <a:rPr lang="nl-NL" dirty="0" err="1"/>
              <a:t>wiglo</a:t>
            </a:r>
            <a:r>
              <a:rPr lang="nl-NL" dirty="0"/>
              <a:t> bouwen, een speelheuvel en een wadi, een bloemenweide, houten springstenen, een ontdekhoek met wisselende materialen, plantbakken of </a:t>
            </a:r>
            <a:r>
              <a:rPr lang="nl-NL" dirty="0" err="1"/>
              <a:t>buitenonderzoeksbakken</a:t>
            </a:r>
            <a:r>
              <a:rPr lang="nl-NL" dirty="0"/>
              <a:t>,</a:t>
            </a:r>
            <a:endParaRPr lang="nl-BE" dirty="0"/>
          </a:p>
        </p:txBody>
      </p:sp>
    </p:spTree>
    <p:extLst>
      <p:ext uri="{BB962C8B-B14F-4D97-AF65-F5344CB8AC3E}">
        <p14:creationId xmlns:p14="http://schemas.microsoft.com/office/powerpoint/2010/main" val="31937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Publicaties waaraan de school een bijdrage leverde</a:t>
            </a:r>
            <a:endParaRPr lang="nl-BE" dirty="0"/>
          </a:p>
        </p:txBody>
      </p:sp>
      <p:sp>
        <p:nvSpPr>
          <p:cNvPr id="3" name="Tijdelijke aanduiding voor inhoud 2"/>
          <p:cNvSpPr>
            <a:spLocks noGrp="1"/>
          </p:cNvSpPr>
          <p:nvPr>
            <p:ph idx="1"/>
          </p:nvPr>
        </p:nvSpPr>
        <p:spPr/>
        <p:txBody>
          <a:bodyPr>
            <a:normAutofit fontScale="92500" lnSpcReduction="20000"/>
          </a:bodyPr>
          <a:lstStyle/>
          <a:p>
            <a:r>
              <a:rPr lang="en-US" dirty="0" err="1" smtClean="0"/>
              <a:t>Verdraaid</a:t>
            </a:r>
            <a:endParaRPr lang="nl-BE" dirty="0"/>
          </a:p>
          <a:p>
            <a:pPr lvl="1"/>
            <a:r>
              <a:rPr lang="nl-BE" dirty="0" smtClean="0"/>
              <a:t>Van </a:t>
            </a:r>
            <a:r>
              <a:rPr lang="nl-BE" dirty="0" err="1"/>
              <a:t>Houte</a:t>
            </a:r>
            <a:r>
              <a:rPr lang="nl-BE" dirty="0"/>
              <a:t>, H., </a:t>
            </a:r>
            <a:r>
              <a:rPr lang="nl-BE" dirty="0" err="1"/>
              <a:t>Remerie</a:t>
            </a:r>
            <a:r>
              <a:rPr lang="nl-BE" dirty="0"/>
              <a:t>, T., Martens, V., </a:t>
            </a:r>
            <a:r>
              <a:rPr lang="nl-BE" dirty="0" err="1"/>
              <a:t>Ollieuz</a:t>
            </a:r>
            <a:r>
              <a:rPr lang="nl-BE" dirty="0"/>
              <a:t>, T., </a:t>
            </a:r>
            <a:r>
              <a:rPr lang="nl-BE" dirty="0" err="1"/>
              <a:t>Schafller</a:t>
            </a:r>
            <a:r>
              <a:rPr lang="nl-BE" dirty="0"/>
              <a:t>, J. &amp; </a:t>
            </a:r>
            <a:r>
              <a:rPr lang="nl-BE" dirty="0" err="1"/>
              <a:t>Devlieger</a:t>
            </a:r>
            <a:r>
              <a:rPr lang="nl-BE" dirty="0"/>
              <a:t>, K. (2010</a:t>
            </a:r>
            <a:r>
              <a:rPr lang="nl-BE" dirty="0" smtClean="0"/>
              <a:t>).</a:t>
            </a:r>
          </a:p>
          <a:p>
            <a:pPr lvl="1"/>
            <a:r>
              <a:rPr lang="nl-BE" b="1" dirty="0" smtClean="0"/>
              <a:t>Krachtpatsers</a:t>
            </a:r>
            <a:r>
              <a:rPr lang="nl-BE" dirty="0"/>
              <a:t>: krachtonderzoekjes voor kleuters. Didactisch pakket rond wetenschap en techniek in de kleuterklas. Uitgeverij </a:t>
            </a:r>
            <a:r>
              <a:rPr lang="nl-BE" dirty="0" err="1"/>
              <a:t>Zwijsen</a:t>
            </a:r>
            <a:r>
              <a:rPr lang="nl-BE" dirty="0"/>
              <a:t>: Antwerpen</a:t>
            </a:r>
          </a:p>
          <a:p>
            <a:r>
              <a:rPr lang="nl-BE" dirty="0" smtClean="0"/>
              <a:t>Eureka</a:t>
            </a:r>
            <a:endParaRPr lang="nl-BE" dirty="0"/>
          </a:p>
          <a:p>
            <a:pPr lvl="1"/>
            <a:r>
              <a:rPr lang="nl-NL" dirty="0" smtClean="0"/>
              <a:t>Van </a:t>
            </a:r>
            <a:r>
              <a:rPr lang="nl-NL" dirty="0" err="1"/>
              <a:t>Houte</a:t>
            </a:r>
            <a:r>
              <a:rPr lang="nl-NL" dirty="0"/>
              <a:t>, H., </a:t>
            </a:r>
            <a:r>
              <a:rPr lang="nl-NL" dirty="0" err="1"/>
              <a:t>Devlieger</a:t>
            </a:r>
            <a:r>
              <a:rPr lang="nl-NL" dirty="0"/>
              <a:t>, K. &amp; </a:t>
            </a:r>
            <a:r>
              <a:rPr lang="nl-NL" dirty="0" err="1"/>
              <a:t>Schaffler</a:t>
            </a:r>
            <a:r>
              <a:rPr lang="nl-NL" dirty="0"/>
              <a:t>, J.(</a:t>
            </a:r>
            <a:r>
              <a:rPr lang="nl-NL" dirty="0" smtClean="0"/>
              <a:t>2012)</a:t>
            </a:r>
          </a:p>
          <a:p>
            <a:pPr lvl="1"/>
            <a:r>
              <a:rPr lang="nl-NL" b="1" dirty="0" smtClean="0"/>
              <a:t>Jonge </a:t>
            </a:r>
            <a:r>
              <a:rPr lang="nl-NL" b="1" dirty="0"/>
              <a:t>kinderen, grote onderzoekers. En de leraar?</a:t>
            </a:r>
            <a:r>
              <a:rPr lang="nl-NL" dirty="0"/>
              <a:t> </a:t>
            </a:r>
            <a:r>
              <a:rPr lang="nl-BE" dirty="0"/>
              <a:t> </a:t>
            </a:r>
          </a:p>
          <a:p>
            <a:r>
              <a:rPr lang="nl-BE" dirty="0" err="1" smtClean="0"/>
              <a:t>eCnapp</a:t>
            </a:r>
            <a:endParaRPr lang="nl-BE" dirty="0"/>
          </a:p>
          <a:p>
            <a:pPr lvl="1"/>
            <a:r>
              <a:rPr lang="nl-BE" dirty="0" smtClean="0"/>
              <a:t>Van </a:t>
            </a:r>
            <a:r>
              <a:rPr lang="nl-BE" dirty="0" err="1"/>
              <a:t>Houte</a:t>
            </a:r>
            <a:r>
              <a:rPr lang="nl-BE" dirty="0"/>
              <a:t>, H. Dhondt, D., &amp; </a:t>
            </a:r>
            <a:r>
              <a:rPr lang="nl-BE" dirty="0" err="1"/>
              <a:t>Devlieger</a:t>
            </a:r>
            <a:r>
              <a:rPr lang="nl-BE" dirty="0"/>
              <a:t>, K. (2013</a:t>
            </a:r>
            <a:r>
              <a:rPr lang="nl-BE" dirty="0" smtClean="0"/>
              <a:t>).</a:t>
            </a:r>
          </a:p>
          <a:p>
            <a:pPr lvl="1"/>
            <a:r>
              <a:rPr lang="nl-BE" b="1" dirty="0" smtClean="0"/>
              <a:t>De </a:t>
            </a:r>
            <a:r>
              <a:rPr lang="nl-BE" b="1" dirty="0"/>
              <a:t>tablet in de klas</a:t>
            </a:r>
            <a:r>
              <a:rPr lang="nl-BE" dirty="0"/>
              <a:t>. Uitgeverij </a:t>
            </a:r>
            <a:r>
              <a:rPr lang="nl-BE" dirty="0" err="1"/>
              <a:t>Abimo</a:t>
            </a:r>
            <a:r>
              <a:rPr lang="nl-BE" dirty="0"/>
              <a:t>: Sint-Niklaas (in </a:t>
            </a:r>
            <a:r>
              <a:rPr lang="nl-BE" dirty="0" smtClean="0"/>
              <a:t>druk)</a:t>
            </a:r>
            <a:endParaRPr lang="nl-BE" dirty="0"/>
          </a:p>
          <a:p>
            <a:r>
              <a:rPr lang="nl-BE" dirty="0" smtClean="0"/>
              <a:t>Daarnaast </a:t>
            </a:r>
            <a:r>
              <a:rPr lang="nl-BE" dirty="0"/>
              <a:t>worden een aantal cases uit de school als </a:t>
            </a:r>
            <a:r>
              <a:rPr lang="nl-BE" dirty="0" err="1"/>
              <a:t>good</a:t>
            </a:r>
            <a:r>
              <a:rPr lang="nl-BE" dirty="0"/>
              <a:t> </a:t>
            </a:r>
            <a:r>
              <a:rPr lang="nl-BE" dirty="0" err="1"/>
              <a:t>practices</a:t>
            </a:r>
            <a:r>
              <a:rPr lang="nl-BE" dirty="0"/>
              <a:t> gehanteerd bij de vorming van de studenten bachelor in het onderwijs: kleuteronderwijs in de </a:t>
            </a:r>
            <a:r>
              <a:rPr lang="nl-BE" dirty="0" err="1"/>
              <a:t>Arteveldeschool</a:t>
            </a:r>
            <a:r>
              <a:rPr lang="nl-BE" dirty="0"/>
              <a:t>.  </a:t>
            </a:r>
          </a:p>
          <a:p>
            <a:endParaRPr lang="nl-BE" dirty="0"/>
          </a:p>
        </p:txBody>
      </p:sp>
    </p:spTree>
    <p:extLst>
      <p:ext uri="{BB962C8B-B14F-4D97-AF65-F5344CB8AC3E}">
        <p14:creationId xmlns:p14="http://schemas.microsoft.com/office/powerpoint/2010/main" val="8633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Onze visie</a:t>
            </a:r>
            <a:endParaRPr lang="nl-BE" dirty="0"/>
          </a:p>
        </p:txBody>
      </p:sp>
      <p:pic>
        <p:nvPicPr>
          <p:cNvPr id="8" name="Tijdelijke aanduiding voor inhoud 7"/>
          <p:cNvPicPr>
            <a:picLocks noGrp="1" noChangeAspect="1"/>
          </p:cNvPicPr>
          <p:nvPr>
            <p:ph idx="1"/>
          </p:nvPr>
        </p:nvPicPr>
        <p:blipFill>
          <a:blip r:embed="rId2"/>
          <a:stretch>
            <a:fillRect/>
          </a:stretch>
        </p:blipFill>
        <p:spPr>
          <a:xfrm>
            <a:off x="2976160" y="1558361"/>
            <a:ext cx="8145215" cy="5251520"/>
          </a:xfrm>
          <a:prstGeom prst="rect">
            <a:avLst/>
          </a:prstGeom>
        </p:spPr>
      </p:pic>
      <p:sp>
        <p:nvSpPr>
          <p:cNvPr id="4" name="Rectangle 2"/>
          <p:cNvSpPr>
            <a:spLocks noChangeArrowheads="1"/>
          </p:cNvSpPr>
          <p:nvPr/>
        </p:nvSpPr>
        <p:spPr bwMode="auto">
          <a:xfrm flipV="1">
            <a:off x="1115991" y="-197429"/>
            <a:ext cx="110760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BE"/>
          </a:p>
        </p:txBody>
      </p:sp>
      <p:sp>
        <p:nvSpPr>
          <p:cNvPr id="5" name="Tekstvak 4"/>
          <p:cNvSpPr txBox="1"/>
          <p:nvPr/>
        </p:nvSpPr>
        <p:spPr>
          <a:xfrm>
            <a:off x="3145738" y="1685307"/>
            <a:ext cx="6281291" cy="1477328"/>
          </a:xfrm>
          <a:prstGeom prst="rect">
            <a:avLst/>
          </a:prstGeom>
          <a:noFill/>
        </p:spPr>
        <p:txBody>
          <a:bodyPr wrap="square" rtlCol="0">
            <a:spAutoFit/>
          </a:bodyPr>
          <a:lstStyle/>
          <a:p>
            <a:r>
              <a:rPr lang="nl-NL" dirty="0" err="1"/>
              <a:t>Toeka</a:t>
            </a:r>
            <a:r>
              <a:rPr lang="nl-NL" dirty="0"/>
              <a:t> werd wanhopig. “O jeetje,!” snikte ze, “ Mijn kleintje komt niet uit het ei. Als het niet uit het ei komt, kan het niet groeien. Misschien gaat het groeien als ik het in de grond plant.” Dus groef ze een gat in de grond, stopte het ei erin…</a:t>
            </a:r>
            <a:endParaRPr lang="nl-BE" dirty="0"/>
          </a:p>
        </p:txBody>
      </p:sp>
    </p:spTree>
    <p:extLst>
      <p:ext uri="{BB962C8B-B14F-4D97-AF65-F5344CB8AC3E}">
        <p14:creationId xmlns:p14="http://schemas.microsoft.com/office/powerpoint/2010/main" val="36300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Wij</a:t>
            </a:r>
            <a:r>
              <a:rPr lang="en-GB" dirty="0"/>
              <a:t> </a:t>
            </a:r>
            <a:r>
              <a:rPr lang="en-GB" dirty="0" err="1"/>
              <a:t>profileren</a:t>
            </a:r>
            <a:r>
              <a:rPr lang="en-GB" dirty="0"/>
              <a:t> </a:t>
            </a:r>
            <a:r>
              <a:rPr lang="en-GB" dirty="0" err="1"/>
              <a:t>ons</a:t>
            </a:r>
            <a:r>
              <a:rPr lang="en-GB" dirty="0"/>
              <a:t> </a:t>
            </a:r>
            <a:r>
              <a:rPr lang="en-GB" dirty="0" err="1"/>
              <a:t>als</a:t>
            </a:r>
            <a:r>
              <a:rPr lang="en-GB" dirty="0"/>
              <a:t> STEM – school ‘De </a:t>
            </a:r>
            <a:r>
              <a:rPr lang="en-GB" dirty="0" err="1"/>
              <a:t>Vliegenier</a:t>
            </a:r>
            <a:r>
              <a:rPr lang="en-GB" dirty="0"/>
              <a:t>’</a:t>
            </a:r>
            <a:endParaRPr lang="nl-BE" dirty="0"/>
          </a:p>
        </p:txBody>
      </p:sp>
      <p:sp>
        <p:nvSpPr>
          <p:cNvPr id="5" name="Tijdelijke aanduiding voor inhoud 4"/>
          <p:cNvSpPr>
            <a:spLocks noGrp="1"/>
          </p:cNvSpPr>
          <p:nvPr>
            <p:ph idx="1"/>
          </p:nvPr>
        </p:nvSpPr>
        <p:spPr/>
        <p:txBody>
          <a:bodyPr>
            <a:normAutofit fontScale="92500" lnSpcReduction="20000"/>
          </a:bodyPr>
          <a:lstStyle/>
          <a:p>
            <a:r>
              <a:rPr lang="nl-BE" dirty="0"/>
              <a:t>veel aandacht </a:t>
            </a:r>
            <a:r>
              <a:rPr lang="nl-BE" dirty="0" smtClean="0"/>
              <a:t>voor </a:t>
            </a:r>
            <a:r>
              <a:rPr lang="nl-BE" dirty="0"/>
              <a:t>onderzoekend leren </a:t>
            </a:r>
          </a:p>
          <a:p>
            <a:r>
              <a:rPr lang="nl-BE" dirty="0" smtClean="0"/>
              <a:t>INGAAN </a:t>
            </a:r>
            <a:r>
              <a:rPr lang="nl-BE" dirty="0"/>
              <a:t>OP </a:t>
            </a:r>
            <a:r>
              <a:rPr lang="nl-BE" dirty="0" smtClean="0"/>
              <a:t>ONDERZOEKSVRAGEN</a:t>
            </a:r>
          </a:p>
          <a:p>
            <a:r>
              <a:rPr lang="nl-BE" dirty="0"/>
              <a:t>w</a:t>
            </a:r>
            <a:r>
              <a:rPr lang="nl-BE" dirty="0" smtClean="0"/>
              <a:t>e </a:t>
            </a:r>
            <a:r>
              <a:rPr lang="nl-BE" dirty="0"/>
              <a:t>maken veel tijd </a:t>
            </a:r>
            <a:r>
              <a:rPr lang="nl-BE" dirty="0" smtClean="0"/>
              <a:t>voor:</a:t>
            </a:r>
          </a:p>
          <a:p>
            <a:pPr lvl="1"/>
            <a:r>
              <a:rPr lang="nl-BE" dirty="0" smtClean="0"/>
              <a:t>verwondering</a:t>
            </a:r>
          </a:p>
          <a:p>
            <a:pPr lvl="1"/>
            <a:r>
              <a:rPr lang="nl-BE" dirty="0"/>
              <a:t>p</a:t>
            </a:r>
            <a:r>
              <a:rPr lang="nl-BE" dirty="0" smtClean="0"/>
              <a:t>roefjes</a:t>
            </a:r>
          </a:p>
          <a:p>
            <a:pPr lvl="1"/>
            <a:r>
              <a:rPr lang="nl-BE" dirty="0"/>
              <a:t>d</a:t>
            </a:r>
            <a:r>
              <a:rPr lang="nl-BE" dirty="0" smtClean="0"/>
              <a:t>uidelijke</a:t>
            </a:r>
            <a:r>
              <a:rPr lang="nl-BE" dirty="0"/>
              <a:t>, concrete </a:t>
            </a:r>
            <a:r>
              <a:rPr lang="nl-BE" dirty="0" smtClean="0"/>
              <a:t>link </a:t>
            </a:r>
            <a:r>
              <a:rPr lang="nl-BE" dirty="0"/>
              <a:t>met de FYSISCHE WERELD </a:t>
            </a:r>
            <a:endParaRPr lang="nl-BE" dirty="0" smtClean="0"/>
          </a:p>
          <a:p>
            <a:pPr lvl="1"/>
            <a:r>
              <a:rPr lang="nl-BE" dirty="0"/>
              <a:t>r</a:t>
            </a:r>
            <a:r>
              <a:rPr lang="nl-BE" dirty="0" smtClean="0"/>
              <a:t>eflectie- </a:t>
            </a:r>
            <a:r>
              <a:rPr lang="nl-BE" dirty="0"/>
              <a:t>en </a:t>
            </a:r>
            <a:r>
              <a:rPr lang="nl-BE" dirty="0" smtClean="0"/>
              <a:t>evaluatiegesprekken</a:t>
            </a:r>
            <a:endParaRPr lang="nl-BE" dirty="0"/>
          </a:p>
          <a:p>
            <a:r>
              <a:rPr lang="nl-BE" dirty="0" smtClean="0"/>
              <a:t>werken </a:t>
            </a:r>
            <a:r>
              <a:rPr lang="nl-BE" dirty="0"/>
              <a:t>met echte materialen, naast het gebruik van media, </a:t>
            </a:r>
            <a:r>
              <a:rPr lang="nl-BE" dirty="0" smtClean="0"/>
              <a:t>in </a:t>
            </a:r>
            <a:r>
              <a:rPr lang="nl-BE" dirty="0"/>
              <a:t>de natuur, bij weer en wind, doorheen het hele </a:t>
            </a:r>
            <a:r>
              <a:rPr lang="nl-BE" dirty="0" smtClean="0"/>
              <a:t>jaar</a:t>
            </a:r>
          </a:p>
          <a:p>
            <a:r>
              <a:rPr lang="nl-BE" dirty="0" smtClean="0"/>
              <a:t>samen </a:t>
            </a:r>
            <a:r>
              <a:rPr lang="nl-BE" dirty="0"/>
              <a:t>met de kinderen nieuwsgierig zijn en met open ogen naar de dingen </a:t>
            </a:r>
            <a:r>
              <a:rPr lang="nl-BE" dirty="0" smtClean="0"/>
              <a:t>kijken</a:t>
            </a:r>
          </a:p>
          <a:p>
            <a:r>
              <a:rPr lang="nl-BE" dirty="0" smtClean="0"/>
              <a:t>technische </a:t>
            </a:r>
            <a:r>
              <a:rPr lang="nl-BE" dirty="0"/>
              <a:t>realisaties </a:t>
            </a:r>
            <a:r>
              <a:rPr lang="nl-BE" dirty="0" smtClean="0"/>
              <a:t>bestuderen en hierover info zoeken</a:t>
            </a:r>
            <a:endParaRPr lang="nl-BE" dirty="0"/>
          </a:p>
        </p:txBody>
      </p:sp>
    </p:spTree>
    <p:extLst>
      <p:ext uri="{BB962C8B-B14F-4D97-AF65-F5344CB8AC3E}">
        <p14:creationId xmlns:p14="http://schemas.microsoft.com/office/powerpoint/2010/main" val="18031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2589212" y="653143"/>
            <a:ext cx="8915400" cy="5649686"/>
          </a:xfrm>
        </p:spPr>
        <p:txBody>
          <a:bodyPr>
            <a:normAutofit fontScale="92500" lnSpcReduction="10000"/>
          </a:bodyPr>
          <a:lstStyle/>
          <a:p>
            <a:r>
              <a:rPr lang="nl-BE" dirty="0"/>
              <a:t>s</a:t>
            </a:r>
            <a:r>
              <a:rPr lang="nl-BE" dirty="0" smtClean="0"/>
              <a:t>timuleren van:</a:t>
            </a:r>
          </a:p>
          <a:p>
            <a:pPr lvl="1"/>
            <a:r>
              <a:rPr lang="nl-BE" dirty="0"/>
              <a:t>o</a:t>
            </a:r>
            <a:r>
              <a:rPr lang="nl-BE" dirty="0" smtClean="0"/>
              <a:t>bserveren </a:t>
            </a:r>
          </a:p>
          <a:p>
            <a:pPr lvl="1"/>
            <a:r>
              <a:rPr lang="nl-BE" dirty="0"/>
              <a:t>r</a:t>
            </a:r>
            <a:r>
              <a:rPr lang="nl-BE" dirty="0" smtClean="0"/>
              <a:t>uimte </a:t>
            </a:r>
            <a:r>
              <a:rPr lang="nl-BE" dirty="0"/>
              <a:t>- tijd </a:t>
            </a:r>
            <a:r>
              <a:rPr lang="nl-BE" dirty="0" smtClean="0"/>
              <a:t>– relaties</a:t>
            </a:r>
          </a:p>
          <a:p>
            <a:pPr lvl="1"/>
            <a:r>
              <a:rPr lang="nl-BE" dirty="0" smtClean="0"/>
              <a:t>classificeren </a:t>
            </a:r>
          </a:p>
          <a:p>
            <a:pPr lvl="1"/>
            <a:r>
              <a:rPr lang="nl-BE" dirty="0"/>
              <a:t>h</a:t>
            </a:r>
            <a:r>
              <a:rPr lang="nl-BE" dirty="0" smtClean="0"/>
              <a:t>ypothesevorming </a:t>
            </a:r>
          </a:p>
          <a:p>
            <a:pPr lvl="1"/>
            <a:r>
              <a:rPr lang="nl-BE" dirty="0"/>
              <a:t>v</a:t>
            </a:r>
            <a:r>
              <a:rPr lang="nl-BE" dirty="0" smtClean="0"/>
              <a:t>oorspellen</a:t>
            </a:r>
            <a:r>
              <a:rPr lang="nl-BE" dirty="0"/>
              <a:t>: Wat als</a:t>
            </a:r>
            <a:r>
              <a:rPr lang="nl-BE" dirty="0" smtClean="0"/>
              <a:t>?</a:t>
            </a:r>
          </a:p>
          <a:p>
            <a:pPr lvl="1"/>
            <a:r>
              <a:rPr lang="nl-BE" dirty="0"/>
              <a:t>e</a:t>
            </a:r>
            <a:r>
              <a:rPr lang="nl-BE" dirty="0" smtClean="0"/>
              <a:t>xperimenteren </a:t>
            </a:r>
          </a:p>
          <a:p>
            <a:pPr lvl="1"/>
            <a:r>
              <a:rPr lang="nl-BE" dirty="0"/>
              <a:t>m</a:t>
            </a:r>
            <a:r>
              <a:rPr lang="nl-BE" dirty="0" smtClean="0"/>
              <a:t>anipuleren </a:t>
            </a:r>
            <a:r>
              <a:rPr lang="nl-BE" dirty="0"/>
              <a:t>en controleren </a:t>
            </a:r>
            <a:endParaRPr lang="nl-BE" dirty="0" smtClean="0"/>
          </a:p>
          <a:p>
            <a:pPr lvl="1"/>
            <a:r>
              <a:rPr lang="nl-BE" dirty="0" smtClean="0"/>
              <a:t>meten </a:t>
            </a:r>
          </a:p>
          <a:p>
            <a:pPr lvl="1"/>
            <a:r>
              <a:rPr lang="nl-BE" dirty="0"/>
              <a:t>a</a:t>
            </a:r>
            <a:r>
              <a:rPr lang="nl-BE" dirty="0" smtClean="0"/>
              <a:t>nalyseren </a:t>
            </a:r>
          </a:p>
          <a:p>
            <a:pPr lvl="1"/>
            <a:r>
              <a:rPr lang="nl-BE" dirty="0"/>
              <a:t>c</a:t>
            </a:r>
            <a:r>
              <a:rPr lang="nl-BE" dirty="0" smtClean="0"/>
              <a:t>oncluderen </a:t>
            </a:r>
          </a:p>
          <a:p>
            <a:pPr lvl="1"/>
            <a:r>
              <a:rPr lang="nl-BE" dirty="0"/>
              <a:t>i</a:t>
            </a:r>
            <a:r>
              <a:rPr lang="nl-BE" dirty="0" smtClean="0"/>
              <a:t>nterpreteren </a:t>
            </a:r>
            <a:r>
              <a:rPr lang="nl-BE" dirty="0"/>
              <a:t> </a:t>
            </a:r>
            <a:endParaRPr lang="nl-BE" dirty="0" smtClean="0"/>
          </a:p>
          <a:p>
            <a:r>
              <a:rPr lang="nl-BE" dirty="0"/>
              <a:t>voortdurend aanzetten tot expressie en </a:t>
            </a:r>
            <a:r>
              <a:rPr lang="nl-BE" dirty="0" smtClean="0"/>
              <a:t>reflectie</a:t>
            </a:r>
          </a:p>
          <a:p>
            <a:pPr lvl="1"/>
            <a:r>
              <a:rPr lang="nl-BE" dirty="0" smtClean="0"/>
              <a:t>Het </a:t>
            </a:r>
            <a:r>
              <a:rPr lang="nl-BE" dirty="0"/>
              <a:t>gaat over tussenkomsten van de leerkrachten die als effect hebben dat de kinderen zich erkend en bevestigd voelen. Kinderen krijgen de kans om eigen denkpistes te volgen, ook als deze niet efficiënt zijn. De interventie van de leerkracht bestaat er dus ook in om ‘niet tussen te komen’, om tijd en ruimte te geven om te experimenteren en te leren door ‘trial en error’.</a:t>
            </a:r>
          </a:p>
          <a:p>
            <a:endParaRPr lang="nl-BE" dirty="0"/>
          </a:p>
          <a:p>
            <a:endParaRPr lang="nl-BE" dirty="0"/>
          </a:p>
        </p:txBody>
      </p:sp>
    </p:spTree>
    <p:extLst>
      <p:ext uri="{BB962C8B-B14F-4D97-AF65-F5344CB8AC3E}">
        <p14:creationId xmlns:p14="http://schemas.microsoft.com/office/powerpoint/2010/main" val="175476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Stimuleren van een onderzoekende houding</a:t>
            </a:r>
            <a:br>
              <a:rPr lang="nl-BE" dirty="0"/>
            </a:br>
            <a:endParaRPr lang="nl-BE" dirty="0"/>
          </a:p>
        </p:txBody>
      </p:sp>
      <p:sp>
        <p:nvSpPr>
          <p:cNvPr id="3" name="Tijdelijke aanduiding voor inhoud 2"/>
          <p:cNvSpPr>
            <a:spLocks noGrp="1"/>
          </p:cNvSpPr>
          <p:nvPr>
            <p:ph idx="1"/>
          </p:nvPr>
        </p:nvSpPr>
        <p:spPr/>
        <p:txBody>
          <a:bodyPr>
            <a:normAutofit/>
          </a:bodyPr>
          <a:lstStyle/>
          <a:p>
            <a:pPr lvl="0"/>
            <a:r>
              <a:rPr lang="nl-BE" dirty="0">
                <a:solidFill>
                  <a:schemeClr val="tx1"/>
                </a:solidFill>
              </a:rPr>
              <a:t>v</a:t>
            </a:r>
            <a:r>
              <a:rPr lang="nl-BE" dirty="0" smtClean="0">
                <a:solidFill>
                  <a:schemeClr val="tx1"/>
                </a:solidFill>
              </a:rPr>
              <a:t>ertrekken </a:t>
            </a:r>
            <a:r>
              <a:rPr lang="nl-BE" dirty="0">
                <a:solidFill>
                  <a:schemeClr val="tx1"/>
                </a:solidFill>
              </a:rPr>
              <a:t>vanuit verhalen of een prentenboek</a:t>
            </a:r>
          </a:p>
          <a:p>
            <a:pPr lvl="0"/>
            <a:r>
              <a:rPr lang="nl-BE" dirty="0">
                <a:solidFill>
                  <a:schemeClr val="tx1"/>
                </a:solidFill>
              </a:rPr>
              <a:t>t</a:t>
            </a:r>
            <a:r>
              <a:rPr lang="nl-BE" dirty="0" smtClean="0">
                <a:solidFill>
                  <a:schemeClr val="tx1"/>
                </a:solidFill>
              </a:rPr>
              <a:t>raditionele </a:t>
            </a:r>
            <a:r>
              <a:rPr lang="nl-BE" dirty="0">
                <a:solidFill>
                  <a:schemeClr val="tx1"/>
                </a:solidFill>
              </a:rPr>
              <a:t>thema’s als aanzet </a:t>
            </a:r>
          </a:p>
          <a:p>
            <a:pPr lvl="0"/>
            <a:r>
              <a:rPr lang="nl-BE" dirty="0">
                <a:solidFill>
                  <a:schemeClr val="tx1"/>
                </a:solidFill>
              </a:rPr>
              <a:t>d</a:t>
            </a:r>
            <a:r>
              <a:rPr lang="nl-BE" dirty="0" smtClean="0">
                <a:solidFill>
                  <a:schemeClr val="tx1"/>
                </a:solidFill>
              </a:rPr>
              <a:t>e </a:t>
            </a:r>
            <a:r>
              <a:rPr lang="nl-BE" dirty="0">
                <a:solidFill>
                  <a:schemeClr val="tx1"/>
                </a:solidFill>
              </a:rPr>
              <a:t>omgeving of een leeruitstap als aanzet </a:t>
            </a:r>
            <a:endParaRPr lang="nl-BE" dirty="0" smtClean="0">
              <a:solidFill>
                <a:schemeClr val="tx1"/>
              </a:solidFill>
            </a:endParaRPr>
          </a:p>
          <a:p>
            <a:pPr lvl="0"/>
            <a:r>
              <a:rPr lang="nl-BE" dirty="0" smtClean="0">
                <a:solidFill>
                  <a:schemeClr val="tx1"/>
                </a:solidFill>
              </a:rPr>
              <a:t>een ontdekkoffer – een </a:t>
            </a:r>
            <a:r>
              <a:rPr lang="nl-BE" dirty="0" err="1" smtClean="0">
                <a:solidFill>
                  <a:schemeClr val="tx1"/>
                </a:solidFill>
              </a:rPr>
              <a:t>onderzoekskoffer</a:t>
            </a:r>
            <a:endParaRPr lang="nl-BE" dirty="0">
              <a:solidFill>
                <a:schemeClr val="tx1"/>
              </a:solidFill>
            </a:endParaRPr>
          </a:p>
          <a:p>
            <a:pPr lvl="0"/>
            <a:r>
              <a:rPr lang="nl-BE" dirty="0">
                <a:solidFill>
                  <a:schemeClr val="tx1"/>
                </a:solidFill>
              </a:rPr>
              <a:t>e</a:t>
            </a:r>
            <a:r>
              <a:rPr lang="nl-BE" dirty="0" smtClean="0">
                <a:solidFill>
                  <a:schemeClr val="tx1"/>
                </a:solidFill>
              </a:rPr>
              <a:t>en </a:t>
            </a:r>
            <a:r>
              <a:rPr lang="nl-BE" dirty="0">
                <a:solidFill>
                  <a:schemeClr val="tx1"/>
                </a:solidFill>
              </a:rPr>
              <a:t>ingebrachte proef of techniekactiviteit</a:t>
            </a:r>
          </a:p>
          <a:p>
            <a:pPr lvl="0"/>
            <a:r>
              <a:rPr lang="nl-BE" dirty="0">
                <a:solidFill>
                  <a:schemeClr val="tx1"/>
                </a:solidFill>
              </a:rPr>
              <a:t>r</a:t>
            </a:r>
            <a:r>
              <a:rPr lang="nl-BE" dirty="0" smtClean="0">
                <a:solidFill>
                  <a:schemeClr val="tx1"/>
                </a:solidFill>
              </a:rPr>
              <a:t>ijke </a:t>
            </a:r>
            <a:r>
              <a:rPr lang="nl-BE" dirty="0">
                <a:solidFill>
                  <a:schemeClr val="tx1"/>
                </a:solidFill>
              </a:rPr>
              <a:t>hoeken als aanzet </a:t>
            </a:r>
          </a:p>
          <a:p>
            <a:pPr lvl="0"/>
            <a:r>
              <a:rPr lang="nl-BE" dirty="0">
                <a:solidFill>
                  <a:schemeClr val="tx1"/>
                </a:solidFill>
              </a:rPr>
              <a:t>e</a:t>
            </a:r>
            <a:r>
              <a:rPr lang="nl-BE" dirty="0" smtClean="0">
                <a:solidFill>
                  <a:schemeClr val="tx1"/>
                </a:solidFill>
              </a:rPr>
              <a:t>en </a:t>
            </a:r>
            <a:r>
              <a:rPr lang="nl-BE" dirty="0">
                <a:solidFill>
                  <a:schemeClr val="tx1"/>
                </a:solidFill>
              </a:rPr>
              <a:t>gebeurtenis in de </a:t>
            </a:r>
            <a:r>
              <a:rPr lang="nl-BE" dirty="0" smtClean="0">
                <a:solidFill>
                  <a:schemeClr val="tx1"/>
                </a:solidFill>
              </a:rPr>
              <a:t>klas</a:t>
            </a:r>
          </a:p>
          <a:p>
            <a:pPr lvl="0"/>
            <a:r>
              <a:rPr lang="nl-BE" dirty="0">
                <a:solidFill>
                  <a:schemeClr val="tx1"/>
                </a:solidFill>
              </a:rPr>
              <a:t>e</a:t>
            </a:r>
            <a:r>
              <a:rPr lang="nl-BE" dirty="0" smtClean="0">
                <a:solidFill>
                  <a:schemeClr val="tx1"/>
                </a:solidFill>
              </a:rPr>
              <a:t>en toevallige gebeurtenis</a:t>
            </a:r>
          </a:p>
          <a:p>
            <a:pPr lvl="0"/>
            <a:r>
              <a:rPr lang="nl-BE" dirty="0">
                <a:solidFill>
                  <a:schemeClr val="tx1"/>
                </a:solidFill>
              </a:rPr>
              <a:t>e</a:t>
            </a:r>
            <a:r>
              <a:rPr lang="nl-BE" dirty="0" smtClean="0">
                <a:solidFill>
                  <a:schemeClr val="tx1"/>
                </a:solidFill>
              </a:rPr>
              <a:t>en onderzoeksvraag</a:t>
            </a:r>
            <a:endParaRPr lang="nl-BE" dirty="0">
              <a:solidFill>
                <a:schemeClr val="tx1"/>
              </a:solidFill>
            </a:endParaRPr>
          </a:p>
          <a:p>
            <a:endParaRPr lang="nl-BE" dirty="0"/>
          </a:p>
        </p:txBody>
      </p:sp>
    </p:spTree>
    <p:extLst>
      <p:ext uri="{BB962C8B-B14F-4D97-AF65-F5344CB8AC3E}">
        <p14:creationId xmlns:p14="http://schemas.microsoft.com/office/powerpoint/2010/main" val="3298074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266</TotalTime>
  <Words>1224</Words>
  <Application>Microsoft Office PowerPoint</Application>
  <PresentationFormat>Aangepast</PresentationFormat>
  <Paragraphs>139</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Sliert</vt:lpstr>
      <vt:lpstr>Kennisdelingsdag STEM 23 oktober 2015</vt:lpstr>
      <vt:lpstr>INHOUD</vt:lpstr>
      <vt:lpstr>Overzicht acties </vt:lpstr>
      <vt:lpstr>Overzicht acties</vt:lpstr>
      <vt:lpstr>Publicaties waaraan de school een bijdrage leverde</vt:lpstr>
      <vt:lpstr>Onze visie</vt:lpstr>
      <vt:lpstr>Wij profileren ons als STEM – school ‘De Vliegenier’</vt:lpstr>
      <vt:lpstr>PowerPoint-presentatie</vt:lpstr>
      <vt:lpstr>Stimuleren van een onderzoekende houding </vt:lpstr>
      <vt:lpstr>PowerPoint-presentatie</vt:lpstr>
      <vt:lpstr>Natuurlijk kan men geen ingenieur worden zonder wiskundig inzicht, maar het is niet door wiskunde te zaaien dat men betere ingenieurs maakt.  Daar is meer voor nodig, nl. een stevige ervaringsbasis waarop het meer abstracte denken geënt kan worden.   Je kunt dus maar een ‘kei’ zijn in het gebied van technologie als je de materialen, hun eigenschappen en processen op een scherpe wijze kunt voorstellen. </vt:lpstr>
      <vt:lpstr>Als je alleen maar lessen geeft waarbij kinderen heel veel kunnen hanteren en doen, dan zal dat kinderen technisch heel vaardig maken, maar dan hebben ze nooit bij een probleem stilgestaan of ideeën opgedaan.   Als je het in gesprekken enkel hebt over de maatschappelijke context van techniek, bestaat het gevaar dat je alleen ‘praat’ over techniek en dat de kinderen nooit een hamer in hun handen hebben gehad. </vt:lpstr>
      <vt:lpstr>Wanneer de verschillende wetenschaps- en techniekonderwerpen op school alleen exemplarisch aan bod komen tijdens geplande lessen, dan koppelen we deze onderwerpen los van elkaar en van de wereld waarin ze ingebed zouden moeten zijn. Dat maakt het opbouwen van een stevige kennisbasis, gebaseerd op een fundamenteel en onderling verbonden begrijpen, onmogelijk. </vt:lpstr>
      <vt:lpstr>PowerPoint-presentatie</vt:lpstr>
      <vt:lpstr>Mogelijke problemen</vt:lpstr>
      <vt:lpstr>BIG IDEAS</vt:lpstr>
      <vt:lpstr>Praktijkideeën</vt:lpstr>
      <vt:lpstr>Praktijkideeën</vt:lpstr>
      <vt:lpstr>Praktijkideeën</vt:lpstr>
      <vt:lpstr>Aan het werk…</vt:lpstr>
      <vt:lpstr>Werkwijze</vt:lpstr>
      <vt:lpstr>Word geen archivaris van feiten.   Tracht hun ontstaan te doorgronden.   Zoek hardnekkig hun wetten.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Kennisdelingsdag 23 oktober 2015</dc:title>
  <dc:creator>christine deschaumes</dc:creator>
  <cp:lastModifiedBy>De Schrijver, Katrien</cp:lastModifiedBy>
  <cp:revision>29</cp:revision>
  <dcterms:created xsi:type="dcterms:W3CDTF">2015-10-17T19:48:36Z</dcterms:created>
  <dcterms:modified xsi:type="dcterms:W3CDTF">2015-10-19T07:58:20Z</dcterms:modified>
</cp:coreProperties>
</file>