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3" r:id="rId2"/>
    <p:sldId id="284" r:id="rId3"/>
    <p:sldId id="285" r:id="rId4"/>
    <p:sldId id="281" r:id="rId5"/>
    <p:sldId id="271" r:id="rId6"/>
    <p:sldId id="273" r:id="rId7"/>
    <p:sldId id="274" r:id="rId8"/>
    <p:sldId id="275" r:id="rId9"/>
    <p:sldId id="276" r:id="rId10"/>
    <p:sldId id="277" r:id="rId11"/>
    <p:sldId id="278" r:id="rId12"/>
    <p:sldId id="272" r:id="rId13"/>
    <p:sldId id="279" r:id="rId14"/>
    <p:sldId id="297" r:id="rId15"/>
    <p:sldId id="262" r:id="rId16"/>
    <p:sldId id="268" r:id="rId17"/>
    <p:sldId id="260" r:id="rId18"/>
    <p:sldId id="261" r:id="rId19"/>
    <p:sldId id="257" r:id="rId20"/>
    <p:sldId id="267" r:id="rId21"/>
    <p:sldId id="265" r:id="rId22"/>
    <p:sldId id="266" r:id="rId23"/>
    <p:sldId id="280" r:id="rId24"/>
    <p:sldId id="269" r:id="rId25"/>
    <p:sldId id="299" r:id="rId26"/>
    <p:sldId id="298" r:id="rId27"/>
    <p:sldId id="300" r:id="rId28"/>
    <p:sldId id="303" r:id="rId29"/>
    <p:sldId id="301" r:id="rId30"/>
    <p:sldId id="302" r:id="rId31"/>
    <p:sldId id="270" r:id="rId32"/>
    <p:sldId id="290" r:id="rId33"/>
    <p:sldId id="291" r:id="rId34"/>
    <p:sldId id="292" r:id="rId35"/>
    <p:sldId id="293" r:id="rId36"/>
    <p:sldId id="294" r:id="rId37"/>
    <p:sldId id="295" r:id="rId38"/>
    <p:sldId id="296" r:id="rId39"/>
    <p:sldId id="286" r:id="rId40"/>
    <p:sldId id="287" r:id="rId41"/>
    <p:sldId id="288" r:id="rId42"/>
    <p:sldId id="289" r:id="rId4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A31B4-2D40-487F-A86F-78314246C2F6}" type="datetimeFigureOut">
              <a:rPr lang="nl-BE" smtClean="0"/>
              <a:pPr/>
              <a:t>9/04/2024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3C0-BC04-4938-B9B4-A2F5085C0478}" type="slidenum">
              <a:rPr lang="nl-BE" smtClean="0"/>
              <a:pPr/>
              <a:t>‹nr.›</a:t>
            </a:fld>
            <a:endParaRPr lang="nl-BE"/>
          </a:p>
        </p:txBody>
      </p:sp>
    </p:spTree>
    <p:extLst>
      <p:ext uri="{BB962C8B-B14F-4D97-AF65-F5344CB8AC3E}">
        <p14:creationId xmlns:p14="http://schemas.microsoft.com/office/powerpoint/2010/main" val="400445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67554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111723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2474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39</a:t>
            </a:fld>
            <a:endParaRPr lang="nl-BE"/>
          </a:p>
        </p:txBody>
      </p:sp>
    </p:spTree>
    <p:extLst>
      <p:ext uri="{BB962C8B-B14F-4D97-AF65-F5344CB8AC3E}">
        <p14:creationId xmlns:p14="http://schemas.microsoft.com/office/powerpoint/2010/main" val="39331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42</a:t>
            </a:fld>
            <a:endParaRPr lang="nl-BE"/>
          </a:p>
        </p:txBody>
      </p:sp>
    </p:spTree>
    <p:extLst>
      <p:ext uri="{BB962C8B-B14F-4D97-AF65-F5344CB8AC3E}">
        <p14:creationId xmlns:p14="http://schemas.microsoft.com/office/powerpoint/2010/main" val="2651723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277533" y="3404658"/>
            <a:ext cx="9144000" cy="851430"/>
          </a:xfrm>
          <a:solidFill>
            <a:schemeClr val="accent2"/>
          </a:solidFill>
        </p:spPr>
        <p:txBody>
          <a:bodyPr anchor="b">
            <a:normAutofit/>
          </a:bodyPr>
          <a:lstStyle>
            <a:lvl1pPr algn="r">
              <a:defRPr sz="4800" cap="all" baseline="0">
                <a:solidFill>
                  <a:schemeClr val="bg1"/>
                </a:solidFill>
                <a:latin typeface="Arial Rounded MT Bold" panose="020F0704030504030204" pitchFamily="34" charset="0"/>
              </a:defRPr>
            </a:lvl1pPr>
          </a:lstStyle>
          <a:p>
            <a:r>
              <a:rPr lang="nl-NL" dirty="0"/>
              <a:t>Titel van de presentatie</a:t>
            </a:r>
            <a:endParaRPr lang="nl-BE" dirty="0"/>
          </a:p>
        </p:txBody>
      </p:sp>
      <p:sp>
        <p:nvSpPr>
          <p:cNvPr id="3" name="Ondertitel 2"/>
          <p:cNvSpPr>
            <a:spLocks noGrp="1"/>
          </p:cNvSpPr>
          <p:nvPr>
            <p:ph type="subTitle" idx="1" hasCustomPrompt="1"/>
          </p:nvPr>
        </p:nvSpPr>
        <p:spPr>
          <a:xfrm>
            <a:off x="5669279" y="4397375"/>
            <a:ext cx="5752253" cy="470429"/>
          </a:xfrm>
          <a:solidFill>
            <a:schemeClr val="accent2"/>
          </a:solidFill>
        </p:spPr>
        <p:txBody>
          <a:bodyPr/>
          <a:lstStyle>
            <a:lvl1pPr marL="0" indent="0" algn="r">
              <a:buNone/>
              <a:defRPr sz="2400" cap="all" baseline="0">
                <a:solidFill>
                  <a:schemeClr val="bg1"/>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van de presentatie</a:t>
            </a:r>
            <a:endParaRPr lang="nl-BE" dirty="0"/>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3892" y="5494653"/>
            <a:ext cx="3097640" cy="1161615"/>
          </a:xfrm>
          <a:prstGeom prst="rect">
            <a:avLst/>
          </a:prstGeom>
        </p:spPr>
      </p:pic>
      <p:sp>
        <p:nvSpPr>
          <p:cNvPr id="5" name="Tijdelijke aanduiding voor inhoud 4"/>
          <p:cNvSpPr>
            <a:spLocks noGrp="1"/>
          </p:cNvSpPr>
          <p:nvPr>
            <p:ph sz="quarter" idx="10" hasCustomPrompt="1"/>
          </p:nvPr>
        </p:nvSpPr>
        <p:spPr>
          <a:xfrm>
            <a:off x="5668432" y="2760462"/>
            <a:ext cx="5753100" cy="469900"/>
          </a:xfrm>
        </p:spPr>
        <p:txBody>
          <a:bodyPr/>
          <a:lstStyle>
            <a:lvl1pPr marL="0" indent="0" algn="r">
              <a:buNone/>
              <a:defRPr cap="all" baseline="0">
                <a:solidFill>
                  <a:schemeClr val="bg1"/>
                </a:solidFill>
                <a:latin typeface="Arial Rounded MT Bold" panose="020F0704030504030204" pitchFamily="34" charset="0"/>
              </a:defRPr>
            </a:lvl1pPr>
          </a:lstStyle>
          <a:p>
            <a:pPr lvl="0"/>
            <a:r>
              <a:rPr lang="nl-NL" dirty="0"/>
              <a:t>Sprekers</a:t>
            </a:r>
            <a:endParaRPr lang="nl-BE" dirty="0"/>
          </a:p>
        </p:txBody>
      </p:sp>
    </p:spTree>
    <p:extLst>
      <p:ext uri="{BB962C8B-B14F-4D97-AF65-F5344CB8AC3E}">
        <p14:creationId xmlns:p14="http://schemas.microsoft.com/office/powerpoint/2010/main" val="123265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0"/>
          </p:nvPr>
        </p:nvSpPr>
        <p:spPr>
          <a:xfrm>
            <a:off x="-45082" y="0"/>
            <a:ext cx="12192000" cy="6858000"/>
          </a:xfrm>
        </p:spPr>
        <p:txBody>
          <a:bodyPr/>
          <a:lstStyle>
            <a:lvl2pPr marL="457200" indent="0">
              <a:buNone/>
              <a:defRPr/>
            </a:lvl2pPr>
          </a:lstStyle>
          <a:p>
            <a:r>
              <a:rPr lang="nl-NL"/>
              <a:t>Klik op het pictogram als u een afbeelding wilt toevoegen</a:t>
            </a:r>
            <a:endParaRPr lang="nl-BE" dirty="0"/>
          </a:p>
        </p:txBody>
      </p:sp>
      <p:sp>
        <p:nvSpPr>
          <p:cNvPr id="9" name="Footer Placeholder 11"/>
          <p:cNvSpPr>
            <a:spLocks noGrp="1"/>
          </p:cNvSpPr>
          <p:nvPr>
            <p:ph type="ftr" sz="quarter" idx="21"/>
          </p:nvPr>
        </p:nvSpPr>
        <p:spPr>
          <a:xfrm>
            <a:off x="10520460" y="6280400"/>
            <a:ext cx="1534600" cy="374400"/>
          </a:xfrm>
        </p:spPr>
        <p:txBody>
          <a:bodyPr/>
          <a:lstStyle>
            <a:lvl1pPr>
              <a:defRPr>
                <a:solidFill>
                  <a:schemeClr val="tx1"/>
                </a:solidFill>
              </a:defRPr>
            </a:lvl1pPr>
          </a:lstStyle>
          <a:p>
            <a:pPr algn="r"/>
            <a:r>
              <a:rPr lang="nl-BE" dirty="0"/>
              <a:t>STEM voor de basis!</a:t>
            </a:r>
            <a:endParaRPr lang="en-GB" dirty="0"/>
          </a:p>
        </p:txBody>
      </p:sp>
      <p:sp>
        <p:nvSpPr>
          <p:cNvPr id="6" name="Rechthoekige toelichting 5"/>
          <p:cNvSpPr/>
          <p:nvPr userDrawn="1"/>
        </p:nvSpPr>
        <p:spPr>
          <a:xfrm>
            <a:off x="7183120" y="3556000"/>
            <a:ext cx="4053840" cy="2123440"/>
          </a:xfrm>
          <a:prstGeom prst="wedgeRectCallout">
            <a:avLst>
              <a:gd name="adj1" fmla="val 21022"/>
              <a:gd name="adj2" fmla="val 7556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800" dirty="0">
              <a:solidFill>
                <a:schemeClr val="accent2"/>
              </a:solidFill>
              <a:latin typeface="Arial Rounded MT Bold" panose="020F0704030504030204" pitchFamily="34" charset="0"/>
            </a:endParaRPr>
          </a:p>
        </p:txBody>
      </p:sp>
      <p:sp>
        <p:nvSpPr>
          <p:cNvPr id="3" name="Tijdelijke aanduiding voor inhoud 2"/>
          <p:cNvSpPr>
            <a:spLocks noGrp="1"/>
          </p:cNvSpPr>
          <p:nvPr>
            <p:ph sz="quarter" idx="22" hasCustomPrompt="1"/>
          </p:nvPr>
        </p:nvSpPr>
        <p:spPr>
          <a:xfrm>
            <a:off x="7177088" y="3532188"/>
            <a:ext cx="3995737" cy="2162175"/>
          </a:xfrm>
        </p:spPr>
        <p:txBody>
          <a:bodyPr anchor="ctr"/>
          <a:lstStyle>
            <a:lvl1pPr marL="0" indent="0" algn="ctr">
              <a:buNone/>
              <a:defRPr baseline="0"/>
            </a:lvl1pPr>
          </a:lstStyle>
          <a:p>
            <a:pPr lvl="0"/>
            <a:r>
              <a:rPr lang="nl-BE" dirty="0"/>
              <a:t>Info over afbeelding</a:t>
            </a:r>
          </a:p>
        </p:txBody>
      </p:sp>
    </p:spTree>
    <p:extLst>
      <p:ext uri="{BB962C8B-B14F-4D97-AF65-F5344CB8AC3E}">
        <p14:creationId xmlns:p14="http://schemas.microsoft.com/office/powerpoint/2010/main" val="384224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6" name="Text Placeholder 8"/>
          <p:cNvSpPr>
            <a:spLocks noGrp="1"/>
          </p:cNvSpPr>
          <p:nvPr>
            <p:ph type="body" sz="quarter" idx="23" hasCustomPrompt="1"/>
          </p:nvPr>
        </p:nvSpPr>
        <p:spPr>
          <a:xfrm>
            <a:off x="733424" y="1362597"/>
            <a:ext cx="6371296" cy="607653"/>
          </a:xfrm>
          <a:prstGeom prst="rect">
            <a:avLst/>
          </a:prstGeom>
          <a:solidFill>
            <a:schemeClr val="accent2"/>
          </a:solidFill>
        </p:spPr>
        <p:txBody>
          <a:bodyPr wrap="none" tIns="72000" bIns="36000">
            <a:spAutoFit/>
          </a:bodyPr>
          <a:lstStyle>
            <a:lvl1pPr marL="0" indent="0">
              <a:spcBef>
                <a:spcPts val="0"/>
              </a:spcBef>
              <a:spcAft>
                <a:spcPts val="0"/>
              </a:spcAft>
              <a:buNone/>
              <a:defRPr sz="3600" cap="all" spc="100" baseline="0">
                <a:solidFill>
                  <a:schemeClr val="bg1"/>
                </a:solidFill>
                <a:latin typeface="Arial Rounded MT Bold" panose="020F0704030504030204" pitchFamily="34" charset="0"/>
              </a:defRPr>
            </a:lvl1pPr>
          </a:lstStyle>
          <a:p>
            <a:pPr lvl="0"/>
            <a:r>
              <a:rPr lang="nl-BE" dirty="0"/>
              <a:t>PLAATS HIER EEN CITAAT</a:t>
            </a:r>
            <a:endParaRPr lang="en-GB" dirty="0"/>
          </a:p>
        </p:txBody>
      </p:sp>
      <p:sp>
        <p:nvSpPr>
          <p:cNvPr id="7" name="Text Placeholder 8"/>
          <p:cNvSpPr>
            <a:spLocks noGrp="1"/>
          </p:cNvSpPr>
          <p:nvPr>
            <p:ph type="body" sz="quarter" idx="24" hasCustomPrompt="1"/>
          </p:nvPr>
        </p:nvSpPr>
        <p:spPr>
          <a:xfrm>
            <a:off x="733424" y="2105789"/>
            <a:ext cx="9415654" cy="607653"/>
          </a:xfrm>
          <a:prstGeom prst="rect">
            <a:avLst/>
          </a:prstGeom>
          <a:solidFill>
            <a:schemeClr val="accent2"/>
          </a:solidFill>
        </p:spPr>
        <p:txBody>
          <a:bodyPr wrap="none" tIns="72000" bIns="36000">
            <a:spAutoFit/>
          </a:bodyPr>
          <a:lstStyle>
            <a:lvl1pPr marL="0" indent="0">
              <a:spcBef>
                <a:spcPts val="0"/>
              </a:spcBef>
              <a:spcAft>
                <a:spcPts val="0"/>
              </a:spcAft>
              <a:buNone/>
              <a:defRPr sz="3600" cap="all" spc="100" baseline="0">
                <a:solidFill>
                  <a:schemeClr val="bg1"/>
                </a:solidFill>
                <a:latin typeface="Arial Rounded MT Bold" panose="020F0704030504030204" pitchFamily="34" charset="0"/>
              </a:defRPr>
            </a:lvl1pPr>
          </a:lstStyle>
          <a:p>
            <a:pPr lvl="0"/>
            <a:r>
              <a:rPr lang="nl-BE" dirty="0"/>
              <a:t>PAS DE PUNTGROOTTE ZONODIG AAN</a:t>
            </a:r>
            <a:endParaRPr lang="en-GB" dirty="0"/>
          </a:p>
        </p:txBody>
      </p:sp>
      <p:sp>
        <p:nvSpPr>
          <p:cNvPr id="8" name="Text Placeholder 8"/>
          <p:cNvSpPr>
            <a:spLocks noGrp="1"/>
          </p:cNvSpPr>
          <p:nvPr>
            <p:ph type="body" sz="quarter" idx="25" hasCustomPrompt="1"/>
          </p:nvPr>
        </p:nvSpPr>
        <p:spPr>
          <a:xfrm>
            <a:off x="733424" y="4554538"/>
            <a:ext cx="1657120" cy="405102"/>
          </a:xfrm>
          <a:prstGeom prst="rect">
            <a:avLst/>
          </a:prstGeom>
          <a:solidFill>
            <a:schemeClr val="accent2"/>
          </a:solidFill>
        </p:spPr>
        <p:txBody>
          <a:bodyPr wrap="none" tIns="36000" bIns="36000">
            <a:spAutoFit/>
          </a:bodyPr>
          <a:lstStyle>
            <a:lvl1pPr marL="0" indent="0">
              <a:spcBef>
                <a:spcPts val="0"/>
              </a:spcBef>
              <a:spcAft>
                <a:spcPts val="0"/>
              </a:spcAft>
              <a:buNone/>
              <a:defRPr sz="2400" spc="100" baseline="0">
                <a:solidFill>
                  <a:schemeClr val="bg1"/>
                </a:solidFill>
                <a:latin typeface="+mj-lt"/>
              </a:defRPr>
            </a:lvl1pPr>
          </a:lstStyle>
          <a:p>
            <a:pPr lvl="0"/>
            <a:r>
              <a:rPr lang="nl-BE" dirty="0"/>
              <a:t>bron citaat</a:t>
            </a:r>
            <a:endParaRPr lang="en-GB" dirty="0"/>
          </a:p>
        </p:txBody>
      </p:sp>
      <p:sp>
        <p:nvSpPr>
          <p:cNvPr id="9" name="Text Placeholder 8"/>
          <p:cNvSpPr>
            <a:spLocks noGrp="1"/>
          </p:cNvSpPr>
          <p:nvPr>
            <p:ph type="body" sz="quarter" idx="27" hasCustomPrompt="1"/>
          </p:nvPr>
        </p:nvSpPr>
        <p:spPr>
          <a:xfrm>
            <a:off x="733424" y="2848981"/>
            <a:ext cx="6013249" cy="607653"/>
          </a:xfrm>
          <a:prstGeom prst="rect">
            <a:avLst/>
          </a:prstGeom>
          <a:solidFill>
            <a:schemeClr val="accent2"/>
          </a:solidFill>
        </p:spPr>
        <p:txBody>
          <a:bodyPr wrap="none" tIns="72000" bIns="36000">
            <a:spAutoFit/>
          </a:bodyPr>
          <a:lstStyle>
            <a:lvl1pPr marL="0" indent="0">
              <a:spcBef>
                <a:spcPts val="0"/>
              </a:spcBef>
              <a:spcAft>
                <a:spcPts val="0"/>
              </a:spcAft>
              <a:buNone/>
              <a:defRPr sz="3600" cap="all" spc="100" baseline="0">
                <a:solidFill>
                  <a:schemeClr val="bg1"/>
                </a:solidFill>
                <a:latin typeface="Arial Rounded MT Bold" panose="020F0704030504030204" pitchFamily="34" charset="0"/>
              </a:defRPr>
            </a:lvl1pPr>
          </a:lstStyle>
          <a:p>
            <a:pPr lvl="0"/>
            <a:r>
              <a:rPr lang="nl-BE" dirty="0"/>
              <a:t>VERWIJDER DE BALKEN</a:t>
            </a:r>
            <a:endParaRPr lang="en-GB" dirty="0"/>
          </a:p>
        </p:txBody>
      </p:sp>
      <p:sp>
        <p:nvSpPr>
          <p:cNvPr id="10" name="Text Placeholder 8"/>
          <p:cNvSpPr>
            <a:spLocks noGrp="1"/>
          </p:cNvSpPr>
          <p:nvPr>
            <p:ph type="body" sz="quarter" idx="28" hasCustomPrompt="1"/>
          </p:nvPr>
        </p:nvSpPr>
        <p:spPr>
          <a:xfrm>
            <a:off x="733423" y="3592172"/>
            <a:ext cx="6232796" cy="607653"/>
          </a:xfrm>
          <a:prstGeom prst="rect">
            <a:avLst/>
          </a:prstGeom>
          <a:solidFill>
            <a:schemeClr val="accent2"/>
          </a:solidFill>
        </p:spPr>
        <p:txBody>
          <a:bodyPr wrap="none" tIns="72000" bIns="36000">
            <a:spAutoFit/>
          </a:bodyPr>
          <a:lstStyle>
            <a:lvl1pPr marL="0" indent="0">
              <a:spcBef>
                <a:spcPts val="0"/>
              </a:spcBef>
              <a:spcAft>
                <a:spcPts val="0"/>
              </a:spcAft>
              <a:buNone/>
              <a:defRPr sz="3600" cap="all" spc="100" baseline="0">
                <a:solidFill>
                  <a:schemeClr val="bg1"/>
                </a:solidFill>
                <a:latin typeface="Arial Rounded MT Bold" panose="020F0704030504030204" pitchFamily="34" charset="0"/>
              </a:defRPr>
            </a:lvl1pPr>
          </a:lstStyle>
          <a:p>
            <a:pPr lvl="0"/>
            <a:r>
              <a:rPr lang="nl-BE" dirty="0"/>
              <a:t>die je niet nodig hebt</a:t>
            </a:r>
            <a:endParaRPr lang="en-GB" dirty="0"/>
          </a:p>
        </p:txBody>
      </p:sp>
      <p:sp>
        <p:nvSpPr>
          <p:cNvPr id="11" name="Footer Placeholder 11"/>
          <p:cNvSpPr>
            <a:spLocks noGrp="1"/>
          </p:cNvSpPr>
          <p:nvPr>
            <p:ph type="ftr" sz="quarter" idx="21"/>
          </p:nvPr>
        </p:nvSpPr>
        <p:spPr>
          <a:xfrm>
            <a:off x="10520460" y="6280400"/>
            <a:ext cx="1534600" cy="374400"/>
          </a:xfrm>
        </p:spPr>
        <p:txBody>
          <a:bodyPr/>
          <a:lstStyle>
            <a:lvl1pPr>
              <a:defRPr>
                <a:solidFill>
                  <a:schemeClr val="tx1"/>
                </a:solidFill>
              </a:defRPr>
            </a:lvl1pPr>
          </a:lstStyle>
          <a:p>
            <a:pPr algn="r"/>
            <a:r>
              <a:rPr lang="nl-BE" dirty="0"/>
              <a:t>STEM voor de basis!</a:t>
            </a:r>
            <a:endParaRPr lang="en-GB" dirty="0"/>
          </a:p>
        </p:txBody>
      </p:sp>
    </p:spTree>
    <p:extLst>
      <p:ext uri="{BB962C8B-B14F-4D97-AF65-F5344CB8AC3E}">
        <p14:creationId xmlns:p14="http://schemas.microsoft.com/office/powerpoint/2010/main" val="86419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tandaard slide blauw">
    <p:spTree>
      <p:nvGrpSpPr>
        <p:cNvPr id="1" name=""/>
        <p:cNvGrpSpPr/>
        <p:nvPr/>
      </p:nvGrpSpPr>
      <p:grpSpPr>
        <a:xfrm>
          <a:off x="0" y="0"/>
          <a:ext cx="0" cy="0"/>
          <a:chOff x="0" y="0"/>
          <a:chExt cx="0" cy="0"/>
        </a:xfrm>
      </p:grpSpPr>
      <p:sp>
        <p:nvSpPr>
          <p:cNvPr id="6" name="Titel 1"/>
          <p:cNvSpPr txBox="1">
            <a:spLocks/>
          </p:cNvSpPr>
          <p:nvPr userDrawn="1"/>
        </p:nvSpPr>
        <p:spPr>
          <a:xfrm>
            <a:off x="838200" y="802640"/>
            <a:ext cx="3899747" cy="415608"/>
          </a:xfrm>
          <a:prstGeom prst="rect">
            <a:avLst/>
          </a:prstGeom>
          <a:solidFill>
            <a:schemeClr val="accent2"/>
          </a:solidFill>
        </p:spPr>
        <p:txBody>
          <a:bodyPr vert="horz" lIns="91440" tIns="45720" rIns="91440" bIns="45720" rtlCol="0" anchor="b">
            <a:normAutofit/>
          </a:bodyPr>
          <a:lstStyle>
            <a:lvl1pPr algn="r" defTabSz="914400" rtl="0" eaLnBrk="1" latinLnBrk="0" hangingPunct="1">
              <a:lnSpc>
                <a:spcPct val="90000"/>
              </a:lnSpc>
              <a:spcBef>
                <a:spcPct val="0"/>
              </a:spcBef>
              <a:buNone/>
              <a:defRPr sz="4800" kern="1200" cap="all" baseline="0">
                <a:solidFill>
                  <a:schemeClr val="bg1"/>
                </a:solidFill>
                <a:latin typeface="Arial Rounded MT Bold" panose="020F0704030504030204" pitchFamily="34" charset="0"/>
                <a:ea typeface="+mj-ea"/>
                <a:cs typeface="+mj-cs"/>
              </a:defRPr>
            </a:lvl1pPr>
          </a:lstStyle>
          <a:p>
            <a:pPr algn="l"/>
            <a:r>
              <a:rPr lang="nl-NL" sz="2000" dirty="0"/>
              <a:t>Titel van de slide</a:t>
            </a:r>
            <a:endParaRPr lang="nl-BE" sz="2000" dirty="0"/>
          </a:p>
        </p:txBody>
      </p:sp>
      <p:sp>
        <p:nvSpPr>
          <p:cNvPr id="10" name="Rechthoek 9"/>
          <p:cNvSpPr/>
          <p:nvPr userDrawn="1"/>
        </p:nvSpPr>
        <p:spPr>
          <a:xfrm>
            <a:off x="10383520" y="0"/>
            <a:ext cx="180848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9" name="Tijdelijke aanduiding voor tekst 8"/>
          <p:cNvSpPr>
            <a:spLocks noGrp="1"/>
          </p:cNvSpPr>
          <p:nvPr>
            <p:ph type="body" sz="quarter" idx="22"/>
          </p:nvPr>
        </p:nvSpPr>
        <p:spPr>
          <a:xfrm>
            <a:off x="838200" y="1412875"/>
            <a:ext cx="9342120" cy="4703763"/>
          </a:xfrm>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BE" dirty="0"/>
          </a:p>
        </p:txBody>
      </p:sp>
    </p:spTree>
    <p:extLst>
      <p:ext uri="{BB962C8B-B14F-4D97-AF65-F5344CB8AC3E}">
        <p14:creationId xmlns:p14="http://schemas.microsoft.com/office/powerpoint/2010/main" val="1246833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3B59B4D6-FD8A-F74E-B09F-1BE1B6553E92}" type="datetimeFigureOut">
              <a:rPr lang="nl-NL" smtClean="0"/>
              <a:pPr/>
              <a:t>9-4-2024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B32060E-D396-2249-AE76-32453085A0FF}" type="slidenum">
              <a:rPr lang="nl-NL" smtClean="0"/>
              <a:pPr/>
              <a:t>‹nr.›</a:t>
            </a:fld>
            <a:endParaRPr lang="nl-NL"/>
          </a:p>
        </p:txBody>
      </p:sp>
    </p:spTree>
    <p:extLst>
      <p:ext uri="{BB962C8B-B14F-4D97-AF65-F5344CB8AC3E}">
        <p14:creationId xmlns:p14="http://schemas.microsoft.com/office/powerpoint/2010/main" val="117691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tandaard slide blauw">
    <p:spTree>
      <p:nvGrpSpPr>
        <p:cNvPr id="1" name=""/>
        <p:cNvGrpSpPr/>
        <p:nvPr/>
      </p:nvGrpSpPr>
      <p:grpSpPr>
        <a:xfrm>
          <a:off x="0" y="0"/>
          <a:ext cx="0" cy="0"/>
          <a:chOff x="0" y="0"/>
          <a:chExt cx="0" cy="0"/>
        </a:xfrm>
      </p:grpSpPr>
      <p:sp>
        <p:nvSpPr>
          <p:cNvPr id="6" name="Titel 1"/>
          <p:cNvSpPr txBox="1">
            <a:spLocks/>
          </p:cNvSpPr>
          <p:nvPr userDrawn="1"/>
        </p:nvSpPr>
        <p:spPr>
          <a:xfrm>
            <a:off x="838200" y="802640"/>
            <a:ext cx="3899747" cy="415608"/>
          </a:xfrm>
          <a:prstGeom prst="rect">
            <a:avLst/>
          </a:prstGeom>
          <a:solidFill>
            <a:schemeClr val="accent2"/>
          </a:solidFill>
        </p:spPr>
        <p:txBody>
          <a:bodyPr vert="horz" lIns="91440" tIns="45720" rIns="91440" bIns="45720" rtlCol="0" anchor="b">
            <a:normAutofit/>
          </a:bodyPr>
          <a:lstStyle>
            <a:lvl1pPr algn="r" defTabSz="914400" rtl="0" eaLnBrk="1" latinLnBrk="0" hangingPunct="1">
              <a:lnSpc>
                <a:spcPct val="90000"/>
              </a:lnSpc>
              <a:spcBef>
                <a:spcPct val="0"/>
              </a:spcBef>
              <a:buNone/>
              <a:defRPr sz="4800" kern="1200" cap="all" baseline="0">
                <a:solidFill>
                  <a:schemeClr val="bg1"/>
                </a:solidFill>
                <a:latin typeface="Arial Rounded MT Bold" panose="020F0704030504030204" pitchFamily="34" charset="0"/>
                <a:ea typeface="+mj-ea"/>
                <a:cs typeface="+mj-cs"/>
              </a:defRPr>
            </a:lvl1pPr>
          </a:lstStyle>
          <a:p>
            <a:pPr algn="l"/>
            <a:r>
              <a:rPr lang="nl-NL" sz="2000" dirty="0"/>
              <a:t>Titel van de slide</a:t>
            </a:r>
            <a:endParaRPr lang="nl-BE" sz="2000" dirty="0"/>
          </a:p>
        </p:txBody>
      </p:sp>
      <p:sp>
        <p:nvSpPr>
          <p:cNvPr id="10" name="Rechthoek 9"/>
          <p:cNvSpPr/>
          <p:nvPr userDrawn="1"/>
        </p:nvSpPr>
        <p:spPr>
          <a:xfrm>
            <a:off x="10383520" y="0"/>
            <a:ext cx="180848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9" name="Tijdelijke aanduiding voor tekst 8"/>
          <p:cNvSpPr>
            <a:spLocks noGrp="1"/>
          </p:cNvSpPr>
          <p:nvPr>
            <p:ph type="body" sz="quarter" idx="22"/>
          </p:nvPr>
        </p:nvSpPr>
        <p:spPr>
          <a:xfrm>
            <a:off x="838200" y="1412875"/>
            <a:ext cx="9342120" cy="4703763"/>
          </a:xfrm>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BE" dirty="0"/>
          </a:p>
        </p:txBody>
      </p:sp>
    </p:spTree>
    <p:extLst>
      <p:ext uri="{BB962C8B-B14F-4D97-AF65-F5344CB8AC3E}">
        <p14:creationId xmlns:p14="http://schemas.microsoft.com/office/powerpoint/2010/main" val="374514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tandaard slide blauw">
    <p:spTree>
      <p:nvGrpSpPr>
        <p:cNvPr id="1" name=""/>
        <p:cNvGrpSpPr/>
        <p:nvPr/>
      </p:nvGrpSpPr>
      <p:grpSpPr>
        <a:xfrm>
          <a:off x="0" y="0"/>
          <a:ext cx="0" cy="0"/>
          <a:chOff x="0" y="0"/>
          <a:chExt cx="0" cy="0"/>
        </a:xfrm>
      </p:grpSpPr>
      <p:sp>
        <p:nvSpPr>
          <p:cNvPr id="6" name="Titel 1"/>
          <p:cNvSpPr txBox="1">
            <a:spLocks/>
          </p:cNvSpPr>
          <p:nvPr userDrawn="1"/>
        </p:nvSpPr>
        <p:spPr>
          <a:xfrm>
            <a:off x="838200" y="802640"/>
            <a:ext cx="3899747" cy="415608"/>
          </a:xfrm>
          <a:prstGeom prst="rect">
            <a:avLst/>
          </a:prstGeom>
          <a:solidFill>
            <a:schemeClr val="accent2"/>
          </a:solidFill>
        </p:spPr>
        <p:txBody>
          <a:bodyPr vert="horz" lIns="91440" tIns="45720" rIns="91440" bIns="45720" rtlCol="0" anchor="b">
            <a:normAutofit/>
          </a:bodyPr>
          <a:lstStyle>
            <a:lvl1pPr algn="r" defTabSz="914400" rtl="0" eaLnBrk="1" latinLnBrk="0" hangingPunct="1">
              <a:lnSpc>
                <a:spcPct val="90000"/>
              </a:lnSpc>
              <a:spcBef>
                <a:spcPct val="0"/>
              </a:spcBef>
              <a:buNone/>
              <a:defRPr sz="4800" kern="1200" cap="all" baseline="0">
                <a:solidFill>
                  <a:schemeClr val="bg1"/>
                </a:solidFill>
                <a:latin typeface="Arial Rounded MT Bold" panose="020F0704030504030204" pitchFamily="34" charset="0"/>
                <a:ea typeface="+mj-ea"/>
                <a:cs typeface="+mj-cs"/>
              </a:defRPr>
            </a:lvl1pPr>
          </a:lstStyle>
          <a:p>
            <a:pPr algn="l"/>
            <a:r>
              <a:rPr lang="nl-NL" sz="2000" dirty="0"/>
              <a:t>Titel van de slide</a:t>
            </a:r>
            <a:endParaRPr lang="nl-BE" sz="2000" dirty="0"/>
          </a:p>
        </p:txBody>
      </p:sp>
      <p:sp>
        <p:nvSpPr>
          <p:cNvPr id="10" name="Rechthoek 9"/>
          <p:cNvSpPr/>
          <p:nvPr userDrawn="1"/>
        </p:nvSpPr>
        <p:spPr>
          <a:xfrm>
            <a:off x="10383520" y="0"/>
            <a:ext cx="180848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9" name="Tijdelijke aanduiding voor tekst 8"/>
          <p:cNvSpPr>
            <a:spLocks noGrp="1"/>
          </p:cNvSpPr>
          <p:nvPr>
            <p:ph type="body" sz="quarter" idx="22"/>
          </p:nvPr>
        </p:nvSpPr>
        <p:spPr>
          <a:xfrm>
            <a:off x="838200" y="1412875"/>
            <a:ext cx="9342120" cy="4703763"/>
          </a:xfrm>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BE" dirty="0"/>
          </a:p>
        </p:txBody>
      </p:sp>
    </p:spTree>
    <p:extLst>
      <p:ext uri="{BB962C8B-B14F-4D97-AF65-F5344CB8AC3E}">
        <p14:creationId xmlns:p14="http://schemas.microsoft.com/office/powerpoint/2010/main" val="551582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383999" y="0"/>
            <a:ext cx="11808000" cy="6858000"/>
          </a:xfrm>
        </p:spPr>
        <p:txBody>
          <a:bodyPr/>
          <a:lstStyle>
            <a:lvl1pPr algn="ctr">
              <a:buNone/>
              <a:defRPr>
                <a:solidFill>
                  <a:srgbClr val="FF0000"/>
                </a:solidFill>
              </a:defRPr>
            </a:lvl1pPr>
          </a:lstStyle>
          <a:p>
            <a:r>
              <a:rPr lang="fr-FR" dirty="0" err="1"/>
              <a:t>Sleep</a:t>
            </a:r>
            <a:r>
              <a:rPr lang="fr-FR" dirty="0"/>
              <a:t> de </a:t>
            </a:r>
            <a:r>
              <a:rPr lang="fr-FR" dirty="0" err="1"/>
              <a:t>afbeelding</a:t>
            </a:r>
            <a:r>
              <a:rPr lang="fr-FR" dirty="0"/>
              <a:t> </a:t>
            </a:r>
            <a:r>
              <a:rPr lang="fr-FR" dirty="0" err="1"/>
              <a:t>naar</a:t>
            </a:r>
            <a:r>
              <a:rPr lang="fr-FR" dirty="0"/>
              <a:t> de </a:t>
            </a:r>
            <a:r>
              <a:rPr lang="fr-FR" dirty="0" err="1"/>
              <a:t>tijdelijke</a:t>
            </a:r>
            <a:r>
              <a:rPr lang="fr-FR" dirty="0"/>
              <a:t> </a:t>
            </a:r>
            <a:r>
              <a:rPr lang="fr-FR" dirty="0" err="1"/>
              <a:t>aanduiding</a:t>
            </a:r>
            <a:r>
              <a:rPr lang="fr-FR" dirty="0"/>
              <a:t> of </a:t>
            </a:r>
            <a:r>
              <a:rPr lang="fr-FR" dirty="0" err="1"/>
              <a:t>klik</a:t>
            </a:r>
            <a:r>
              <a:rPr lang="fr-FR" dirty="0"/>
              <a:t> op </a:t>
            </a:r>
            <a:r>
              <a:rPr lang="fr-FR" dirty="0" err="1"/>
              <a:t>het</a:t>
            </a:r>
            <a:r>
              <a:rPr lang="fr-FR" dirty="0"/>
              <a:t> </a:t>
            </a:r>
            <a:r>
              <a:rPr lang="fr-FR" dirty="0" err="1"/>
              <a:t>pictogram</a:t>
            </a:r>
            <a:r>
              <a:rPr lang="fr-FR" dirty="0"/>
              <a:t> </a:t>
            </a:r>
            <a:br>
              <a:rPr lang="fr-FR" dirty="0"/>
            </a:br>
            <a:r>
              <a:rPr lang="fr-FR" dirty="0" err="1"/>
              <a:t>als</a:t>
            </a:r>
            <a:r>
              <a:rPr lang="fr-FR" dirty="0"/>
              <a:t> u </a:t>
            </a:r>
            <a:r>
              <a:rPr lang="fr-FR" dirty="0" err="1"/>
              <a:t>een</a:t>
            </a:r>
            <a:r>
              <a:rPr lang="fr-FR" dirty="0"/>
              <a:t> </a:t>
            </a:r>
            <a:r>
              <a:rPr lang="fr-FR" dirty="0" err="1"/>
              <a:t>afbeelding</a:t>
            </a:r>
            <a:r>
              <a:rPr lang="fr-FR" dirty="0"/>
              <a:t> </a:t>
            </a:r>
            <a:r>
              <a:rPr lang="fr-FR" dirty="0" err="1"/>
              <a:t>wilt</a:t>
            </a:r>
            <a:r>
              <a:rPr lang="fr-FR" dirty="0"/>
              <a:t> </a:t>
            </a:r>
            <a:r>
              <a:rPr lang="fr-FR" dirty="0" err="1"/>
              <a:t>toevoegen</a:t>
            </a:r>
            <a:endParaRPr lang="nl-BE" dirty="0"/>
          </a:p>
        </p:txBody>
      </p:sp>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a:solidFill>
                  <a:schemeClr val="bg1"/>
                </a:solidFill>
              </a:defRPr>
            </a:lvl1pPr>
          </a:lstStyle>
          <a:p>
            <a:r>
              <a:rPr lang="nl-NL"/>
              <a:t>Klik om de stijl te bewerken</a:t>
            </a:r>
            <a:endParaRPr lang="nl-BE" dirty="0"/>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Tijdelijke aanduiding voor afbeelding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4000" y="540000"/>
            <a:ext cx="2545117" cy="720000"/>
          </a:xfrm>
          <a:prstGeom prst="rect">
            <a:avLst/>
          </a:prstGeom>
          <a:noFill/>
          <a:ln>
            <a:noFill/>
          </a:ln>
        </p:spPr>
      </p:pic>
      <p:sp>
        <p:nvSpPr>
          <p:cNvPr id="10" name="Tijdelijke aanduiding voor dianummer 6"/>
          <p:cNvSpPr>
            <a:spLocks noGrp="1"/>
          </p:cNvSpPr>
          <p:nvPr>
            <p:ph type="sldNum" sz="quarter" idx="13"/>
          </p:nvPr>
        </p:nvSpPr>
        <p:spPr>
          <a:xfrm>
            <a:off x="9168019"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9/04/2024</a:t>
            </a:fld>
            <a:r>
              <a:rPr lang="nl-BE" dirty="0"/>
              <a:t> </a:t>
            </a:r>
            <a:r>
              <a:rPr lang="nl-BE" b="1" dirty="0"/>
              <a:t>│</a:t>
            </a:r>
            <a:fld id="{B263F6C6-2226-4286-8995-C42CB1E7C290}" type="slidenum">
              <a:rPr lang="nl-BE" smtClean="0"/>
              <a:pPr/>
              <a:t>‹nr.›</a:t>
            </a:fld>
            <a:endParaRPr lang="nl-BE" dirty="0"/>
          </a:p>
        </p:txBody>
      </p:sp>
      <p:sp>
        <p:nvSpPr>
          <p:cNvPr id="8" name="Rechthoek 7"/>
          <p:cNvSpPr/>
          <p:nvPr userDrawn="1"/>
        </p:nvSpPr>
        <p:spPr>
          <a:xfrm>
            <a:off x="1" y="0"/>
            <a:ext cx="376276"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3" name="Afbeelding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76335" y="640528"/>
            <a:ext cx="2879996" cy="719999"/>
          </a:xfrm>
          <a:prstGeom prst="rect">
            <a:avLst/>
          </a:prstGeom>
        </p:spPr>
      </p:pic>
    </p:spTree>
    <p:extLst>
      <p:ext uri="{BB962C8B-B14F-4D97-AF65-F5344CB8AC3E}">
        <p14:creationId xmlns:p14="http://schemas.microsoft.com/office/powerpoint/2010/main" val="391683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19"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9/04/2024</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728000" y="756000"/>
            <a:ext cx="9888000" cy="1116000"/>
          </a:xfrm>
        </p:spPr>
        <p:txBody>
          <a:bodyPr anchor="t" anchorCtr="0"/>
          <a:lstStyle>
            <a:lvl1pPr>
              <a:defRPr>
                <a:latin typeface="+mj-lt"/>
                <a:cs typeface="Calibri"/>
              </a:defRPr>
            </a:lvl1pPr>
          </a:lstStyle>
          <a:p>
            <a:r>
              <a:rPr lang="nl-NL"/>
              <a:t>Klik om de stijl te bewerken</a:t>
            </a:r>
            <a:endParaRPr lang="nl-BE" dirty="0"/>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cs typeface="Calibri"/>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cs typeface="Calibri"/>
              </a:defRPr>
            </a:lvl2pPr>
            <a:lvl3pPr>
              <a:lnSpc>
                <a:spcPct val="90000"/>
              </a:lnSpc>
              <a:buSzPct val="85000"/>
              <a:defRPr>
                <a:latin typeface="FlandersArtSans-Regular" panose="00000500000000000000" pitchFamily="2" charset="0"/>
                <a:cs typeface="Calibri"/>
              </a:defRPr>
            </a:lvl3pPr>
            <a:lvl4pPr>
              <a:lnSpc>
                <a:spcPct val="90000"/>
              </a:lnSpc>
              <a:defRPr>
                <a:latin typeface="FlandersArtSans-Regular" panose="00000500000000000000" pitchFamily="2" charset="0"/>
                <a:cs typeface="Calibri"/>
              </a:defRPr>
            </a:lvl4pPr>
            <a:lvl5pPr>
              <a:lnSpc>
                <a:spcPct val="90000"/>
              </a:lnSpc>
              <a:defRPr>
                <a:latin typeface="FlandersArtSans-Regular" panose="00000500000000000000" pitchFamily="2" charset="0"/>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3" name="Afbeelding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8001" y="5958000"/>
            <a:ext cx="2545116" cy="720000"/>
          </a:xfrm>
          <a:prstGeom prst="rect">
            <a:avLst/>
          </a:prstGeom>
        </p:spPr>
      </p:pic>
      <p:sp>
        <p:nvSpPr>
          <p:cNvPr id="10" name="Rechthoek 9"/>
          <p:cNvSpPr/>
          <p:nvPr userDrawn="1"/>
        </p:nvSpPr>
        <p:spPr>
          <a:xfrm>
            <a:off x="1" y="0"/>
            <a:ext cx="376276"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1" name="Afbeelding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98586" y="6058528"/>
            <a:ext cx="2879996" cy="719999"/>
          </a:xfrm>
          <a:prstGeom prst="rect">
            <a:avLst/>
          </a:prstGeom>
        </p:spPr>
      </p:pic>
    </p:spTree>
    <p:extLst>
      <p:ext uri="{BB962C8B-B14F-4D97-AF65-F5344CB8AC3E}">
        <p14:creationId xmlns:p14="http://schemas.microsoft.com/office/powerpoint/2010/main" val="145560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slide blauw">
    <p:spTree>
      <p:nvGrpSpPr>
        <p:cNvPr id="1" name=""/>
        <p:cNvGrpSpPr/>
        <p:nvPr/>
      </p:nvGrpSpPr>
      <p:grpSpPr>
        <a:xfrm>
          <a:off x="0" y="0"/>
          <a:ext cx="0" cy="0"/>
          <a:chOff x="0" y="0"/>
          <a:chExt cx="0" cy="0"/>
        </a:xfrm>
      </p:grpSpPr>
      <p:sp>
        <p:nvSpPr>
          <p:cNvPr id="10" name="Rechthoek 9"/>
          <p:cNvSpPr/>
          <p:nvPr userDrawn="1"/>
        </p:nvSpPr>
        <p:spPr>
          <a:xfrm>
            <a:off x="10383520" y="0"/>
            <a:ext cx="180848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9" name="Tijdelijke aanduiding voor tekst 8"/>
          <p:cNvSpPr>
            <a:spLocks noGrp="1"/>
          </p:cNvSpPr>
          <p:nvPr>
            <p:ph type="body" sz="quarter" idx="22"/>
          </p:nvPr>
        </p:nvSpPr>
        <p:spPr>
          <a:xfrm>
            <a:off x="838200" y="1412875"/>
            <a:ext cx="9342120" cy="4703763"/>
          </a:xfrm>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ijdelijke aanduiding voor inhoud 3"/>
          <p:cNvSpPr>
            <a:spLocks noGrp="1"/>
          </p:cNvSpPr>
          <p:nvPr>
            <p:ph sz="quarter" idx="35" hasCustomPrompt="1"/>
          </p:nvPr>
        </p:nvSpPr>
        <p:spPr>
          <a:xfrm>
            <a:off x="838200" y="645699"/>
            <a:ext cx="2873188" cy="386698"/>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slide</a:t>
            </a:r>
            <a:endParaRPr lang="nl-BE" sz="2000" dirty="0"/>
          </a:p>
        </p:txBody>
      </p:sp>
    </p:spTree>
    <p:extLst>
      <p:ext uri="{BB962C8B-B14F-4D97-AF65-F5344CB8AC3E}">
        <p14:creationId xmlns:p14="http://schemas.microsoft.com/office/powerpoint/2010/main" val="230088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slide groen">
    <p:spTree>
      <p:nvGrpSpPr>
        <p:cNvPr id="1" name=""/>
        <p:cNvGrpSpPr/>
        <p:nvPr/>
      </p:nvGrpSpPr>
      <p:grpSpPr>
        <a:xfrm>
          <a:off x="0" y="0"/>
          <a:ext cx="0" cy="0"/>
          <a:chOff x="0" y="0"/>
          <a:chExt cx="0" cy="0"/>
        </a:xfrm>
      </p:grpSpPr>
      <p:sp>
        <p:nvSpPr>
          <p:cNvPr id="10" name="Rechthoek 9"/>
          <p:cNvSpPr/>
          <p:nvPr userDrawn="1"/>
        </p:nvSpPr>
        <p:spPr>
          <a:xfrm>
            <a:off x="10383520" y="0"/>
            <a:ext cx="180848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9" name="Tijdelijke aanduiding voor tekst 8"/>
          <p:cNvSpPr>
            <a:spLocks noGrp="1"/>
          </p:cNvSpPr>
          <p:nvPr>
            <p:ph type="body" sz="quarter" idx="22"/>
          </p:nvPr>
        </p:nvSpPr>
        <p:spPr>
          <a:xfrm>
            <a:off x="838200" y="1412875"/>
            <a:ext cx="9342120" cy="4703763"/>
          </a:xfrm>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ijdelijke aanduiding voor inhoud 3"/>
          <p:cNvSpPr>
            <a:spLocks noGrp="1"/>
          </p:cNvSpPr>
          <p:nvPr>
            <p:ph sz="quarter" idx="35" hasCustomPrompt="1"/>
          </p:nvPr>
        </p:nvSpPr>
        <p:spPr>
          <a:xfrm>
            <a:off x="838200" y="645699"/>
            <a:ext cx="2873188" cy="386698"/>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slide</a:t>
            </a:r>
            <a:endParaRPr lang="nl-BE" sz="2000" dirty="0"/>
          </a:p>
        </p:txBody>
      </p:sp>
    </p:spTree>
    <p:extLst>
      <p:ext uri="{BB962C8B-B14F-4D97-AF65-F5344CB8AC3E}">
        <p14:creationId xmlns:p14="http://schemas.microsoft.com/office/powerpoint/2010/main" val="281918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ard slide rood">
    <p:spTree>
      <p:nvGrpSpPr>
        <p:cNvPr id="1" name=""/>
        <p:cNvGrpSpPr/>
        <p:nvPr/>
      </p:nvGrpSpPr>
      <p:grpSpPr>
        <a:xfrm>
          <a:off x="0" y="0"/>
          <a:ext cx="0" cy="0"/>
          <a:chOff x="0" y="0"/>
          <a:chExt cx="0" cy="0"/>
        </a:xfrm>
      </p:grpSpPr>
      <p:sp>
        <p:nvSpPr>
          <p:cNvPr id="10" name="Rechthoek 9"/>
          <p:cNvSpPr/>
          <p:nvPr userDrawn="1"/>
        </p:nvSpPr>
        <p:spPr>
          <a:xfrm>
            <a:off x="10383520" y="0"/>
            <a:ext cx="180848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9" name="Tijdelijke aanduiding voor tekst 8"/>
          <p:cNvSpPr>
            <a:spLocks noGrp="1"/>
          </p:cNvSpPr>
          <p:nvPr>
            <p:ph type="body" sz="quarter" idx="22"/>
          </p:nvPr>
        </p:nvSpPr>
        <p:spPr>
          <a:xfrm>
            <a:off x="838200" y="1412875"/>
            <a:ext cx="9342120" cy="4703763"/>
          </a:xfrm>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ijdelijke aanduiding voor inhoud 3"/>
          <p:cNvSpPr>
            <a:spLocks noGrp="1"/>
          </p:cNvSpPr>
          <p:nvPr>
            <p:ph sz="quarter" idx="35" hasCustomPrompt="1"/>
          </p:nvPr>
        </p:nvSpPr>
        <p:spPr>
          <a:xfrm>
            <a:off x="838200" y="645699"/>
            <a:ext cx="2873188" cy="386698"/>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slide</a:t>
            </a:r>
            <a:endParaRPr lang="nl-BE" sz="2000" dirty="0"/>
          </a:p>
        </p:txBody>
      </p:sp>
    </p:spTree>
    <p:extLst>
      <p:ext uri="{BB962C8B-B14F-4D97-AF65-F5344CB8AC3E}">
        <p14:creationId xmlns:p14="http://schemas.microsoft.com/office/powerpoint/2010/main" val="122407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ard slide geel">
    <p:spTree>
      <p:nvGrpSpPr>
        <p:cNvPr id="1" name=""/>
        <p:cNvGrpSpPr/>
        <p:nvPr/>
      </p:nvGrpSpPr>
      <p:grpSpPr>
        <a:xfrm>
          <a:off x="0" y="0"/>
          <a:ext cx="0" cy="0"/>
          <a:chOff x="0" y="0"/>
          <a:chExt cx="0" cy="0"/>
        </a:xfrm>
      </p:grpSpPr>
      <p:sp>
        <p:nvSpPr>
          <p:cNvPr id="10" name="Rechthoek 9"/>
          <p:cNvSpPr/>
          <p:nvPr userDrawn="1"/>
        </p:nvSpPr>
        <p:spPr>
          <a:xfrm>
            <a:off x="10383520" y="0"/>
            <a:ext cx="180848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9" name="Tijdelijke aanduiding voor tekst 8"/>
          <p:cNvSpPr>
            <a:spLocks noGrp="1"/>
          </p:cNvSpPr>
          <p:nvPr>
            <p:ph type="body" sz="quarter" idx="22"/>
          </p:nvPr>
        </p:nvSpPr>
        <p:spPr>
          <a:xfrm>
            <a:off x="838200" y="1412875"/>
            <a:ext cx="9342120" cy="4703763"/>
          </a:xfrm>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ijdelijke aanduiding voor inhoud 3"/>
          <p:cNvSpPr>
            <a:spLocks noGrp="1"/>
          </p:cNvSpPr>
          <p:nvPr>
            <p:ph sz="quarter" idx="35" hasCustomPrompt="1"/>
          </p:nvPr>
        </p:nvSpPr>
        <p:spPr>
          <a:xfrm>
            <a:off x="838200" y="645699"/>
            <a:ext cx="2873188" cy="386698"/>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slide</a:t>
            </a:r>
            <a:endParaRPr lang="nl-BE" sz="2000" dirty="0"/>
          </a:p>
        </p:txBody>
      </p:sp>
    </p:spTree>
    <p:extLst>
      <p:ext uri="{BB962C8B-B14F-4D97-AF65-F5344CB8AC3E}">
        <p14:creationId xmlns:p14="http://schemas.microsoft.com/office/powerpoint/2010/main" val="223782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kolommen TEKST">
    <p:bg>
      <p:bgPr>
        <a:solidFill>
          <a:schemeClr val="accent3"/>
        </a:solidFill>
        <a:effectLst/>
      </p:bgPr>
    </p:bg>
    <p:spTree>
      <p:nvGrpSpPr>
        <p:cNvPr id="1" name=""/>
        <p:cNvGrpSpPr/>
        <p:nvPr/>
      </p:nvGrpSpPr>
      <p:grpSpPr>
        <a:xfrm>
          <a:off x="0" y="0"/>
          <a:ext cx="0" cy="0"/>
          <a:chOff x="0" y="0"/>
          <a:chExt cx="0" cy="0"/>
        </a:xfrm>
      </p:grpSpPr>
      <p:sp>
        <p:nvSpPr>
          <p:cNvPr id="7" name="Tijdelijke aanduiding voor tekst 8"/>
          <p:cNvSpPr>
            <a:spLocks noGrp="1"/>
          </p:cNvSpPr>
          <p:nvPr>
            <p:ph type="body" sz="quarter" idx="22"/>
          </p:nvPr>
        </p:nvSpPr>
        <p:spPr>
          <a:xfrm>
            <a:off x="838200" y="1412875"/>
            <a:ext cx="5156200" cy="4703763"/>
          </a:xfrm>
          <a:solidFill>
            <a:schemeClr val="bg1"/>
          </a:solidFill>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ijdelijke aanduiding voor tekst 8"/>
          <p:cNvSpPr>
            <a:spLocks noGrp="1"/>
          </p:cNvSpPr>
          <p:nvPr>
            <p:ph type="body" sz="quarter" idx="23"/>
          </p:nvPr>
        </p:nvSpPr>
        <p:spPr>
          <a:xfrm>
            <a:off x="6223000" y="1412875"/>
            <a:ext cx="5156200" cy="4703763"/>
          </a:xfrm>
          <a:solidFill>
            <a:schemeClr val="bg1"/>
          </a:solidFill>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11" name="Tijdelijke aanduiding voor inhoud 3"/>
          <p:cNvSpPr>
            <a:spLocks noGrp="1"/>
          </p:cNvSpPr>
          <p:nvPr>
            <p:ph sz="quarter" idx="35" hasCustomPrompt="1"/>
          </p:nvPr>
        </p:nvSpPr>
        <p:spPr>
          <a:xfrm>
            <a:off x="838200" y="824753"/>
            <a:ext cx="5156200" cy="393494"/>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kolom</a:t>
            </a:r>
            <a:endParaRPr lang="nl-BE" sz="2000" dirty="0"/>
          </a:p>
        </p:txBody>
      </p:sp>
      <p:sp>
        <p:nvSpPr>
          <p:cNvPr id="13" name="Tijdelijke aanduiding voor inhoud 3"/>
          <p:cNvSpPr>
            <a:spLocks noGrp="1"/>
          </p:cNvSpPr>
          <p:nvPr>
            <p:ph sz="quarter" idx="36" hasCustomPrompt="1"/>
          </p:nvPr>
        </p:nvSpPr>
        <p:spPr>
          <a:xfrm>
            <a:off x="6223000" y="824753"/>
            <a:ext cx="5156200" cy="393494"/>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kolom</a:t>
            </a:r>
            <a:endParaRPr lang="nl-BE" sz="2000" dirty="0"/>
          </a:p>
        </p:txBody>
      </p:sp>
    </p:spTree>
    <p:extLst>
      <p:ext uri="{BB962C8B-B14F-4D97-AF65-F5344CB8AC3E}">
        <p14:creationId xmlns:p14="http://schemas.microsoft.com/office/powerpoint/2010/main" val="155108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kolommen FOTO">
    <p:bg>
      <p:bgPr>
        <a:solidFill>
          <a:schemeClr val="accent3"/>
        </a:solid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24"/>
          </p:nvPr>
        </p:nvSpPr>
        <p:spPr>
          <a:xfrm>
            <a:off x="838200" y="1412876"/>
            <a:ext cx="5156200" cy="4323282"/>
          </a:xfrm>
          <a:solidFill>
            <a:schemeClr val="bg1"/>
          </a:solidFill>
        </p:spPr>
        <p:txBody>
          <a:bodyPr>
            <a:normAutofit/>
          </a:bodyPr>
          <a:lstStyle>
            <a:lvl1pPr marL="0" indent="0" algn="ctr">
              <a:buNone/>
              <a:defRPr sz="2000"/>
            </a:lvl1pPr>
          </a:lstStyle>
          <a:p>
            <a:r>
              <a:rPr lang="nl-NL"/>
              <a:t>Klik op het pictogram als u een afbeelding wilt toevoegen</a:t>
            </a:r>
            <a:endParaRPr lang="nl-BE" dirty="0"/>
          </a:p>
        </p:txBody>
      </p:sp>
      <p:sp>
        <p:nvSpPr>
          <p:cNvPr id="10" name="Tijdelijke aanduiding voor afbeelding 2"/>
          <p:cNvSpPr>
            <a:spLocks noGrp="1"/>
          </p:cNvSpPr>
          <p:nvPr>
            <p:ph type="pic" sz="quarter" idx="25"/>
          </p:nvPr>
        </p:nvSpPr>
        <p:spPr>
          <a:xfrm>
            <a:off x="6223000" y="1412874"/>
            <a:ext cx="5156200" cy="4323283"/>
          </a:xfrm>
          <a:solidFill>
            <a:schemeClr val="bg1"/>
          </a:solidFill>
        </p:spPr>
        <p:txBody>
          <a:bodyPr>
            <a:normAutofit/>
          </a:bodyPr>
          <a:lstStyle>
            <a:lvl1pPr marL="0" indent="0" algn="ctr">
              <a:buNone/>
              <a:defRPr sz="2000"/>
            </a:lvl1pPr>
          </a:lstStyle>
          <a:p>
            <a:r>
              <a:rPr lang="nl-NL"/>
              <a:t>Klik op het pictogram als u een afbeelding wilt toevoegen</a:t>
            </a:r>
            <a:endParaRPr lang="nl-BE" dirty="0"/>
          </a:p>
        </p:txBody>
      </p:sp>
      <p:sp>
        <p:nvSpPr>
          <p:cNvPr id="11" name="Text Placeholder 7"/>
          <p:cNvSpPr>
            <a:spLocks noGrp="1"/>
          </p:cNvSpPr>
          <p:nvPr>
            <p:ph type="body" sz="quarter" idx="33" hasCustomPrompt="1"/>
          </p:nvPr>
        </p:nvSpPr>
        <p:spPr>
          <a:xfrm>
            <a:off x="838200" y="5736157"/>
            <a:ext cx="5156200" cy="380480"/>
          </a:xfrm>
          <a:prstGeom prst="rect">
            <a:avLst/>
          </a:prstGeom>
          <a:solidFill>
            <a:schemeClr val="tx1"/>
          </a:solidFill>
          <a:ln>
            <a:noFill/>
          </a:ln>
        </p:spPr>
        <p:txBody>
          <a:bodyPr wrap="square" lIns="108000" tIns="36000" rIns="36000" bIns="36000">
            <a:spAutoFit/>
          </a:bodyPr>
          <a:lstStyle>
            <a:lvl1pPr marL="0" indent="0" algn="l">
              <a:buNone/>
              <a:defRPr lang="en-GB" sz="1800" kern="1200" cap="all" spc="150" baseline="0" dirty="0">
                <a:solidFill>
                  <a:schemeClr val="bg2"/>
                </a:solidFill>
                <a:latin typeface="Arial Rounded MT Bold" panose="020F0704030504030204" pitchFamily="34" charset="0"/>
                <a:ea typeface="+mn-ea"/>
                <a:cs typeface="+mn-cs"/>
              </a:defRPr>
            </a:lvl1pPr>
          </a:lstStyle>
          <a:p>
            <a:pPr marL="0" lvl="0" indent="0" algn="l" defTabSz="270000" rtl="0" eaLnBrk="1" latinLnBrk="0" hangingPunct="1">
              <a:lnSpc>
                <a:spcPts val="2400"/>
              </a:lnSpc>
              <a:spcBef>
                <a:spcPts val="1800"/>
              </a:spcBef>
              <a:spcAft>
                <a:spcPts val="0"/>
              </a:spcAft>
              <a:buClr>
                <a:schemeClr val="accent2"/>
              </a:buClr>
              <a:buFont typeface="Arial" panose="020B0604020202020204" pitchFamily="34" charset="0"/>
              <a:buNone/>
              <a:tabLst/>
            </a:pPr>
            <a:r>
              <a:rPr lang="en-US" dirty="0" err="1"/>
              <a:t>bijschrift</a:t>
            </a:r>
            <a:r>
              <a:rPr lang="en-US" dirty="0"/>
              <a:t> </a:t>
            </a:r>
            <a:r>
              <a:rPr lang="en-US" dirty="0" err="1"/>
              <a:t>foto</a:t>
            </a:r>
            <a:endParaRPr lang="en-GB" dirty="0"/>
          </a:p>
        </p:txBody>
      </p:sp>
      <p:sp>
        <p:nvSpPr>
          <p:cNvPr id="12" name="Text Placeholder 7"/>
          <p:cNvSpPr>
            <a:spLocks noGrp="1"/>
          </p:cNvSpPr>
          <p:nvPr>
            <p:ph type="body" sz="quarter" idx="34" hasCustomPrompt="1"/>
          </p:nvPr>
        </p:nvSpPr>
        <p:spPr>
          <a:xfrm>
            <a:off x="6223000" y="5736157"/>
            <a:ext cx="5156200" cy="380480"/>
          </a:xfrm>
          <a:prstGeom prst="rect">
            <a:avLst/>
          </a:prstGeom>
          <a:solidFill>
            <a:schemeClr val="tx1"/>
          </a:solidFill>
          <a:ln>
            <a:noFill/>
          </a:ln>
        </p:spPr>
        <p:txBody>
          <a:bodyPr wrap="square" lIns="108000" tIns="36000" rIns="36000" bIns="36000">
            <a:spAutoFit/>
          </a:bodyPr>
          <a:lstStyle>
            <a:lvl1pPr marL="0" indent="0" algn="ctr">
              <a:buNone/>
              <a:defRPr lang="en-GB" sz="1800" kern="1200" cap="all" spc="150" baseline="0" dirty="0">
                <a:solidFill>
                  <a:schemeClr val="bg2"/>
                </a:solidFill>
                <a:latin typeface="Arial Rounded MT Bold" panose="020F0704030504030204" pitchFamily="34" charset="0"/>
                <a:ea typeface="+mn-ea"/>
                <a:cs typeface="+mn-cs"/>
              </a:defRPr>
            </a:lvl1pPr>
          </a:lstStyle>
          <a:p>
            <a:pPr marL="0" lvl="0" indent="0" algn="l" defTabSz="270000" rtl="0" eaLnBrk="1" latinLnBrk="0" hangingPunct="1">
              <a:lnSpc>
                <a:spcPts val="2400"/>
              </a:lnSpc>
              <a:spcBef>
                <a:spcPts val="1800"/>
              </a:spcBef>
              <a:spcAft>
                <a:spcPts val="0"/>
              </a:spcAft>
              <a:buClr>
                <a:schemeClr val="accent2"/>
              </a:buClr>
              <a:buFont typeface="Arial" panose="020B0604020202020204" pitchFamily="34" charset="0"/>
              <a:buNone/>
              <a:tabLst/>
            </a:pPr>
            <a:r>
              <a:rPr lang="en-US" dirty="0" err="1"/>
              <a:t>bijschrift</a:t>
            </a:r>
            <a:r>
              <a:rPr lang="en-US" dirty="0"/>
              <a:t> </a:t>
            </a:r>
            <a:r>
              <a:rPr lang="en-US" dirty="0" err="1"/>
              <a:t>foto</a:t>
            </a:r>
            <a:endParaRPr lang="en-GB" dirty="0"/>
          </a:p>
        </p:txBody>
      </p:sp>
      <p:sp>
        <p:nvSpPr>
          <p:cNvPr id="13"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14" name="Tijdelijke aanduiding voor inhoud 3"/>
          <p:cNvSpPr>
            <a:spLocks noGrp="1"/>
          </p:cNvSpPr>
          <p:nvPr>
            <p:ph sz="quarter" idx="35" hasCustomPrompt="1"/>
          </p:nvPr>
        </p:nvSpPr>
        <p:spPr>
          <a:xfrm>
            <a:off x="838200" y="645699"/>
            <a:ext cx="2873188" cy="386698"/>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slide</a:t>
            </a:r>
            <a:endParaRPr lang="nl-BE" sz="2000" dirty="0"/>
          </a:p>
        </p:txBody>
      </p:sp>
    </p:spTree>
    <p:extLst>
      <p:ext uri="{BB962C8B-B14F-4D97-AF65-F5344CB8AC3E}">
        <p14:creationId xmlns:p14="http://schemas.microsoft.com/office/powerpoint/2010/main" val="274816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kolommen TEKST">
    <p:bg>
      <p:bgPr>
        <a:solidFill>
          <a:schemeClr val="accent1"/>
        </a:solidFill>
        <a:effectLst/>
      </p:bgPr>
    </p:bg>
    <p:spTree>
      <p:nvGrpSpPr>
        <p:cNvPr id="1" name=""/>
        <p:cNvGrpSpPr/>
        <p:nvPr/>
      </p:nvGrpSpPr>
      <p:grpSpPr>
        <a:xfrm>
          <a:off x="0" y="0"/>
          <a:ext cx="0" cy="0"/>
          <a:chOff x="0" y="0"/>
          <a:chExt cx="0" cy="0"/>
        </a:xfrm>
      </p:grpSpPr>
      <p:sp>
        <p:nvSpPr>
          <p:cNvPr id="9" name="Tijdelijke aanduiding voor tekst 8"/>
          <p:cNvSpPr>
            <a:spLocks noGrp="1"/>
          </p:cNvSpPr>
          <p:nvPr>
            <p:ph type="body" sz="quarter" idx="24"/>
          </p:nvPr>
        </p:nvSpPr>
        <p:spPr>
          <a:xfrm>
            <a:off x="838200" y="1433193"/>
            <a:ext cx="3467947" cy="4703763"/>
          </a:xfrm>
          <a:solidFill>
            <a:schemeClr val="bg1"/>
          </a:solidFill>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tekst 8"/>
          <p:cNvSpPr>
            <a:spLocks noGrp="1"/>
          </p:cNvSpPr>
          <p:nvPr>
            <p:ph type="body" sz="quarter" idx="25"/>
          </p:nvPr>
        </p:nvSpPr>
        <p:spPr>
          <a:xfrm>
            <a:off x="4566920" y="1433193"/>
            <a:ext cx="3467947" cy="4703763"/>
          </a:xfrm>
          <a:solidFill>
            <a:schemeClr val="bg1"/>
          </a:solidFill>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Tijdelijke aanduiding voor tekst 8"/>
          <p:cNvSpPr>
            <a:spLocks noGrp="1"/>
          </p:cNvSpPr>
          <p:nvPr>
            <p:ph type="body" sz="quarter" idx="26"/>
          </p:nvPr>
        </p:nvSpPr>
        <p:spPr>
          <a:xfrm>
            <a:off x="8295640" y="1433193"/>
            <a:ext cx="3467947" cy="4703763"/>
          </a:xfrm>
          <a:solidFill>
            <a:schemeClr val="bg1"/>
          </a:solidFill>
        </p:spPr>
        <p:txBody>
          <a:bodyPr>
            <a:normAutofit/>
          </a:bodyPr>
          <a:lstStyle>
            <a:lvl1pPr>
              <a:buClr>
                <a:schemeClr val="accent2"/>
              </a:buClr>
              <a:defRPr sz="2400"/>
            </a:lvl1pPr>
            <a:lvl2pPr marL="685800" indent="-228600">
              <a:buClr>
                <a:schemeClr val="accent2"/>
              </a:buClr>
              <a:buFont typeface="Calibri" panose="020F0502020204030204" pitchFamily="34" charset="0"/>
              <a:buChar char="→"/>
              <a:defRPr sz="2000"/>
            </a:lvl2pPr>
            <a:lvl3pPr marL="1143000" indent="-228600">
              <a:buClr>
                <a:schemeClr val="accent2"/>
              </a:buClr>
              <a:buFont typeface="Calibri" panose="020F0502020204030204" pitchFamily="34" charset="0"/>
              <a:buChar char="→"/>
              <a:defRPr sz="1800"/>
            </a:lvl3pPr>
            <a:lvl4pPr marL="1600200" indent="-228600">
              <a:buClr>
                <a:schemeClr val="accent2"/>
              </a:buClr>
              <a:buFont typeface="Calibri" panose="020F0502020204030204" pitchFamily="34" charset="0"/>
              <a:buChar char="→"/>
              <a:defRPr sz="1600"/>
            </a:lvl4pPr>
            <a:lvl5pPr marL="2057400" indent="-228600">
              <a:buClr>
                <a:schemeClr val="accent2"/>
              </a:buClr>
              <a:buFont typeface="Calibri" panose="020F0502020204030204" pitchFamily="34" charset="0"/>
              <a:buChar cha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4"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15" name="Tijdelijke aanduiding voor inhoud 3"/>
          <p:cNvSpPr>
            <a:spLocks noGrp="1"/>
          </p:cNvSpPr>
          <p:nvPr>
            <p:ph sz="quarter" idx="35" hasCustomPrompt="1"/>
          </p:nvPr>
        </p:nvSpPr>
        <p:spPr>
          <a:xfrm>
            <a:off x="4566922" y="841730"/>
            <a:ext cx="3467945" cy="393495"/>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kolom</a:t>
            </a:r>
            <a:endParaRPr lang="nl-BE" sz="2000" dirty="0"/>
          </a:p>
        </p:txBody>
      </p:sp>
      <p:sp>
        <p:nvSpPr>
          <p:cNvPr id="17" name="Tijdelijke aanduiding voor inhoud 3"/>
          <p:cNvSpPr>
            <a:spLocks noGrp="1"/>
          </p:cNvSpPr>
          <p:nvPr>
            <p:ph sz="quarter" idx="36" hasCustomPrompt="1"/>
          </p:nvPr>
        </p:nvSpPr>
        <p:spPr>
          <a:xfrm>
            <a:off x="838200" y="841730"/>
            <a:ext cx="3467945" cy="393495"/>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kolom</a:t>
            </a:r>
            <a:endParaRPr lang="nl-BE" sz="2000" dirty="0"/>
          </a:p>
        </p:txBody>
      </p:sp>
      <p:sp>
        <p:nvSpPr>
          <p:cNvPr id="18" name="Tijdelijke aanduiding voor inhoud 3"/>
          <p:cNvSpPr>
            <a:spLocks noGrp="1"/>
          </p:cNvSpPr>
          <p:nvPr>
            <p:ph sz="quarter" idx="37" hasCustomPrompt="1"/>
          </p:nvPr>
        </p:nvSpPr>
        <p:spPr>
          <a:xfrm>
            <a:off x="8295640" y="841729"/>
            <a:ext cx="3467945" cy="393495"/>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kolom</a:t>
            </a:r>
            <a:endParaRPr lang="nl-BE" sz="2000" dirty="0"/>
          </a:p>
        </p:txBody>
      </p:sp>
    </p:spTree>
    <p:extLst>
      <p:ext uri="{BB962C8B-B14F-4D97-AF65-F5344CB8AC3E}">
        <p14:creationId xmlns:p14="http://schemas.microsoft.com/office/powerpoint/2010/main" val="184810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mmen FOTO">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2"/>
          <p:cNvSpPr>
            <a:spLocks noGrp="1"/>
          </p:cNvSpPr>
          <p:nvPr>
            <p:ph type="pic" sz="quarter" idx="24"/>
          </p:nvPr>
        </p:nvSpPr>
        <p:spPr>
          <a:xfrm>
            <a:off x="838200" y="1412876"/>
            <a:ext cx="3467947" cy="4323282"/>
          </a:xfrm>
          <a:solidFill>
            <a:schemeClr val="bg1"/>
          </a:solidFill>
        </p:spPr>
        <p:txBody>
          <a:bodyPr>
            <a:normAutofit/>
          </a:bodyPr>
          <a:lstStyle>
            <a:lvl1pPr marL="0" indent="0" algn="ctr">
              <a:buNone/>
              <a:defRPr sz="2000"/>
            </a:lvl1pPr>
          </a:lstStyle>
          <a:p>
            <a:r>
              <a:rPr lang="nl-NL"/>
              <a:t>Klik op het pictogram als u een afbeelding wilt toevoegen</a:t>
            </a:r>
            <a:endParaRPr lang="nl-BE" dirty="0"/>
          </a:p>
        </p:txBody>
      </p:sp>
      <p:sp>
        <p:nvSpPr>
          <p:cNvPr id="14" name="Tijdelijke aanduiding voor afbeelding 2"/>
          <p:cNvSpPr>
            <a:spLocks noGrp="1"/>
          </p:cNvSpPr>
          <p:nvPr>
            <p:ph type="pic" sz="quarter" idx="25"/>
          </p:nvPr>
        </p:nvSpPr>
        <p:spPr>
          <a:xfrm>
            <a:off x="4566919" y="1412876"/>
            <a:ext cx="3467947" cy="4323282"/>
          </a:xfrm>
          <a:solidFill>
            <a:schemeClr val="bg1"/>
          </a:solidFill>
        </p:spPr>
        <p:txBody>
          <a:bodyPr>
            <a:normAutofit/>
          </a:bodyPr>
          <a:lstStyle>
            <a:lvl1pPr marL="0" indent="0" algn="ctr">
              <a:buNone/>
              <a:defRPr sz="2000"/>
            </a:lvl1pPr>
          </a:lstStyle>
          <a:p>
            <a:r>
              <a:rPr lang="nl-NL"/>
              <a:t>Klik op het pictogram als u een afbeelding wilt toevoegen</a:t>
            </a:r>
            <a:endParaRPr lang="nl-BE" dirty="0"/>
          </a:p>
        </p:txBody>
      </p:sp>
      <p:sp>
        <p:nvSpPr>
          <p:cNvPr id="15" name="Tijdelijke aanduiding voor afbeelding 2"/>
          <p:cNvSpPr>
            <a:spLocks noGrp="1"/>
          </p:cNvSpPr>
          <p:nvPr>
            <p:ph type="pic" sz="quarter" idx="26"/>
          </p:nvPr>
        </p:nvSpPr>
        <p:spPr>
          <a:xfrm>
            <a:off x="8295640" y="1412874"/>
            <a:ext cx="3467947" cy="4323283"/>
          </a:xfrm>
          <a:solidFill>
            <a:schemeClr val="bg1"/>
          </a:solidFill>
        </p:spPr>
        <p:txBody>
          <a:bodyPr>
            <a:normAutofit/>
          </a:bodyPr>
          <a:lstStyle>
            <a:lvl1pPr marL="0" indent="0" algn="ctr">
              <a:buNone/>
              <a:defRPr sz="2000"/>
            </a:lvl1pPr>
          </a:lstStyle>
          <a:p>
            <a:r>
              <a:rPr lang="nl-NL"/>
              <a:t>Klik op het pictogram als u een afbeelding wilt toevoegen</a:t>
            </a:r>
            <a:endParaRPr lang="nl-BE" dirty="0"/>
          </a:p>
        </p:txBody>
      </p:sp>
      <p:sp>
        <p:nvSpPr>
          <p:cNvPr id="16" name="Text Placeholder 7"/>
          <p:cNvSpPr>
            <a:spLocks noGrp="1"/>
          </p:cNvSpPr>
          <p:nvPr>
            <p:ph type="body" sz="quarter" idx="33" hasCustomPrompt="1"/>
          </p:nvPr>
        </p:nvSpPr>
        <p:spPr>
          <a:xfrm>
            <a:off x="838200" y="5736157"/>
            <a:ext cx="3467945" cy="380480"/>
          </a:xfrm>
          <a:prstGeom prst="rect">
            <a:avLst/>
          </a:prstGeom>
          <a:solidFill>
            <a:schemeClr val="tx1"/>
          </a:solidFill>
          <a:ln>
            <a:noFill/>
          </a:ln>
        </p:spPr>
        <p:txBody>
          <a:bodyPr wrap="square" lIns="108000" tIns="36000" rIns="36000" bIns="36000">
            <a:spAutoFit/>
          </a:bodyPr>
          <a:lstStyle>
            <a:lvl1pPr marL="0" indent="0" algn="l">
              <a:buNone/>
              <a:defRPr lang="en-GB" sz="1800" kern="1200" cap="all" spc="150" baseline="0" dirty="0">
                <a:solidFill>
                  <a:schemeClr val="bg2"/>
                </a:solidFill>
                <a:latin typeface="Arial Rounded MT Bold" panose="020F0704030504030204" pitchFamily="34" charset="0"/>
                <a:ea typeface="+mn-ea"/>
                <a:cs typeface="+mn-cs"/>
              </a:defRPr>
            </a:lvl1pPr>
          </a:lstStyle>
          <a:p>
            <a:pPr marL="0" lvl="0" indent="0" algn="l" defTabSz="270000" rtl="0" eaLnBrk="1" latinLnBrk="0" hangingPunct="1">
              <a:lnSpc>
                <a:spcPts val="2400"/>
              </a:lnSpc>
              <a:spcBef>
                <a:spcPts val="1800"/>
              </a:spcBef>
              <a:spcAft>
                <a:spcPts val="0"/>
              </a:spcAft>
              <a:buClr>
                <a:schemeClr val="accent2"/>
              </a:buClr>
              <a:buFont typeface="Arial" panose="020B0604020202020204" pitchFamily="34" charset="0"/>
              <a:buNone/>
              <a:tabLst/>
            </a:pPr>
            <a:r>
              <a:rPr lang="en-US" dirty="0" err="1"/>
              <a:t>bijschrift</a:t>
            </a:r>
            <a:r>
              <a:rPr lang="en-US" dirty="0"/>
              <a:t> </a:t>
            </a:r>
            <a:r>
              <a:rPr lang="en-US" dirty="0" err="1"/>
              <a:t>foto</a:t>
            </a:r>
            <a:endParaRPr lang="en-GB" dirty="0"/>
          </a:p>
        </p:txBody>
      </p:sp>
      <p:sp>
        <p:nvSpPr>
          <p:cNvPr id="17" name="Text Placeholder 7"/>
          <p:cNvSpPr>
            <a:spLocks noGrp="1"/>
          </p:cNvSpPr>
          <p:nvPr>
            <p:ph type="body" sz="quarter" idx="34" hasCustomPrompt="1"/>
          </p:nvPr>
        </p:nvSpPr>
        <p:spPr>
          <a:xfrm>
            <a:off x="4566917" y="5736157"/>
            <a:ext cx="3467945" cy="380480"/>
          </a:xfrm>
          <a:prstGeom prst="rect">
            <a:avLst/>
          </a:prstGeom>
          <a:solidFill>
            <a:schemeClr val="tx1"/>
          </a:solidFill>
          <a:ln>
            <a:noFill/>
          </a:ln>
        </p:spPr>
        <p:txBody>
          <a:bodyPr wrap="square" lIns="108000" tIns="36000" rIns="36000" bIns="36000">
            <a:spAutoFit/>
          </a:bodyPr>
          <a:lstStyle>
            <a:lvl1pPr marL="0" indent="0" algn="l">
              <a:buNone/>
              <a:defRPr lang="en-GB" sz="1800" kern="1200" cap="all" spc="150" baseline="0" dirty="0">
                <a:solidFill>
                  <a:schemeClr val="bg2"/>
                </a:solidFill>
                <a:latin typeface="Arial Rounded MT Bold" panose="020F0704030504030204" pitchFamily="34" charset="0"/>
                <a:ea typeface="+mn-ea"/>
                <a:cs typeface="+mn-cs"/>
              </a:defRPr>
            </a:lvl1pPr>
          </a:lstStyle>
          <a:p>
            <a:pPr marL="0" lvl="0" indent="0" algn="l" defTabSz="270000" rtl="0" eaLnBrk="1" latinLnBrk="0" hangingPunct="1">
              <a:lnSpc>
                <a:spcPts val="2400"/>
              </a:lnSpc>
              <a:spcBef>
                <a:spcPts val="1800"/>
              </a:spcBef>
              <a:spcAft>
                <a:spcPts val="0"/>
              </a:spcAft>
              <a:buClr>
                <a:schemeClr val="accent2"/>
              </a:buClr>
              <a:buFont typeface="Arial" panose="020B0604020202020204" pitchFamily="34" charset="0"/>
              <a:buNone/>
              <a:tabLst/>
            </a:pPr>
            <a:r>
              <a:rPr lang="en-US" dirty="0" err="1"/>
              <a:t>bijschrift</a:t>
            </a:r>
            <a:r>
              <a:rPr lang="en-US" dirty="0"/>
              <a:t> </a:t>
            </a:r>
            <a:r>
              <a:rPr lang="en-US" dirty="0" err="1"/>
              <a:t>foto</a:t>
            </a:r>
            <a:endParaRPr lang="en-GB" dirty="0"/>
          </a:p>
        </p:txBody>
      </p:sp>
      <p:sp>
        <p:nvSpPr>
          <p:cNvPr id="18" name="Text Placeholder 7"/>
          <p:cNvSpPr>
            <a:spLocks noGrp="1"/>
          </p:cNvSpPr>
          <p:nvPr>
            <p:ph type="body" sz="quarter" idx="35" hasCustomPrompt="1"/>
          </p:nvPr>
        </p:nvSpPr>
        <p:spPr>
          <a:xfrm>
            <a:off x="8295642" y="5736157"/>
            <a:ext cx="3467945" cy="380480"/>
          </a:xfrm>
          <a:prstGeom prst="rect">
            <a:avLst/>
          </a:prstGeom>
          <a:solidFill>
            <a:schemeClr val="tx1"/>
          </a:solidFill>
          <a:ln>
            <a:noFill/>
          </a:ln>
        </p:spPr>
        <p:txBody>
          <a:bodyPr wrap="square" lIns="108000" tIns="36000" rIns="36000" bIns="36000">
            <a:spAutoFit/>
          </a:bodyPr>
          <a:lstStyle>
            <a:lvl1pPr marL="0" indent="0" algn="l">
              <a:buNone/>
              <a:defRPr lang="en-GB" sz="1800" kern="1200" cap="all" spc="150" baseline="0" dirty="0">
                <a:solidFill>
                  <a:schemeClr val="bg2"/>
                </a:solidFill>
                <a:latin typeface="Arial Rounded MT Bold" panose="020F0704030504030204" pitchFamily="34" charset="0"/>
                <a:ea typeface="+mn-ea"/>
                <a:cs typeface="+mn-cs"/>
              </a:defRPr>
            </a:lvl1pPr>
          </a:lstStyle>
          <a:p>
            <a:pPr marL="0" lvl="0" indent="0" algn="l" defTabSz="270000" rtl="0" eaLnBrk="1" latinLnBrk="0" hangingPunct="1">
              <a:lnSpc>
                <a:spcPts val="2400"/>
              </a:lnSpc>
              <a:spcBef>
                <a:spcPts val="1800"/>
              </a:spcBef>
              <a:spcAft>
                <a:spcPts val="0"/>
              </a:spcAft>
              <a:buClr>
                <a:schemeClr val="accent2"/>
              </a:buClr>
              <a:buFont typeface="Arial" panose="020B0604020202020204" pitchFamily="34" charset="0"/>
              <a:buNone/>
              <a:tabLst/>
            </a:pPr>
            <a:r>
              <a:rPr lang="en-US" dirty="0" err="1"/>
              <a:t>bijschrift</a:t>
            </a:r>
            <a:r>
              <a:rPr lang="en-US" dirty="0"/>
              <a:t> </a:t>
            </a:r>
            <a:r>
              <a:rPr lang="en-US" dirty="0" err="1"/>
              <a:t>foto</a:t>
            </a:r>
            <a:endParaRPr lang="en-GB" dirty="0"/>
          </a:p>
        </p:txBody>
      </p:sp>
      <p:sp>
        <p:nvSpPr>
          <p:cNvPr id="19" name="Footer Placeholder 11"/>
          <p:cNvSpPr>
            <a:spLocks noGrp="1"/>
          </p:cNvSpPr>
          <p:nvPr>
            <p:ph type="ftr" sz="quarter" idx="21"/>
          </p:nvPr>
        </p:nvSpPr>
        <p:spPr>
          <a:xfrm>
            <a:off x="10520460" y="6280400"/>
            <a:ext cx="1534600" cy="374400"/>
          </a:xfrm>
        </p:spPr>
        <p:txBody>
          <a:bodyPr/>
          <a:lstStyle>
            <a:lvl1pPr>
              <a:defRPr>
                <a:solidFill>
                  <a:schemeClr val="bg1"/>
                </a:solidFill>
              </a:defRPr>
            </a:lvl1pPr>
          </a:lstStyle>
          <a:p>
            <a:pPr algn="r"/>
            <a:r>
              <a:rPr lang="nl-BE" dirty="0"/>
              <a:t>STEM voor de basis!</a:t>
            </a:r>
            <a:endParaRPr lang="en-GB" dirty="0"/>
          </a:p>
        </p:txBody>
      </p:sp>
      <p:sp>
        <p:nvSpPr>
          <p:cNvPr id="20" name="Tijdelijke aanduiding voor inhoud 3"/>
          <p:cNvSpPr>
            <a:spLocks noGrp="1"/>
          </p:cNvSpPr>
          <p:nvPr>
            <p:ph sz="quarter" idx="36" hasCustomPrompt="1"/>
          </p:nvPr>
        </p:nvSpPr>
        <p:spPr>
          <a:xfrm>
            <a:off x="4566922" y="841730"/>
            <a:ext cx="3467945" cy="393495"/>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kolom</a:t>
            </a:r>
            <a:endParaRPr lang="nl-BE" sz="2000" dirty="0"/>
          </a:p>
        </p:txBody>
      </p:sp>
      <p:sp>
        <p:nvSpPr>
          <p:cNvPr id="21" name="Tijdelijke aanduiding voor inhoud 3"/>
          <p:cNvSpPr>
            <a:spLocks noGrp="1"/>
          </p:cNvSpPr>
          <p:nvPr>
            <p:ph sz="quarter" idx="37" hasCustomPrompt="1"/>
          </p:nvPr>
        </p:nvSpPr>
        <p:spPr>
          <a:xfrm>
            <a:off x="8295640" y="835646"/>
            <a:ext cx="3467945" cy="393495"/>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kolom</a:t>
            </a:r>
            <a:endParaRPr lang="nl-BE" sz="2000" dirty="0"/>
          </a:p>
        </p:txBody>
      </p:sp>
      <p:sp>
        <p:nvSpPr>
          <p:cNvPr id="22" name="Tijdelijke aanduiding voor inhoud 3"/>
          <p:cNvSpPr>
            <a:spLocks noGrp="1"/>
          </p:cNvSpPr>
          <p:nvPr>
            <p:ph sz="quarter" idx="38" hasCustomPrompt="1"/>
          </p:nvPr>
        </p:nvSpPr>
        <p:spPr>
          <a:xfrm>
            <a:off x="838199" y="841730"/>
            <a:ext cx="3467945" cy="393495"/>
          </a:xfrm>
          <a:solidFill>
            <a:schemeClr val="accent2"/>
          </a:solidFill>
        </p:spPr>
        <p:txBody>
          <a:bodyPr>
            <a:normAutofit/>
          </a:bodyPr>
          <a:lstStyle>
            <a:lvl1pPr marL="0" indent="0" algn="l">
              <a:buNone/>
              <a:defRPr sz="2400" cap="all" baseline="0">
                <a:solidFill>
                  <a:schemeClr val="bg1"/>
                </a:solidFill>
                <a:latin typeface="Arial Rounded MT Bold" panose="020F0704030504030204" pitchFamily="34" charset="0"/>
              </a:defRPr>
            </a:lvl1pPr>
          </a:lstStyle>
          <a:p>
            <a:pPr algn="l"/>
            <a:r>
              <a:rPr lang="nl-NL" sz="2000" dirty="0"/>
              <a:t>Titel van de kolom</a:t>
            </a:r>
            <a:endParaRPr lang="nl-BE" sz="2000" dirty="0"/>
          </a:p>
        </p:txBody>
      </p:sp>
    </p:spTree>
    <p:extLst>
      <p:ext uri="{BB962C8B-B14F-4D97-AF65-F5344CB8AC3E}">
        <p14:creationId xmlns:p14="http://schemas.microsoft.com/office/powerpoint/2010/main" val="388495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9CE2A-08E1-4978-83CB-7475E8AC2F4A}" type="datetimeFigureOut">
              <a:rPr lang="nl-BE" smtClean="0"/>
              <a:pPr/>
              <a:t>9/04/2024</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47EB6-BCD3-4816-A5C3-B73814496687}" type="slidenum">
              <a:rPr lang="nl-BE" smtClean="0"/>
              <a:pPr/>
              <a:t>‹nr.›</a:t>
            </a:fld>
            <a:endParaRPr lang="nl-BE"/>
          </a:p>
        </p:txBody>
      </p:sp>
    </p:spTree>
    <p:extLst>
      <p:ext uri="{BB962C8B-B14F-4D97-AF65-F5344CB8AC3E}">
        <p14:creationId xmlns:p14="http://schemas.microsoft.com/office/powerpoint/2010/main" val="138451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8" r:id="rId5"/>
    <p:sldLayoutId id="2147483651" r:id="rId6"/>
    <p:sldLayoutId id="2147483659" r:id="rId7"/>
    <p:sldLayoutId id="2147483652" r:id="rId8"/>
    <p:sldLayoutId id="2147483660" r:id="rId9"/>
    <p:sldLayoutId id="2147483653" r:id="rId10"/>
    <p:sldLayoutId id="2147483654"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vlor.be/sites/www.vlor.be/files/publicaties/cover_stem_voor.jpg" TargetMode="Externa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5.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slide" Target="slide21.xml"/><Relationship Id="rId4" Type="http://schemas.openxmlformats.org/officeDocument/2006/relationships/image" Target="../media/image78.png"/><Relationship Id="rId9"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ideo" Target="https://www.youtube.com/embed/ctRSLVytHwk" TargetMode="Externa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ideo" Target="https://www.youtube.com/embed/V1GbXsoBNcc" TargetMode="External"/><Relationship Id="rId6" Type="http://schemas.openxmlformats.org/officeDocument/2006/relationships/slide" Target="slide21.xml"/><Relationship Id="rId5" Type="http://schemas.openxmlformats.org/officeDocument/2006/relationships/image" Target="../media/image84.png"/><Relationship Id="rId4" Type="http://schemas.openxmlformats.org/officeDocument/2006/relationships/image" Target="../media/image86.jpeg"/></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ideo" Target="https://www.youtube.com/embed/8gSWy4ruQJ4" TargetMode="External"/><Relationship Id="rId6" Type="http://schemas.openxmlformats.org/officeDocument/2006/relationships/slide" Target="slide20.xml"/><Relationship Id="rId5" Type="http://schemas.openxmlformats.org/officeDocument/2006/relationships/image" Target="../media/image84.png"/><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video" Target="https://www.youtube.com/embed/CrEdvqCApEg" TargetMode="External"/><Relationship Id="rId6" Type="http://schemas.openxmlformats.org/officeDocument/2006/relationships/image" Target="../media/image81.png"/><Relationship Id="rId5" Type="http://schemas.openxmlformats.org/officeDocument/2006/relationships/image" Target="../media/image84.png"/><Relationship Id="rId4" Type="http://schemas.openxmlformats.org/officeDocument/2006/relationships/image" Target="../media/image8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http://www.cac.be/vsz/koffiebranderijkleuterklas2009/images/IMG_9843%20(Medium).jpg"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792315" y="357077"/>
            <a:ext cx="5761454" cy="2849107"/>
          </a:xfrm>
        </p:spPr>
      </p:pic>
      <p:pic>
        <p:nvPicPr>
          <p:cNvPr id="9" name="Afbeelding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6848" y="540000"/>
            <a:ext cx="2569879" cy="1000042"/>
          </a:xfrm>
          <a:prstGeom prst="rect">
            <a:avLst/>
          </a:prstGeom>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0337" y="3206184"/>
            <a:ext cx="5062231" cy="337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840258" y="4077739"/>
            <a:ext cx="5782963" cy="1446550"/>
          </a:xfrm>
          <a:prstGeom prst="rect">
            <a:avLst/>
          </a:prstGeom>
          <a:noFill/>
        </p:spPr>
        <p:txBody>
          <a:bodyPr wrap="square" rtlCol="0">
            <a:spAutoFit/>
          </a:bodyPr>
          <a:lstStyle/>
          <a:p>
            <a:r>
              <a:rPr lang="nl-BE" sz="4400" b="1" dirty="0" err="1"/>
              <a:t>wifi</a:t>
            </a:r>
            <a:r>
              <a:rPr lang="nl-BE" sz="4400" b="1" dirty="0"/>
              <a:t> : VO events</a:t>
            </a:r>
          </a:p>
          <a:p>
            <a:r>
              <a:rPr lang="nl-BE" sz="4400" b="1" dirty="0"/>
              <a:t>paswoord: conferentie</a:t>
            </a:r>
          </a:p>
        </p:txBody>
      </p:sp>
    </p:spTree>
    <p:extLst>
      <p:ext uri="{BB962C8B-B14F-4D97-AF65-F5344CB8AC3E}">
        <p14:creationId xmlns:p14="http://schemas.microsoft.com/office/powerpoint/2010/main" val="282640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p:txBody>
          <a:bodyPr/>
          <a:lstStyle/>
          <a:p>
            <a:endParaRPr lang="nl-NL"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56270" cy="2335382"/>
          </a:xfrm>
          <a:prstGeom prst="rect">
            <a:avLst/>
          </a:prstGeom>
        </p:spPr>
      </p:pic>
      <p:pic>
        <p:nvPicPr>
          <p:cNvPr id="4" name="Picture 2" descr="http://www.vlor.be/sites/www.vlor.be/files/imagecache/publicatie-detail/publicaties/cover_stem_voor.jpg">
            <a:hlinkClick r:id="rId3" tooltip="Zin in wetenschappen, wiskunde en techniek"/>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081" y="1672697"/>
            <a:ext cx="1731094" cy="2566310"/>
          </a:xfrm>
          <a:prstGeom prst="rect">
            <a:avLst/>
          </a:prstGeom>
          <a:noFill/>
        </p:spPr>
      </p:pic>
      <p:pic>
        <p:nvPicPr>
          <p:cNvPr id="5" name="Afbeelding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218138"/>
            <a:ext cx="3520565" cy="2286471"/>
          </a:xfrm>
          <a:prstGeom prst="rect">
            <a:avLst/>
          </a:prstGeom>
        </p:spPr>
      </p:pic>
      <p:pic>
        <p:nvPicPr>
          <p:cNvPr id="6" name="Afbeelding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89520" y="2300352"/>
            <a:ext cx="2126654" cy="2982369"/>
          </a:xfrm>
          <a:prstGeom prst="rect">
            <a:avLst/>
          </a:prstGeom>
        </p:spPr>
      </p:pic>
      <p:pic>
        <p:nvPicPr>
          <p:cNvPr id="7" name="Afbeelding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12673" y="1549393"/>
            <a:ext cx="2133675" cy="2840674"/>
          </a:xfrm>
          <a:prstGeom prst="rect">
            <a:avLst/>
          </a:prstGeom>
        </p:spPr>
      </p:pic>
      <p:pic>
        <p:nvPicPr>
          <p:cNvPr id="8" name="Afbeelding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9172" y="4344986"/>
            <a:ext cx="2745536" cy="2513014"/>
          </a:xfrm>
          <a:prstGeom prst="rect">
            <a:avLst/>
          </a:prstGeom>
        </p:spPr>
      </p:pic>
      <p:pic>
        <p:nvPicPr>
          <p:cNvPr id="9" name="Afbeelding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93630" y="145207"/>
            <a:ext cx="1834788" cy="944134"/>
          </a:xfrm>
          <a:prstGeom prst="rect">
            <a:avLst/>
          </a:prstGeom>
        </p:spPr>
      </p:pic>
      <p:pic>
        <p:nvPicPr>
          <p:cNvPr id="10" name="Picture 3"/>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937462" y="1201635"/>
            <a:ext cx="2598847" cy="1161670"/>
          </a:xfrm>
          <a:prstGeom prst="rect">
            <a:avLst/>
          </a:prstGeom>
          <a:noFill/>
          <a:ln w="9525">
            <a:noFill/>
            <a:miter lim="800000"/>
            <a:headEnd/>
            <a:tailEnd/>
          </a:ln>
        </p:spPr>
      </p:pic>
      <p:pic>
        <p:nvPicPr>
          <p:cNvPr id="11" name="Afbeelding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34774" y="2494045"/>
            <a:ext cx="3035581" cy="752738"/>
          </a:xfrm>
          <a:prstGeom prst="rect">
            <a:avLst/>
          </a:prstGeom>
        </p:spPr>
      </p:pic>
      <p:pic>
        <p:nvPicPr>
          <p:cNvPr id="12" name="Afbeelding 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42610" y="3431883"/>
            <a:ext cx="2794085" cy="3426117"/>
          </a:xfrm>
          <a:prstGeom prst="rect">
            <a:avLst/>
          </a:prstGeom>
        </p:spPr>
      </p:pic>
    </p:spTree>
    <p:extLst>
      <p:ext uri="{BB962C8B-B14F-4D97-AF65-F5344CB8AC3E}">
        <p14:creationId xmlns:p14="http://schemas.microsoft.com/office/powerpoint/2010/main" val="64068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p:txBody>
          <a:bodyPr/>
          <a:lstStyle/>
          <a:p>
            <a:endParaRPr lang="nl-NL" dirty="0"/>
          </a:p>
        </p:txBody>
      </p:sp>
      <p:pic>
        <p:nvPicPr>
          <p:cNvPr id="13" name="Afbeelding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6016156" cy="4063999"/>
          </a:xfrm>
          <a:prstGeom prst="rect">
            <a:avLst/>
          </a:prstGeom>
        </p:spPr>
      </p:pic>
      <p:pic>
        <p:nvPicPr>
          <p:cNvPr id="14" name="Picture 9" descr="C:\Documents and Settings\kirsde\Bureaublad\2010-2011\Onderzoeksteam\Eureka\beeldmateriaal eureka\101010SessieStudentenKeuze-olod\IMG_654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16157" y="-146"/>
            <a:ext cx="6175844" cy="4141450"/>
          </a:xfrm>
          <a:prstGeom prst="rect">
            <a:avLst/>
          </a:prstGeom>
          <a:noFill/>
          <a:ln w="38100">
            <a:noFill/>
          </a:ln>
        </p:spPr>
      </p:pic>
      <p:pic>
        <p:nvPicPr>
          <p:cNvPr id="1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 y="3014870"/>
            <a:ext cx="5827188" cy="3843129"/>
          </a:xfrm>
          <a:prstGeom prst="rect">
            <a:avLst/>
          </a:prstGeom>
          <a:ln>
            <a:noFill/>
          </a:ln>
          <a:effectLst/>
        </p:spPr>
      </p:pic>
      <p:pic>
        <p:nvPicPr>
          <p:cNvPr id="16" name="Picture 3" descr="C:\Documents and Settings\kirsde\Bureaublad\Participatieve%20stage%2017%20tot%2021%20noevmber%20048%20(Medium).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7312" y="3003826"/>
            <a:ext cx="6504689" cy="3854174"/>
          </a:xfrm>
          <a:prstGeom prst="rect">
            <a:avLst/>
          </a:prstGeom>
          <a:noFill/>
        </p:spPr>
      </p:pic>
    </p:spTree>
    <p:extLst>
      <p:ext uri="{BB962C8B-B14F-4D97-AF65-F5344CB8AC3E}">
        <p14:creationId xmlns:p14="http://schemas.microsoft.com/office/powerpoint/2010/main" val="88426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593558"/>
            <a:ext cx="10148957" cy="6264442"/>
          </a:xfrm>
          <a:prstGeom prst="rect">
            <a:avLst/>
          </a:prstGeom>
        </p:spPr>
      </p:pic>
    </p:spTree>
    <p:extLst>
      <p:ext uri="{BB962C8B-B14F-4D97-AF65-F5344CB8AC3E}">
        <p14:creationId xmlns:p14="http://schemas.microsoft.com/office/powerpoint/2010/main" val="328480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b="-17300"/>
          <a:stretch/>
        </p:blipFill>
        <p:spPr>
          <a:xfrm>
            <a:off x="1" y="1"/>
            <a:ext cx="4134057" cy="4119216"/>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487403" y="295668"/>
            <a:ext cx="5322957" cy="4731628"/>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68" y="3210442"/>
            <a:ext cx="6975029" cy="3647558"/>
          </a:xfrm>
          <a:prstGeom prst="rect">
            <a:avLst/>
          </a:prstGeom>
        </p:spPr>
      </p:pic>
      <p:pic>
        <p:nvPicPr>
          <p:cNvPr id="9" name="Afbeelding 8"/>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2174" y="3202610"/>
            <a:ext cx="6559824" cy="3655390"/>
          </a:xfrm>
          <a:prstGeom prst="rect">
            <a:avLst/>
          </a:prstGeom>
          <a:noFill/>
          <a:ln>
            <a:noFill/>
          </a:ln>
        </p:spPr>
      </p:pic>
      <p:pic>
        <p:nvPicPr>
          <p:cNvPr id="6" name="Afbeelding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14697" y="-1"/>
            <a:ext cx="3677303" cy="3931479"/>
          </a:xfrm>
          <a:prstGeom prst="rect">
            <a:avLst/>
          </a:prstGeom>
        </p:spPr>
      </p:pic>
    </p:spTree>
    <p:extLst>
      <p:ext uri="{BB962C8B-B14F-4D97-AF65-F5344CB8AC3E}">
        <p14:creationId xmlns:p14="http://schemas.microsoft.com/office/powerpoint/2010/main" val="313058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2" name="Afbeelding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3363" y="0"/>
            <a:ext cx="7465273" cy="6858000"/>
          </a:xfrm>
          <a:prstGeom prst="rect">
            <a:avLst/>
          </a:prstGeom>
          <a:ln>
            <a:noFill/>
          </a:ln>
        </p:spPr>
      </p:pic>
    </p:spTree>
    <p:extLst>
      <p:ext uri="{BB962C8B-B14F-4D97-AF65-F5344CB8AC3E}">
        <p14:creationId xmlns:p14="http://schemas.microsoft.com/office/powerpoint/2010/main" val="397504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cstate="print">
            <a:extLst>
              <a:ext uri="{28A0092B-C50C-407E-A947-70E740481C1C}">
                <a14:useLocalDpi xmlns:a14="http://schemas.microsoft.com/office/drawing/2010/main"/>
              </a:ext>
            </a:extLst>
          </a:blip>
          <a:srcRect/>
          <a:stretch>
            <a:fillRect/>
          </a:stretch>
        </p:blipFill>
        <p:spPr bwMode="auto">
          <a:xfrm>
            <a:off x="2699658" y="457200"/>
            <a:ext cx="6252890" cy="6400800"/>
          </a:xfrm>
          <a:prstGeom prst="rect">
            <a:avLst/>
          </a:prstGeom>
          <a:noFill/>
          <a:ln>
            <a:noFill/>
          </a:ln>
        </p:spPr>
      </p:pic>
      <p:sp>
        <p:nvSpPr>
          <p:cNvPr id="3" name="Tijdelijke aanduiding voor inhoud 2"/>
          <p:cNvSpPr>
            <a:spLocks noGrp="1"/>
          </p:cNvSpPr>
          <p:nvPr>
            <p:ph sz="quarter" idx="35"/>
          </p:nvPr>
        </p:nvSpPr>
        <p:spPr/>
        <p:txBody>
          <a:bodyPr anchor="ctr">
            <a:normAutofit fontScale="85000" lnSpcReduction="10000"/>
          </a:bodyPr>
          <a:lstStyle/>
          <a:p>
            <a:r>
              <a:rPr lang="nl-BE" dirty="0"/>
              <a:t>Succesfactoren</a:t>
            </a:r>
          </a:p>
        </p:txBody>
      </p:sp>
      <p:sp>
        <p:nvSpPr>
          <p:cNvPr id="2" name="Gelijkbenige driehoek 1"/>
          <p:cNvSpPr/>
          <p:nvPr/>
        </p:nvSpPr>
        <p:spPr>
          <a:xfrm rot="1778098">
            <a:off x="4620557" y="1415187"/>
            <a:ext cx="3998271" cy="1249343"/>
          </a:xfrm>
          <a:prstGeom prst="triangle">
            <a:avLst>
              <a:gd name="adj" fmla="val 55740"/>
            </a:avLst>
          </a:prstGeom>
          <a:blipFill>
            <a:blip r:embed="rId3" cstate="email">
              <a:extLst>
                <a:ext uri="{28A0092B-C50C-407E-A947-70E740481C1C}">
                  <a14:useLocalDpi xmlns:a14="http://schemas.microsoft.com/office/drawing/2010/main"/>
                </a:ext>
              </a:extLst>
            </a:blip>
            <a:srcRect/>
            <a:stretch>
              <a:fillRect t="377" r="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Gelijkbenige driehoek 4"/>
          <p:cNvSpPr/>
          <p:nvPr/>
        </p:nvSpPr>
        <p:spPr>
          <a:xfrm rot="6957259">
            <a:off x="4086371" y="1893927"/>
            <a:ext cx="2231474" cy="2408852"/>
          </a:xfrm>
          <a:prstGeom prst="triangle">
            <a:avLst>
              <a:gd name="adj" fmla="val 55740"/>
            </a:avLst>
          </a:prstGeom>
          <a:blipFill>
            <a:blip r:embed="rId4" cstate="email">
              <a:extLst>
                <a:ext uri="{28A0092B-C50C-407E-A947-70E740481C1C}">
                  <a14:useLocalDpi xmlns:a14="http://schemas.microsoft.com/office/drawing/2010/main"/>
                </a:ext>
              </a:extLst>
            </a:blip>
            <a:srcRect/>
            <a:stretch>
              <a:fillRect l="2079" t="173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Gelijkbenige driehoek 5"/>
          <p:cNvSpPr/>
          <p:nvPr/>
        </p:nvSpPr>
        <p:spPr>
          <a:xfrm>
            <a:off x="4615808" y="3571336"/>
            <a:ext cx="2489841" cy="2002543"/>
          </a:xfrm>
          <a:prstGeom prst="triangle">
            <a:avLst>
              <a:gd name="adj" fmla="val 55740"/>
            </a:avLst>
          </a:prstGeom>
          <a:blipFill>
            <a:blip r:embed="rId5" cstate="email">
              <a:extLst>
                <a:ext uri="{28A0092B-C50C-407E-A947-70E740481C1C}">
                  <a14:useLocalDpi xmlns:a14="http://schemas.microsoft.com/office/drawing/2010/main"/>
                </a:ext>
              </a:extLst>
            </a:blip>
            <a:srcRect/>
            <a:stretch>
              <a:fillRect r="7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Gelijkbenige driehoek 6"/>
          <p:cNvSpPr/>
          <p:nvPr/>
        </p:nvSpPr>
        <p:spPr>
          <a:xfrm rot="17894661">
            <a:off x="4721907" y="1514695"/>
            <a:ext cx="2277642" cy="4113288"/>
          </a:xfrm>
          <a:prstGeom prst="triangle">
            <a:avLst>
              <a:gd name="adj" fmla="val 100000"/>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Gelijkbenige driehoek 8"/>
          <p:cNvSpPr/>
          <p:nvPr/>
        </p:nvSpPr>
        <p:spPr>
          <a:xfrm rot="3848192">
            <a:off x="3852232" y="3142030"/>
            <a:ext cx="2309525" cy="2002543"/>
          </a:xfrm>
          <a:prstGeom prst="triangle">
            <a:avLst>
              <a:gd name="adj" fmla="val 50496"/>
            </a:avLst>
          </a:prstGeom>
          <a:blipFill>
            <a:blip r:embed="rId7" cstate="email">
              <a:extLst>
                <a:ext uri="{28A0092B-C50C-407E-A947-70E740481C1C}">
                  <a14:useLocalDpi xmlns:a14="http://schemas.microsoft.com/office/drawing/2010/main"/>
                </a:ext>
              </a:extLst>
            </a:blip>
            <a:srcRect/>
            <a:stretch>
              <a:fillRect t="65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10507579" y="5663211"/>
            <a:ext cx="1464276" cy="646331"/>
          </a:xfrm>
          <a:prstGeom prst="rect">
            <a:avLst/>
          </a:prstGeom>
          <a:noFill/>
        </p:spPr>
        <p:txBody>
          <a:bodyPr wrap="square" rtlCol="0">
            <a:spAutoFit/>
          </a:bodyPr>
          <a:lstStyle/>
          <a:p>
            <a:pPr algn="ctr"/>
            <a:r>
              <a:rPr lang="nl-BE" dirty="0">
                <a:latin typeface="Arial Rounded MT Bold" panose="020F0704030504030204" pitchFamily="34" charset="0"/>
              </a:rPr>
              <a:t>Succes-</a:t>
            </a:r>
          </a:p>
          <a:p>
            <a:pPr algn="ctr"/>
            <a:r>
              <a:rPr lang="nl-BE" dirty="0">
                <a:latin typeface="Arial Rounded MT Bold" panose="020F0704030504030204" pitchFamily="34" charset="0"/>
              </a:rPr>
              <a:t>factoren</a:t>
            </a:r>
          </a:p>
        </p:txBody>
      </p:sp>
    </p:spTree>
    <p:extLst>
      <p:ext uri="{BB962C8B-B14F-4D97-AF65-F5344CB8AC3E}">
        <p14:creationId xmlns:p14="http://schemas.microsoft.com/office/powerpoint/2010/main" val="42361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83373" y="509760"/>
            <a:ext cx="6515100" cy="6153150"/>
          </a:xfrm>
          <a:prstGeom prst="rect">
            <a:avLst/>
          </a:prstGeom>
        </p:spPr>
      </p:pic>
      <p:sp>
        <p:nvSpPr>
          <p:cNvPr id="5" name="Tijdelijke aanduiding voor inhoud 2"/>
          <p:cNvSpPr>
            <a:spLocks noGrp="1"/>
          </p:cNvSpPr>
          <p:nvPr>
            <p:ph sz="quarter" idx="35"/>
          </p:nvPr>
        </p:nvSpPr>
        <p:spPr>
          <a:xfrm>
            <a:off x="838200" y="645699"/>
            <a:ext cx="9000000" cy="461206"/>
          </a:xfrm>
          <a:solidFill>
            <a:schemeClr val="accent1"/>
          </a:solidFill>
        </p:spPr>
        <p:txBody>
          <a:bodyPr>
            <a:normAutofit/>
          </a:bodyPr>
          <a:lstStyle/>
          <a:p>
            <a:r>
              <a:rPr lang="nl-BE" dirty="0"/>
              <a:t>De stem-geletterde leraar</a:t>
            </a:r>
          </a:p>
        </p:txBody>
      </p:sp>
      <p:sp>
        <p:nvSpPr>
          <p:cNvPr id="6" name="Tijdelijke aanduiding voor inhoud 3"/>
          <p:cNvSpPr txBox="1">
            <a:spLocks/>
          </p:cNvSpPr>
          <p:nvPr/>
        </p:nvSpPr>
        <p:spPr>
          <a:xfrm>
            <a:off x="10459453" y="5101390"/>
            <a:ext cx="1732547" cy="12833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1400" b="1" dirty="0"/>
              <a:t>Lieve Maeseele &amp; Kenneth Devos</a:t>
            </a:r>
          </a:p>
        </p:txBody>
      </p:sp>
    </p:spTree>
    <p:extLst>
      <p:ext uri="{BB962C8B-B14F-4D97-AF65-F5344CB8AC3E}">
        <p14:creationId xmlns:p14="http://schemas.microsoft.com/office/powerpoint/2010/main" val="222235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23"/>
          </p:nvPr>
        </p:nvSpPr>
        <p:spPr>
          <a:xfrm>
            <a:off x="733424" y="589711"/>
            <a:ext cx="9241889" cy="607653"/>
          </a:xfrm>
        </p:spPr>
        <p:txBody>
          <a:bodyPr/>
          <a:lstStyle/>
          <a:p>
            <a:r>
              <a:rPr lang="nl-BE" dirty="0"/>
              <a:t>Stem-geletterdheid bestaat uit:</a:t>
            </a:r>
          </a:p>
        </p:txBody>
      </p:sp>
      <p:sp>
        <p:nvSpPr>
          <p:cNvPr id="5" name="Tijdelijke aanduiding voor tekst 4"/>
          <p:cNvSpPr>
            <a:spLocks noGrp="1"/>
          </p:cNvSpPr>
          <p:nvPr>
            <p:ph type="body" sz="quarter" idx="24"/>
          </p:nvPr>
        </p:nvSpPr>
        <p:spPr>
          <a:xfrm>
            <a:off x="733424" y="1332904"/>
            <a:ext cx="7039556" cy="1034211"/>
          </a:xfrm>
        </p:spPr>
        <p:txBody>
          <a:bodyPr/>
          <a:lstStyle/>
          <a:p>
            <a:r>
              <a:rPr lang="nl-NL" sz="2800" dirty="0"/>
              <a:t>- bewustzijn van de rollen van</a:t>
            </a:r>
            <a:br>
              <a:rPr lang="nl-NL" sz="2800" dirty="0"/>
            </a:br>
            <a:r>
              <a:rPr lang="nl-NL" sz="2800" dirty="0"/>
              <a:t>de STEM-disciplines.</a:t>
            </a:r>
          </a:p>
          <a:p>
            <a:endParaRPr lang="nl-BE" dirty="0"/>
          </a:p>
        </p:txBody>
      </p:sp>
      <p:sp>
        <p:nvSpPr>
          <p:cNvPr id="6" name="Tijdelijke aanduiding voor tekst 5"/>
          <p:cNvSpPr>
            <a:spLocks noGrp="1"/>
          </p:cNvSpPr>
          <p:nvPr>
            <p:ph type="body" sz="quarter" idx="25"/>
          </p:nvPr>
        </p:nvSpPr>
        <p:spPr>
          <a:xfrm>
            <a:off x="733424" y="5589351"/>
            <a:ext cx="2841099" cy="405102"/>
          </a:xfrm>
        </p:spPr>
        <p:txBody>
          <a:bodyPr/>
          <a:lstStyle/>
          <a:p>
            <a:r>
              <a:rPr lang="nl-BE" dirty="0" err="1"/>
              <a:t>Honey</a:t>
            </a:r>
            <a:r>
              <a:rPr lang="nl-BE" dirty="0"/>
              <a:t>, et al. (2014)</a:t>
            </a:r>
          </a:p>
        </p:txBody>
      </p:sp>
      <p:sp>
        <p:nvSpPr>
          <p:cNvPr id="8" name="Tijdelijke aanduiding voor tekst 7"/>
          <p:cNvSpPr>
            <a:spLocks noGrp="1"/>
          </p:cNvSpPr>
          <p:nvPr>
            <p:ph type="body" sz="quarter" idx="28"/>
          </p:nvPr>
        </p:nvSpPr>
        <p:spPr>
          <a:xfrm>
            <a:off x="733424" y="2502655"/>
            <a:ext cx="7844007" cy="1317531"/>
          </a:xfrm>
        </p:spPr>
        <p:txBody>
          <a:bodyPr/>
          <a:lstStyle/>
          <a:p>
            <a:r>
              <a:rPr lang="nl-BE" sz="2800" dirty="0"/>
              <a:t>- Vertrouwdheid met een aantal</a:t>
            </a:r>
            <a:br>
              <a:rPr lang="nl-BE" sz="2800" dirty="0"/>
            </a:br>
            <a:r>
              <a:rPr lang="nl-BE" sz="2800" dirty="0"/>
              <a:t>fundamentele concepten van alle</a:t>
            </a:r>
            <a:br>
              <a:rPr lang="nl-BE" sz="2800" dirty="0"/>
            </a:br>
            <a:r>
              <a:rPr lang="nl-BE" sz="2800" dirty="0"/>
              <a:t>STEM-disciplines</a:t>
            </a:r>
          </a:p>
          <a:p>
            <a:endParaRPr lang="nl-BE" sz="2800" dirty="0"/>
          </a:p>
        </p:txBody>
      </p:sp>
      <p:pic>
        <p:nvPicPr>
          <p:cNvPr id="11" name="Afbeelding 10"/>
          <p:cNvPicPr/>
          <p:nvPr/>
        </p:nvPicPr>
        <p:blipFill rotWithShape="1">
          <a:blip r:embed="rId2" cstate="screen">
            <a:extLst>
              <a:ext uri="{28A0092B-C50C-407E-A947-70E740481C1C}">
                <a14:useLocalDpi xmlns:a14="http://schemas.microsoft.com/office/drawing/2010/main"/>
              </a:ext>
            </a:extLst>
          </a:blip>
          <a:srcRect/>
          <a:stretch/>
        </p:blipFill>
        <p:spPr bwMode="auto">
          <a:xfrm>
            <a:off x="8759743" y="3997092"/>
            <a:ext cx="3127458" cy="2880000"/>
          </a:xfrm>
          <a:prstGeom prst="rect">
            <a:avLst/>
          </a:prstGeom>
          <a:noFill/>
          <a:ln>
            <a:noFill/>
          </a:ln>
        </p:spPr>
      </p:pic>
      <p:sp>
        <p:nvSpPr>
          <p:cNvPr id="10" name="Tekstvak 9"/>
          <p:cNvSpPr txBox="1"/>
          <p:nvPr/>
        </p:nvSpPr>
        <p:spPr>
          <a:xfrm>
            <a:off x="733424" y="3966612"/>
            <a:ext cx="9836605" cy="954107"/>
          </a:xfrm>
          <a:prstGeom prst="rect">
            <a:avLst/>
          </a:prstGeom>
          <a:solidFill>
            <a:schemeClr val="accent2"/>
          </a:solidFill>
        </p:spPr>
        <p:txBody>
          <a:bodyPr wrap="square" rtlCol="0">
            <a:spAutoFit/>
          </a:bodyPr>
          <a:lstStyle/>
          <a:p>
            <a:r>
              <a:rPr lang="nl-BE" sz="2800" cap="all" spc="100" dirty="0">
                <a:solidFill>
                  <a:schemeClr val="bg1"/>
                </a:solidFill>
                <a:latin typeface="Arial Rounded MT Bold" panose="020F0704030504030204" pitchFamily="34" charset="0"/>
              </a:rPr>
              <a:t>- Beschikken over een basisniveau van toepassing van de STEM-disciplines</a:t>
            </a:r>
            <a:endParaRPr lang="nl-BE" dirty="0"/>
          </a:p>
        </p:txBody>
      </p:sp>
    </p:spTree>
    <p:extLst>
      <p:ext uri="{BB962C8B-B14F-4D97-AF65-F5344CB8AC3E}">
        <p14:creationId xmlns:p14="http://schemas.microsoft.com/office/powerpoint/2010/main" val="1679397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chdaily.com.au/b2/wp-content/uploads/2014/07/Neil-Armstrong.jpg"/>
          <p:cNvPicPr>
            <a:picLocks noGrp="1" noChangeAspect="1" noChangeArrowheads="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805543" y="5334000"/>
            <a:ext cx="7515840" cy="461665"/>
          </a:xfrm>
          <a:prstGeom prst="rect">
            <a:avLst/>
          </a:prstGeom>
          <a:solidFill>
            <a:schemeClr val="accent3"/>
          </a:solidFill>
        </p:spPr>
        <p:txBody>
          <a:bodyPr wrap="none" rtlCol="0">
            <a:spAutoFit/>
          </a:bodyPr>
          <a:lstStyle/>
          <a:p>
            <a:r>
              <a:rPr lang="en-US" sz="2400" dirty="0">
                <a:solidFill>
                  <a:schemeClr val="bg1"/>
                </a:solidFill>
              </a:rPr>
              <a:t>That's </a:t>
            </a:r>
            <a:r>
              <a:rPr lang="en-US" sz="2400" i="1" dirty="0">
                <a:solidFill>
                  <a:schemeClr val="bg1"/>
                </a:solidFill>
              </a:rPr>
              <a:t>one small step for man</a:t>
            </a:r>
            <a:r>
              <a:rPr lang="en-US" sz="2400" dirty="0">
                <a:solidFill>
                  <a:schemeClr val="bg1"/>
                </a:solidFill>
              </a:rPr>
              <a:t>, </a:t>
            </a:r>
            <a:r>
              <a:rPr lang="en-US" sz="2400" b="1" i="1" dirty="0">
                <a:solidFill>
                  <a:schemeClr val="bg1"/>
                </a:solidFill>
              </a:rPr>
              <a:t>one giant leap for mankind</a:t>
            </a:r>
            <a:r>
              <a:rPr lang="en-US" sz="2400" dirty="0">
                <a:solidFill>
                  <a:schemeClr val="bg1"/>
                </a:solidFill>
              </a:rPr>
              <a:t>.</a:t>
            </a:r>
            <a:endParaRPr lang="nl-BE" sz="2400" dirty="0">
              <a:solidFill>
                <a:schemeClr val="bg1"/>
              </a:solidFill>
            </a:endParaRPr>
          </a:p>
        </p:txBody>
      </p:sp>
      <p:sp>
        <p:nvSpPr>
          <p:cNvPr id="4" name="Tekstvak 3"/>
          <p:cNvSpPr txBox="1"/>
          <p:nvPr/>
        </p:nvSpPr>
        <p:spPr>
          <a:xfrm>
            <a:off x="10507579" y="5663211"/>
            <a:ext cx="1464276"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STEM-geletterde leraar</a:t>
            </a:r>
          </a:p>
        </p:txBody>
      </p:sp>
    </p:spTree>
    <p:extLst>
      <p:ext uri="{BB962C8B-B14F-4D97-AF65-F5344CB8AC3E}">
        <p14:creationId xmlns:p14="http://schemas.microsoft.com/office/powerpoint/2010/main" val="185822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ages.wisegeek.com/planet-mars-in-spac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968939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mages.wisegeek.com/planet-mars-in-spac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089570" y="0"/>
            <a:ext cx="310243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Ovaal 8"/>
          <p:cNvSpPr/>
          <p:nvPr/>
        </p:nvSpPr>
        <p:spPr>
          <a:xfrm>
            <a:off x="8002105" y="4463142"/>
            <a:ext cx="1687285" cy="1687285"/>
          </a:xfrm>
          <a:prstGeom prst="ellipse">
            <a:avLst/>
          </a:prstGeom>
          <a:blipFill>
            <a:blip r:embed="rId4" cstate="email">
              <a:extLst>
                <a:ext uri="{28A0092B-C50C-407E-A947-70E740481C1C}">
                  <a14:useLocalDpi xmlns:a14="http://schemas.microsoft.com/office/drawing/2010/main"/>
                </a:ext>
              </a:extLst>
            </a:blip>
            <a:srcRect/>
            <a:stretch>
              <a:fillRect r="774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al 12"/>
          <p:cNvSpPr/>
          <p:nvPr/>
        </p:nvSpPr>
        <p:spPr>
          <a:xfrm>
            <a:off x="1938766" y="868690"/>
            <a:ext cx="2068284" cy="2068284"/>
          </a:xfrm>
          <a:prstGeom prst="ellipse">
            <a:avLst/>
          </a:prstGeom>
          <a:blipFill>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p:cNvSpPr/>
          <p:nvPr/>
        </p:nvSpPr>
        <p:spPr>
          <a:xfrm>
            <a:off x="7317406" y="175277"/>
            <a:ext cx="2344768" cy="2344768"/>
          </a:xfrm>
          <a:prstGeom prst="ellipse">
            <a:avLst/>
          </a:prstGeom>
          <a:blipFill>
            <a:blip r:embed="rId6"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al 14"/>
          <p:cNvSpPr/>
          <p:nvPr/>
        </p:nvSpPr>
        <p:spPr>
          <a:xfrm>
            <a:off x="1800524" y="3805659"/>
            <a:ext cx="2344768" cy="2344768"/>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0507579" y="5663211"/>
            <a:ext cx="1464276"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STEM-geletterde leraar</a:t>
            </a:r>
          </a:p>
        </p:txBody>
      </p:sp>
    </p:spTree>
    <p:extLst>
      <p:ext uri="{BB962C8B-B14F-4D97-AF65-F5344CB8AC3E}">
        <p14:creationId xmlns:p14="http://schemas.microsoft.com/office/powerpoint/2010/main" val="142329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728000" y="1357200"/>
            <a:ext cx="7416000" cy="1116000"/>
          </a:xfrm>
        </p:spPr>
        <p:txBody>
          <a:bodyPr>
            <a:normAutofit fontScale="90000"/>
          </a:bodyPr>
          <a:lstStyle/>
          <a:p>
            <a:r>
              <a:rPr lang="nl-BE" sz="8800" dirty="0"/>
              <a:t>verwelkoming</a:t>
            </a:r>
          </a:p>
        </p:txBody>
      </p:sp>
      <p:sp>
        <p:nvSpPr>
          <p:cNvPr id="10" name="Tijdelijke aanduiding voor inhoud 9"/>
          <p:cNvSpPr>
            <a:spLocks noGrp="1"/>
          </p:cNvSpPr>
          <p:nvPr>
            <p:ph sz="half" idx="1"/>
          </p:nvPr>
        </p:nvSpPr>
        <p:spPr/>
        <p:txBody>
          <a:bodyPr/>
          <a:lstStyle/>
          <a:p>
            <a:pPr>
              <a:buNone/>
            </a:pPr>
            <a:endParaRPr lang="nl-BE" dirty="0">
              <a:latin typeface="FlandersArtSans-Regular" panose="00000500000000000000" pitchFamily="2" charset="0"/>
            </a:endParaRPr>
          </a:p>
          <a:p>
            <a:pPr>
              <a:buNone/>
            </a:pPr>
            <a:r>
              <a:rPr lang="nl-BE" dirty="0">
                <a:latin typeface="FlandersArtSans-Regular" panose="00000500000000000000" pitchFamily="2" charset="0"/>
              </a:rPr>
              <a:t>Natalie Verstraete</a:t>
            </a:r>
          </a:p>
          <a:p>
            <a:pPr>
              <a:buNone/>
            </a:pPr>
            <a:r>
              <a:rPr lang="nl-BE" dirty="0">
                <a:latin typeface="FlandersArtSans-Regular" panose="00000500000000000000" pitchFamily="2" charset="0"/>
              </a:rPr>
              <a:t>afdelingshoofd Horizontaal Beleid</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769" y="3206184"/>
            <a:ext cx="5062231" cy="337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483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sz="quarter" idx="35"/>
          </p:nvPr>
        </p:nvSpPr>
        <p:spPr/>
        <p:txBody>
          <a:bodyPr>
            <a:normAutofit lnSpcReduction="10000"/>
          </a:bodyPr>
          <a:lstStyle/>
          <a:p>
            <a:endParaRPr lang="nl-BE"/>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927" y="431475"/>
            <a:ext cx="8081272" cy="6062891"/>
          </a:xfrm>
          <a:prstGeom prst="rect">
            <a:avLst/>
          </a:prstGeom>
        </p:spPr>
      </p:pic>
      <p:sp>
        <p:nvSpPr>
          <p:cNvPr id="6" name="Rechthoek 5"/>
          <p:cNvSpPr/>
          <p:nvPr/>
        </p:nvSpPr>
        <p:spPr>
          <a:xfrm>
            <a:off x="8963387" y="431475"/>
            <a:ext cx="3233057" cy="2013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673" y="431476"/>
            <a:ext cx="2270400" cy="2013633"/>
          </a:xfrm>
          <a:prstGeom prst="rect">
            <a:avLst/>
          </a:prstGeom>
        </p:spPr>
      </p:pic>
      <p:sp>
        <p:nvSpPr>
          <p:cNvPr id="8" name="Tekstvak 7"/>
          <p:cNvSpPr txBox="1"/>
          <p:nvPr/>
        </p:nvSpPr>
        <p:spPr>
          <a:xfrm>
            <a:off x="10507579" y="5663211"/>
            <a:ext cx="1464276" cy="923330"/>
          </a:xfrm>
          <a:prstGeom prst="rect">
            <a:avLst/>
          </a:prstGeom>
          <a:noFill/>
        </p:spPr>
        <p:txBody>
          <a:bodyPr wrap="square" rtlCol="0">
            <a:spAutoFit/>
          </a:bodyPr>
          <a:lstStyle/>
          <a:p>
            <a:pPr algn="ctr"/>
            <a:r>
              <a:rPr lang="nl-BE" dirty="0">
                <a:latin typeface="Arial Rounded MT Bold" panose="020F0704030504030204" pitchFamily="34" charset="0"/>
              </a:rPr>
              <a:t>De STEM-geletterde leraar</a:t>
            </a:r>
          </a:p>
        </p:txBody>
      </p:sp>
    </p:spTree>
    <p:extLst>
      <p:ext uri="{BB962C8B-B14F-4D97-AF65-F5344CB8AC3E}">
        <p14:creationId xmlns:p14="http://schemas.microsoft.com/office/powerpoint/2010/main" val="132497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sz="quarter" idx="35"/>
          </p:nvPr>
        </p:nvSpPr>
        <p:spPr/>
        <p:txBody>
          <a:bodyPr>
            <a:normAutofit fontScale="77500" lnSpcReduction="20000"/>
          </a:bodyPr>
          <a:lstStyle/>
          <a:p>
            <a:r>
              <a:rPr lang="nl-BE" dirty="0"/>
              <a:t>Nature of science</a:t>
            </a:r>
          </a:p>
        </p:txBody>
      </p:sp>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1379249"/>
            <a:ext cx="8105775" cy="4965700"/>
          </a:xfrm>
          <a:prstGeom prst="rect">
            <a:avLst/>
          </a:prstGeom>
        </p:spPr>
      </p:pic>
      <p:sp>
        <p:nvSpPr>
          <p:cNvPr id="5" name="Tekstvak 4"/>
          <p:cNvSpPr txBox="1"/>
          <p:nvPr/>
        </p:nvSpPr>
        <p:spPr>
          <a:xfrm>
            <a:off x="10507579" y="5631127"/>
            <a:ext cx="1464276" cy="923330"/>
          </a:xfrm>
          <a:prstGeom prst="rect">
            <a:avLst/>
          </a:prstGeom>
          <a:noFill/>
        </p:spPr>
        <p:txBody>
          <a:bodyPr wrap="square" rtlCol="0">
            <a:spAutoFit/>
          </a:bodyPr>
          <a:lstStyle/>
          <a:p>
            <a:pPr algn="ctr"/>
            <a:r>
              <a:rPr lang="nl-BE" dirty="0">
                <a:latin typeface="Arial Rounded MT Bold" panose="020F0704030504030204" pitchFamily="34" charset="0"/>
              </a:rPr>
              <a:t>De STEM-geletterde leraar</a:t>
            </a:r>
          </a:p>
        </p:txBody>
      </p:sp>
    </p:spTree>
    <p:extLst>
      <p:ext uri="{BB962C8B-B14F-4D97-AF65-F5344CB8AC3E}">
        <p14:creationId xmlns:p14="http://schemas.microsoft.com/office/powerpoint/2010/main" val="128008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p:txBody>
          <a:bodyPr/>
          <a:lstStyle/>
          <a:p>
            <a:endParaRPr lang="nl-BE"/>
          </a:p>
        </p:txBody>
      </p:sp>
      <p:sp>
        <p:nvSpPr>
          <p:cNvPr id="8" name="Tijdelijke aanduiding voor inhoud 7"/>
          <p:cNvSpPr>
            <a:spLocks noGrp="1"/>
          </p:cNvSpPr>
          <p:nvPr>
            <p:ph sz="quarter" idx="35"/>
          </p:nvPr>
        </p:nvSpPr>
        <p:spPr>
          <a:xfrm>
            <a:off x="838199" y="645699"/>
            <a:ext cx="5402180" cy="332664"/>
          </a:xfrm>
        </p:spPr>
        <p:txBody>
          <a:bodyPr>
            <a:normAutofit fontScale="85000" lnSpcReduction="20000"/>
          </a:bodyPr>
          <a:lstStyle/>
          <a:p>
            <a:r>
              <a:rPr lang="nl-BE" dirty="0"/>
              <a:t>Het ontwerpen van een parachute</a:t>
            </a: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1123385"/>
            <a:ext cx="9064926" cy="5427765"/>
          </a:xfrm>
          <a:prstGeom prst="rect">
            <a:avLst/>
          </a:prstGeom>
        </p:spPr>
      </p:pic>
      <p:sp>
        <p:nvSpPr>
          <p:cNvPr id="5" name="Tekstvak 4"/>
          <p:cNvSpPr txBox="1"/>
          <p:nvPr/>
        </p:nvSpPr>
        <p:spPr>
          <a:xfrm>
            <a:off x="10507579" y="5663211"/>
            <a:ext cx="1464276" cy="923330"/>
          </a:xfrm>
          <a:prstGeom prst="rect">
            <a:avLst/>
          </a:prstGeom>
          <a:noFill/>
        </p:spPr>
        <p:txBody>
          <a:bodyPr wrap="square" rtlCol="0">
            <a:spAutoFit/>
          </a:bodyPr>
          <a:lstStyle/>
          <a:p>
            <a:pPr algn="ctr"/>
            <a:r>
              <a:rPr lang="nl-BE" dirty="0">
                <a:latin typeface="Arial Rounded MT Bold" panose="020F0704030504030204" pitchFamily="34" charset="0"/>
              </a:rPr>
              <a:t>De STEM-geletterde leraar</a:t>
            </a:r>
          </a:p>
        </p:txBody>
      </p:sp>
    </p:spTree>
    <p:extLst>
      <p:ext uri="{BB962C8B-B14F-4D97-AF65-F5344CB8AC3E}">
        <p14:creationId xmlns:p14="http://schemas.microsoft.com/office/powerpoint/2010/main" val="657278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p:cNvPicPr>
            <a:picLocks noGrp="1" noChangeAspect="1"/>
          </p:cNvPicPr>
          <p:nvPr>
            <p:ph type="pic" sz="quarter" idx="24"/>
          </p:nvPr>
        </p:nvPicPr>
        <p:blipFill rotWithShape="1">
          <a:blip r:embed="rId2" cstate="email">
            <a:extLst>
              <a:ext uri="{28A0092B-C50C-407E-A947-70E740481C1C}">
                <a14:useLocalDpi xmlns:a14="http://schemas.microsoft.com/office/drawing/2010/main"/>
              </a:ext>
            </a:extLst>
          </a:blip>
          <a:srcRect r="-1612"/>
          <a:stretch/>
        </p:blipFill>
        <p:spPr>
          <a:prstGeom prst="rect">
            <a:avLst/>
          </a:prstGeom>
        </p:spPr>
      </p:pic>
      <p:sp>
        <p:nvSpPr>
          <p:cNvPr id="7" name="Tijdelijke aanduiding voor tekst 6"/>
          <p:cNvSpPr>
            <a:spLocks noGrp="1"/>
          </p:cNvSpPr>
          <p:nvPr>
            <p:ph type="body" sz="quarter" idx="33"/>
          </p:nvPr>
        </p:nvSpPr>
        <p:spPr>
          <a:xfrm>
            <a:off x="838200" y="5736157"/>
            <a:ext cx="3467945" cy="654401"/>
          </a:xfrm>
        </p:spPr>
        <p:txBody>
          <a:bodyPr/>
          <a:lstStyle/>
          <a:p>
            <a:r>
              <a:rPr lang="nl-BE" sz="1400" dirty="0"/>
              <a:t>Proefondervindelijk het productieproces in de klas bekijken</a:t>
            </a:r>
          </a:p>
        </p:txBody>
      </p:sp>
      <p:sp>
        <p:nvSpPr>
          <p:cNvPr id="9" name="Tijdelijke aanduiding voor tekst 8"/>
          <p:cNvSpPr>
            <a:spLocks noGrp="1"/>
          </p:cNvSpPr>
          <p:nvPr>
            <p:ph type="body" sz="quarter" idx="35"/>
          </p:nvPr>
        </p:nvSpPr>
        <p:spPr>
          <a:xfrm>
            <a:off x="8295642" y="5736157"/>
            <a:ext cx="3467945" cy="571301"/>
          </a:xfrm>
        </p:spPr>
        <p:txBody>
          <a:bodyPr/>
          <a:lstStyle/>
          <a:p>
            <a:pPr algn="ctr"/>
            <a:r>
              <a:rPr lang="nl-BE" dirty="0"/>
              <a:t>Techniek ambassadeurs</a:t>
            </a:r>
          </a:p>
        </p:txBody>
      </p:sp>
      <p:sp>
        <p:nvSpPr>
          <p:cNvPr id="12" name="Tijdelijke aanduiding voor inhoud 11"/>
          <p:cNvSpPr>
            <a:spLocks noGrp="1"/>
          </p:cNvSpPr>
          <p:nvPr>
            <p:ph sz="quarter" idx="38"/>
          </p:nvPr>
        </p:nvSpPr>
        <p:spPr>
          <a:xfrm>
            <a:off x="4566918" y="160421"/>
            <a:ext cx="7196670" cy="451854"/>
          </a:xfrm>
        </p:spPr>
        <p:txBody>
          <a:bodyPr>
            <a:noAutofit/>
          </a:bodyPr>
          <a:lstStyle/>
          <a:p>
            <a:pPr>
              <a:lnSpc>
                <a:spcPct val="100000"/>
              </a:lnSpc>
            </a:pPr>
            <a:r>
              <a:rPr lang="nl-BE" sz="1800" dirty="0"/>
              <a:t>STEM-realiteit in bedrijven, onderzoekscentra, etc.</a:t>
            </a:r>
          </a:p>
          <a:p>
            <a:pPr>
              <a:lnSpc>
                <a:spcPct val="100000"/>
              </a:lnSpc>
            </a:pPr>
            <a:endParaRPr lang="nl-BE" dirty="0"/>
          </a:p>
        </p:txBody>
      </p:sp>
      <p:pic>
        <p:nvPicPr>
          <p:cNvPr id="14" name="Tijdelijke aanduiding voor afbeelding 13"/>
          <p:cNvPicPr>
            <a:picLocks noGrp="1" noChangeAspect="1"/>
          </p:cNvPicPr>
          <p:nvPr>
            <p:ph type="pic" sz="quarter" idx="25"/>
          </p:nvPr>
        </p:nvPicPr>
        <p:blipFill rotWithShape="1">
          <a:blip r:embed="rId3" cstate="screen">
            <a:extLst>
              <a:ext uri="{28A0092B-C50C-407E-A947-70E740481C1C}">
                <a14:useLocalDpi xmlns:a14="http://schemas.microsoft.com/office/drawing/2010/main"/>
              </a:ext>
            </a:extLst>
          </a:blip>
          <a:srcRect/>
          <a:stretch/>
        </p:blipFill>
        <p:spPr>
          <a:xfrm>
            <a:off x="4566915" y="1660170"/>
            <a:ext cx="3467947" cy="4323282"/>
          </a:xfrm>
          <a:prstGeom prst="rect">
            <a:avLst/>
          </a:prstGeom>
        </p:spPr>
      </p:pic>
      <p:pic>
        <p:nvPicPr>
          <p:cNvPr id="15" name="Tijdelijke aanduiding voor afbeelding 14"/>
          <p:cNvPicPr>
            <a:picLocks noGrp="1" noChangeAspect="1"/>
          </p:cNvPicPr>
          <p:nvPr>
            <p:ph type="pic" sz="quarter" idx="26"/>
          </p:nvPr>
        </p:nvPicPr>
        <p:blipFill rotWithShape="1">
          <a:blip r:embed="rId4" cstate="screen">
            <a:extLst>
              <a:ext uri="{28A0092B-C50C-407E-A947-70E740481C1C}">
                <a14:useLocalDpi xmlns:a14="http://schemas.microsoft.com/office/drawing/2010/main"/>
              </a:ext>
            </a:extLst>
          </a:blip>
          <a:srcRect/>
          <a:stretch/>
        </p:blipFill>
        <p:spPr>
          <a:prstGeom prst="rect">
            <a:avLst/>
          </a:prstGeom>
        </p:spPr>
      </p:pic>
      <p:sp>
        <p:nvSpPr>
          <p:cNvPr id="16" name="Tijdelijke aanduiding voor inhoud 10"/>
          <p:cNvSpPr txBox="1">
            <a:spLocks/>
          </p:cNvSpPr>
          <p:nvPr/>
        </p:nvSpPr>
        <p:spPr>
          <a:xfrm>
            <a:off x="838197" y="160421"/>
            <a:ext cx="3467945" cy="1507957"/>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bg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Rotary &amp; Toekomst, Wetenschap &amp; Techniek</a:t>
            </a:r>
          </a:p>
        </p:txBody>
      </p:sp>
      <p:sp>
        <p:nvSpPr>
          <p:cNvPr id="11" name="Tijdelijke aanduiding voor inhoud 10"/>
          <p:cNvSpPr>
            <a:spLocks noGrp="1"/>
          </p:cNvSpPr>
          <p:nvPr>
            <p:ph sz="quarter" idx="37"/>
          </p:nvPr>
        </p:nvSpPr>
        <p:spPr>
          <a:xfrm>
            <a:off x="8295642" y="1266675"/>
            <a:ext cx="3467945" cy="393495"/>
          </a:xfrm>
        </p:spPr>
        <p:txBody>
          <a:bodyPr>
            <a:normAutofit lnSpcReduction="10000"/>
          </a:bodyPr>
          <a:lstStyle/>
          <a:p>
            <a:r>
              <a:rPr lang="nl-BE" dirty="0"/>
              <a:t>Techniek is sjiek</a:t>
            </a:r>
          </a:p>
        </p:txBody>
      </p:sp>
      <p:sp>
        <p:nvSpPr>
          <p:cNvPr id="10" name="Tijdelijke aanduiding voor inhoud 9"/>
          <p:cNvSpPr>
            <a:spLocks noGrp="1"/>
          </p:cNvSpPr>
          <p:nvPr>
            <p:ph sz="quarter" idx="36"/>
          </p:nvPr>
        </p:nvSpPr>
        <p:spPr>
          <a:xfrm>
            <a:off x="4566917" y="908298"/>
            <a:ext cx="3467945" cy="753733"/>
          </a:xfrm>
        </p:spPr>
        <p:txBody>
          <a:bodyPr>
            <a:noAutofit/>
          </a:bodyPr>
          <a:lstStyle/>
          <a:p>
            <a:r>
              <a:rPr lang="nl-BE" dirty="0"/>
              <a:t>Techniek op het menu</a:t>
            </a:r>
          </a:p>
        </p:txBody>
      </p:sp>
      <p:sp>
        <p:nvSpPr>
          <p:cNvPr id="8" name="Tijdelijke aanduiding voor tekst 7"/>
          <p:cNvSpPr>
            <a:spLocks noGrp="1"/>
          </p:cNvSpPr>
          <p:nvPr>
            <p:ph type="body" sz="quarter" idx="34"/>
          </p:nvPr>
        </p:nvSpPr>
        <p:spPr>
          <a:xfrm>
            <a:off x="4566917" y="5736157"/>
            <a:ext cx="3467945" cy="654401"/>
          </a:xfrm>
        </p:spPr>
        <p:txBody>
          <a:bodyPr/>
          <a:lstStyle/>
          <a:p>
            <a:r>
              <a:rPr lang="nl-BE" sz="1400" dirty="0"/>
              <a:t>Workshops voor leraren in verschillende bedrijven</a:t>
            </a:r>
          </a:p>
        </p:txBody>
      </p:sp>
    </p:spTree>
    <p:extLst>
      <p:ext uri="{BB962C8B-B14F-4D97-AF65-F5344CB8AC3E}">
        <p14:creationId xmlns:p14="http://schemas.microsoft.com/office/powerpoint/2010/main" val="282698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55543" y="367463"/>
            <a:ext cx="6581775" cy="6267450"/>
          </a:xfrm>
          <a:prstGeom prst="rect">
            <a:avLst/>
          </a:prstGeom>
        </p:spPr>
      </p:pic>
      <p:sp>
        <p:nvSpPr>
          <p:cNvPr id="3" name="Tijdelijke aanduiding voor inhoud 2"/>
          <p:cNvSpPr>
            <a:spLocks noGrp="1"/>
          </p:cNvSpPr>
          <p:nvPr>
            <p:ph sz="quarter" idx="35"/>
          </p:nvPr>
        </p:nvSpPr>
        <p:spPr>
          <a:xfrm>
            <a:off x="838200" y="645699"/>
            <a:ext cx="9000000" cy="461206"/>
          </a:xfrm>
        </p:spPr>
        <p:txBody>
          <a:bodyPr>
            <a:normAutofit/>
          </a:bodyPr>
          <a:lstStyle/>
          <a:p>
            <a:r>
              <a:rPr lang="nl-BE" dirty="0"/>
              <a:t>De leraar en de 21</a:t>
            </a:r>
            <a:r>
              <a:rPr lang="nl-BE" baseline="30000" dirty="0"/>
              <a:t>ste</a:t>
            </a:r>
            <a:r>
              <a:rPr lang="nl-BE" dirty="0"/>
              <a:t> eeuw competenties </a:t>
            </a:r>
          </a:p>
        </p:txBody>
      </p:sp>
      <p:sp>
        <p:nvSpPr>
          <p:cNvPr id="5" name="Tijdelijke aanduiding voor inhoud 3"/>
          <p:cNvSpPr txBox="1">
            <a:spLocks/>
          </p:cNvSpPr>
          <p:nvPr/>
        </p:nvSpPr>
        <p:spPr>
          <a:xfrm>
            <a:off x="10459453" y="5101390"/>
            <a:ext cx="1732547" cy="12833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1400" b="1" dirty="0">
                <a:solidFill>
                  <a:schemeClr val="bg1"/>
                </a:solidFill>
              </a:rPr>
              <a:t>Karen De Maesschalck &amp; Kirsten </a:t>
            </a:r>
            <a:r>
              <a:rPr lang="nl-BE" sz="1400" b="1" dirty="0" err="1">
                <a:solidFill>
                  <a:schemeClr val="bg1"/>
                </a:solidFill>
              </a:rPr>
              <a:t>Devliegher</a:t>
            </a:r>
            <a:endParaRPr lang="nl-BE" sz="1400" b="1" dirty="0">
              <a:solidFill>
                <a:schemeClr val="bg1"/>
              </a:solidFill>
            </a:endParaRPr>
          </a:p>
        </p:txBody>
      </p:sp>
    </p:spTree>
    <p:extLst>
      <p:ext uri="{BB962C8B-B14F-4D97-AF65-F5344CB8AC3E}">
        <p14:creationId xmlns:p14="http://schemas.microsoft.com/office/powerpoint/2010/main" val="1299975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a:xfrm>
            <a:off x="838200" y="2279176"/>
            <a:ext cx="9342120" cy="3837462"/>
          </a:xfrm>
        </p:spPr>
        <p:txBody>
          <a:bodyPr/>
          <a:lstStyle/>
          <a:p>
            <a:endParaRPr lang="nl-BE" dirty="0"/>
          </a:p>
          <a:p>
            <a:endParaRPr lang="nl-BE" dirty="0"/>
          </a:p>
          <a:p>
            <a:endParaRPr lang="nl-BE" dirty="0"/>
          </a:p>
        </p:txBody>
      </p:sp>
      <p:sp>
        <p:nvSpPr>
          <p:cNvPr id="3" name="Tijdelijke aanduiding voor inhoud 2"/>
          <p:cNvSpPr>
            <a:spLocks noGrp="1"/>
          </p:cNvSpPr>
          <p:nvPr>
            <p:ph sz="quarter" idx="35"/>
          </p:nvPr>
        </p:nvSpPr>
        <p:spPr>
          <a:xfrm>
            <a:off x="838200" y="668739"/>
            <a:ext cx="8988188" cy="1064527"/>
          </a:xfrm>
        </p:spPr>
        <p:txBody>
          <a:bodyPr>
            <a:normAutofit/>
          </a:bodyPr>
          <a:lstStyle/>
          <a:p>
            <a:r>
              <a:rPr lang="nl-BE" dirty="0"/>
              <a:t>De tweede hoeksteen: </a:t>
            </a:r>
          </a:p>
          <a:p>
            <a:r>
              <a:rPr lang="nl-BE" dirty="0"/>
              <a:t>De leraar en de 21</a:t>
            </a:r>
            <a:r>
              <a:rPr lang="nl-BE" baseline="30000" dirty="0"/>
              <a:t>ste</a:t>
            </a:r>
            <a:r>
              <a:rPr lang="nl-BE" dirty="0"/>
              <a:t> eeuw competenties </a:t>
            </a:r>
          </a:p>
        </p:txBody>
      </p:sp>
      <p:sp>
        <p:nvSpPr>
          <p:cNvPr id="4" name="Tekstvak 3"/>
          <p:cNvSpPr txBox="1"/>
          <p:nvPr/>
        </p:nvSpPr>
        <p:spPr>
          <a:xfrm>
            <a:off x="10408920" y="5663211"/>
            <a:ext cx="1752599"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en de 21</a:t>
            </a:r>
            <a:r>
              <a:rPr lang="nl-BE" baseline="30000" dirty="0">
                <a:solidFill>
                  <a:schemeClr val="bg1"/>
                </a:solidFill>
                <a:latin typeface="Arial Rounded MT Bold" panose="020F0704030504030204" pitchFamily="34" charset="0"/>
              </a:rPr>
              <a:t>ste</a:t>
            </a:r>
            <a:r>
              <a:rPr lang="nl-BE" dirty="0">
                <a:solidFill>
                  <a:schemeClr val="bg1"/>
                </a:solidFill>
                <a:latin typeface="Arial Rounded MT Bold" panose="020F0704030504030204" pitchFamily="34" charset="0"/>
              </a:rPr>
              <a:t> eeuw competenties</a:t>
            </a:r>
          </a:p>
        </p:txBody>
      </p:sp>
      <p:grpSp>
        <p:nvGrpSpPr>
          <p:cNvPr id="13" name="Groep 12"/>
          <p:cNvGrpSpPr/>
          <p:nvPr/>
        </p:nvGrpSpPr>
        <p:grpSpPr>
          <a:xfrm>
            <a:off x="1600200" y="2724150"/>
            <a:ext cx="3143250" cy="1695450"/>
            <a:chOff x="1638300" y="2495550"/>
            <a:chExt cx="3143250" cy="1695450"/>
          </a:xfrm>
        </p:grpSpPr>
        <p:sp>
          <p:nvSpPr>
            <p:cNvPr id="5" name="Afgeronde rechthoek 4"/>
            <p:cNvSpPr/>
            <p:nvPr/>
          </p:nvSpPr>
          <p:spPr>
            <a:xfrm>
              <a:off x="1638300" y="2495550"/>
              <a:ext cx="3143250" cy="169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847850" y="2781300"/>
              <a:ext cx="2800350" cy="1077218"/>
            </a:xfrm>
            <a:prstGeom prst="rect">
              <a:avLst/>
            </a:prstGeom>
            <a:noFill/>
          </p:spPr>
          <p:txBody>
            <a:bodyPr wrap="square" rtlCol="0">
              <a:spAutoFit/>
            </a:bodyPr>
            <a:lstStyle/>
            <a:p>
              <a:pPr algn="ctr"/>
              <a:r>
                <a:rPr lang="nl-BE" sz="3200" dirty="0"/>
                <a:t>een goede </a:t>
              </a:r>
              <a:r>
                <a:rPr lang="nl-BE" sz="3200" dirty="0" err="1"/>
                <a:t>STEM-werking</a:t>
              </a:r>
              <a:endParaRPr lang="nl-BE" sz="3200" dirty="0"/>
            </a:p>
          </p:txBody>
        </p:sp>
      </p:grpSp>
      <p:grpSp>
        <p:nvGrpSpPr>
          <p:cNvPr id="14" name="Groep 13"/>
          <p:cNvGrpSpPr/>
          <p:nvPr/>
        </p:nvGrpSpPr>
        <p:grpSpPr>
          <a:xfrm>
            <a:off x="5238750" y="3429000"/>
            <a:ext cx="704850" cy="762000"/>
            <a:chOff x="5238750" y="3429000"/>
            <a:chExt cx="704850" cy="762000"/>
          </a:xfrm>
        </p:grpSpPr>
        <p:sp>
          <p:nvSpPr>
            <p:cNvPr id="7" name="Afgeronde rechthoek 6"/>
            <p:cNvSpPr/>
            <p:nvPr/>
          </p:nvSpPr>
          <p:spPr>
            <a:xfrm>
              <a:off x="5238750" y="3429000"/>
              <a:ext cx="70485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5334000" y="3448050"/>
              <a:ext cx="514350" cy="707886"/>
            </a:xfrm>
            <a:prstGeom prst="rect">
              <a:avLst/>
            </a:prstGeom>
            <a:noFill/>
          </p:spPr>
          <p:txBody>
            <a:bodyPr wrap="square" rtlCol="0">
              <a:spAutoFit/>
            </a:bodyPr>
            <a:lstStyle/>
            <a:p>
              <a:r>
                <a:rPr lang="nl-BE" sz="4000" dirty="0"/>
                <a:t>=</a:t>
              </a:r>
            </a:p>
          </p:txBody>
        </p:sp>
      </p:grpSp>
      <p:grpSp>
        <p:nvGrpSpPr>
          <p:cNvPr id="15" name="Groep 14"/>
          <p:cNvGrpSpPr/>
          <p:nvPr/>
        </p:nvGrpSpPr>
        <p:grpSpPr>
          <a:xfrm>
            <a:off x="6515100" y="2628900"/>
            <a:ext cx="3143250" cy="1695450"/>
            <a:chOff x="6496050" y="2076450"/>
            <a:chExt cx="3143250" cy="1695450"/>
          </a:xfrm>
        </p:grpSpPr>
        <p:sp>
          <p:nvSpPr>
            <p:cNvPr id="10" name="Afgeronde rechthoek 9"/>
            <p:cNvSpPr/>
            <p:nvPr/>
          </p:nvSpPr>
          <p:spPr>
            <a:xfrm>
              <a:off x="6496050" y="2076450"/>
              <a:ext cx="3143250" cy="169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p:cNvSpPr txBox="1"/>
            <p:nvPr/>
          </p:nvSpPr>
          <p:spPr>
            <a:xfrm>
              <a:off x="6686550" y="2171700"/>
              <a:ext cx="2800350" cy="1569660"/>
            </a:xfrm>
            <a:prstGeom prst="rect">
              <a:avLst/>
            </a:prstGeom>
            <a:noFill/>
          </p:spPr>
          <p:txBody>
            <a:bodyPr wrap="square" rtlCol="0">
              <a:spAutoFit/>
            </a:bodyPr>
            <a:lstStyle/>
            <a:p>
              <a:pPr algn="ctr"/>
              <a:r>
                <a:rPr lang="nl-BE" sz="3200" dirty="0"/>
                <a:t>een onderzoekende houding</a:t>
              </a: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33950" y="1768475"/>
            <a:ext cx="1371600" cy="1651000"/>
          </a:xfrm>
          <a:prstGeom prst="rect">
            <a:avLst/>
          </a:prstGeom>
          <a:noFill/>
          <a:ln w="9525">
            <a:noFill/>
            <a:miter lim="800000"/>
            <a:headEnd/>
            <a:tailEnd/>
          </a:ln>
        </p:spPr>
      </p:pic>
      <p:sp>
        <p:nvSpPr>
          <p:cNvPr id="16" name="PIJL-OMLAAG 15"/>
          <p:cNvSpPr/>
          <p:nvPr/>
        </p:nvSpPr>
        <p:spPr>
          <a:xfrm>
            <a:off x="5219700" y="4362450"/>
            <a:ext cx="685800" cy="11049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 name="Groep 18"/>
          <p:cNvGrpSpPr/>
          <p:nvPr/>
        </p:nvGrpSpPr>
        <p:grpSpPr>
          <a:xfrm>
            <a:off x="1809750" y="5524500"/>
            <a:ext cx="7848600" cy="1085850"/>
            <a:chOff x="1790700" y="5543550"/>
            <a:chExt cx="7848600" cy="1085850"/>
          </a:xfrm>
        </p:grpSpPr>
        <p:sp>
          <p:nvSpPr>
            <p:cNvPr id="18" name="Afgeronde rechthoek 17"/>
            <p:cNvSpPr/>
            <p:nvPr/>
          </p:nvSpPr>
          <p:spPr>
            <a:xfrm>
              <a:off x="1790700" y="5543550"/>
              <a:ext cx="784860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Tekstvak 16"/>
            <p:cNvSpPr txBox="1"/>
            <p:nvPr/>
          </p:nvSpPr>
          <p:spPr>
            <a:xfrm>
              <a:off x="2552700" y="5637193"/>
              <a:ext cx="6229350" cy="954107"/>
            </a:xfrm>
            <a:prstGeom prst="rect">
              <a:avLst/>
            </a:prstGeom>
            <a:noFill/>
          </p:spPr>
          <p:txBody>
            <a:bodyPr wrap="square" rtlCol="0">
              <a:spAutoFit/>
            </a:bodyPr>
            <a:lstStyle/>
            <a:p>
              <a:r>
                <a:rPr lang="nl-BE" sz="2800" dirty="0"/>
                <a:t>21 </a:t>
              </a:r>
              <a:r>
                <a:rPr lang="nl-BE" sz="2800" dirty="0" err="1"/>
                <a:t>ste</a:t>
              </a:r>
              <a:r>
                <a:rPr lang="nl-BE" sz="2800" dirty="0"/>
                <a:t> eeuw competenties leiden o.a. tot een onderzoekende houding</a:t>
              </a:r>
            </a:p>
          </p:txBody>
        </p:sp>
      </p:grpSp>
      <p:sp>
        <p:nvSpPr>
          <p:cNvPr id="20" name="Rechthoek 19"/>
          <p:cNvSpPr/>
          <p:nvPr/>
        </p:nvSpPr>
        <p:spPr>
          <a:xfrm rot="20337750">
            <a:off x="80934" y="4643734"/>
            <a:ext cx="25442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RUIMER</a:t>
            </a:r>
          </a:p>
        </p:txBody>
      </p:sp>
    </p:spTree>
    <p:extLst>
      <p:ext uri="{BB962C8B-B14F-4D97-AF65-F5344CB8AC3E}">
        <p14:creationId xmlns:p14="http://schemas.microsoft.com/office/powerpoint/2010/main" val="19027377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50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23"/>
          </p:nvPr>
        </p:nvSpPr>
        <p:spPr>
          <a:xfrm>
            <a:off x="733423" y="373130"/>
            <a:ext cx="10281917" cy="1106251"/>
          </a:xfrm>
          <a:solidFill>
            <a:schemeClr val="accent4"/>
          </a:solidFill>
        </p:spPr>
        <p:txBody>
          <a:bodyPr/>
          <a:lstStyle/>
          <a:p>
            <a:r>
              <a:rPr lang="nl-BE" dirty="0"/>
              <a:t>‘De 21</a:t>
            </a:r>
            <a:r>
              <a:rPr lang="nl-BE" baseline="30000" dirty="0"/>
              <a:t>ste</a:t>
            </a:r>
            <a:r>
              <a:rPr lang="nl-BE" dirty="0"/>
              <a:t> eeuw competenties zijn een</a:t>
            </a:r>
          </a:p>
          <a:p>
            <a:r>
              <a:rPr lang="nl-BE" dirty="0"/>
              <a:t>mengsel van:</a:t>
            </a:r>
          </a:p>
        </p:txBody>
      </p:sp>
      <p:sp>
        <p:nvSpPr>
          <p:cNvPr id="6" name="Tijdelijke aanduiding voor tekst 5"/>
          <p:cNvSpPr>
            <a:spLocks noGrp="1"/>
          </p:cNvSpPr>
          <p:nvPr>
            <p:ph type="body" sz="quarter" idx="24"/>
          </p:nvPr>
        </p:nvSpPr>
        <p:spPr>
          <a:xfrm>
            <a:off x="1251583" y="1658498"/>
            <a:ext cx="2717411" cy="496853"/>
          </a:xfrm>
          <a:solidFill>
            <a:schemeClr val="accent4"/>
          </a:solidFill>
        </p:spPr>
        <p:txBody>
          <a:bodyPr/>
          <a:lstStyle/>
          <a:p>
            <a:r>
              <a:rPr lang="nl-BE" sz="2800" dirty="0"/>
              <a:t>Cognitieve,</a:t>
            </a:r>
          </a:p>
        </p:txBody>
      </p:sp>
      <p:sp>
        <p:nvSpPr>
          <p:cNvPr id="7" name="Tijdelijke aanduiding voor tekst 6"/>
          <p:cNvSpPr>
            <a:spLocks noGrp="1"/>
          </p:cNvSpPr>
          <p:nvPr>
            <p:ph type="body" sz="quarter" idx="25"/>
          </p:nvPr>
        </p:nvSpPr>
        <p:spPr>
          <a:xfrm>
            <a:off x="733423" y="4963176"/>
            <a:ext cx="2656753" cy="405102"/>
          </a:xfrm>
          <a:solidFill>
            <a:schemeClr val="accent4"/>
          </a:solidFill>
        </p:spPr>
        <p:txBody>
          <a:bodyPr/>
          <a:lstStyle/>
          <a:p>
            <a:r>
              <a:rPr lang="nl-BE" dirty="0" err="1"/>
              <a:t>Honey</a:t>
            </a:r>
            <a:r>
              <a:rPr lang="nl-BE" dirty="0"/>
              <a:t> et al., 2014</a:t>
            </a:r>
          </a:p>
        </p:txBody>
      </p:sp>
      <p:sp>
        <p:nvSpPr>
          <p:cNvPr id="8" name="Tijdelijke aanduiding voor tekst 7"/>
          <p:cNvSpPr>
            <a:spLocks noGrp="1"/>
          </p:cNvSpPr>
          <p:nvPr>
            <p:ph type="body" sz="quarter" idx="27"/>
          </p:nvPr>
        </p:nvSpPr>
        <p:spPr>
          <a:xfrm>
            <a:off x="1251583" y="2334468"/>
            <a:ext cx="4852610" cy="496853"/>
          </a:xfrm>
          <a:solidFill>
            <a:schemeClr val="accent4"/>
          </a:solidFill>
        </p:spPr>
        <p:txBody>
          <a:bodyPr/>
          <a:lstStyle/>
          <a:p>
            <a:r>
              <a:rPr lang="nl-BE" sz="2800" dirty="0"/>
              <a:t>Interpersoonlijke &amp; </a:t>
            </a:r>
          </a:p>
        </p:txBody>
      </p:sp>
      <p:sp>
        <p:nvSpPr>
          <p:cNvPr id="9" name="Tijdelijke aanduiding voor tekst 8"/>
          <p:cNvSpPr>
            <a:spLocks noGrp="1"/>
          </p:cNvSpPr>
          <p:nvPr>
            <p:ph type="body" sz="quarter" idx="28"/>
          </p:nvPr>
        </p:nvSpPr>
        <p:spPr>
          <a:xfrm>
            <a:off x="1251583" y="3010438"/>
            <a:ext cx="8420895" cy="496853"/>
          </a:xfrm>
          <a:solidFill>
            <a:schemeClr val="accent4"/>
          </a:solidFill>
        </p:spPr>
        <p:txBody>
          <a:bodyPr/>
          <a:lstStyle/>
          <a:p>
            <a:r>
              <a:rPr lang="nl-BE" sz="2800" dirty="0"/>
              <a:t>Intrapersoonlijke karakteristieken</a:t>
            </a:r>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82647" y="3978000"/>
            <a:ext cx="3720462" cy="2880000"/>
          </a:xfrm>
          <a:prstGeom prst="rect">
            <a:avLst/>
          </a:prstGeom>
        </p:spPr>
      </p:pic>
      <p:sp>
        <p:nvSpPr>
          <p:cNvPr id="10" name="Tijdelijke aanduiding voor tekst 4"/>
          <p:cNvSpPr txBox="1">
            <a:spLocks/>
          </p:cNvSpPr>
          <p:nvPr/>
        </p:nvSpPr>
        <p:spPr>
          <a:xfrm>
            <a:off x="733423" y="3686408"/>
            <a:ext cx="10185802" cy="1106251"/>
          </a:xfrm>
          <a:prstGeom prst="rect">
            <a:avLst/>
          </a:prstGeom>
          <a:solidFill>
            <a:schemeClr val="accent4"/>
          </a:solidFill>
        </p:spPr>
        <p:txBody>
          <a:bodyPr vert="horz" wrap="none" lIns="91440" tIns="72000" rIns="91440" bIns="3600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3600" kern="1200" cap="all" spc="100" baseline="0">
                <a:solidFill>
                  <a:schemeClr val="bg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Die dieper leren en kennistransfer</a:t>
            </a:r>
          </a:p>
          <a:p>
            <a:r>
              <a:rPr lang="nl-BE" dirty="0"/>
              <a:t>Ondersteunen.’</a:t>
            </a:r>
          </a:p>
        </p:txBody>
      </p:sp>
    </p:spTree>
    <p:extLst>
      <p:ext uri="{BB962C8B-B14F-4D97-AF65-F5344CB8AC3E}">
        <p14:creationId xmlns:p14="http://schemas.microsoft.com/office/powerpoint/2010/main" val="2603208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2" name="Tijdelijke aanduiding voor afbeelding 11"/>
          <p:cNvPicPr>
            <a:picLocks noGrp="1" noChangeAspect="1"/>
          </p:cNvPicPr>
          <p:nvPr>
            <p:ph type="pic" sz="quarter" idx="24"/>
          </p:nvPr>
        </p:nvPicPr>
        <p:blipFill>
          <a:blip r:embed="rId2" cstate="email">
            <a:extLst>
              <a:ext uri="{28A0092B-C50C-407E-A947-70E740481C1C}">
                <a14:useLocalDpi xmlns:a14="http://schemas.microsoft.com/office/drawing/2010/main"/>
              </a:ext>
            </a:extLst>
          </a:blip>
          <a:srcRect/>
          <a:stretch>
            <a:fillRect/>
          </a:stretch>
        </p:blipFill>
        <p:spPr>
          <a:xfrm>
            <a:off x="838200" y="1755776"/>
            <a:ext cx="3467947" cy="4323282"/>
          </a:xfrm>
          <a:prstGeom prst="rect">
            <a:avLst/>
          </a:prstGeom>
        </p:spPr>
      </p:pic>
      <p:pic>
        <p:nvPicPr>
          <p:cNvPr id="13" name="Tijdelijke aanduiding voor afbeelding 12"/>
          <p:cNvPicPr>
            <a:picLocks noGrp="1" noChangeAspect="1"/>
          </p:cNvPicPr>
          <p:nvPr>
            <p:ph type="pic" sz="quarter" idx="25"/>
          </p:nvPr>
        </p:nvPicPr>
        <p:blipFill>
          <a:blip r:embed="rId3" cstate="print">
            <a:extLst>
              <a:ext uri="{28A0092B-C50C-407E-A947-70E740481C1C}">
                <a14:useLocalDpi xmlns:a14="http://schemas.microsoft.com/office/drawing/2010/main"/>
              </a:ext>
            </a:extLst>
          </a:blip>
          <a:srcRect/>
          <a:stretch>
            <a:fillRect/>
          </a:stretch>
        </p:blipFill>
        <p:spPr>
          <a:xfrm>
            <a:off x="4566917" y="739715"/>
            <a:ext cx="3467947" cy="4323282"/>
          </a:xfrm>
          <a:prstGeom prst="rect">
            <a:avLst/>
          </a:prstGeom>
        </p:spPr>
      </p:pic>
      <p:pic>
        <p:nvPicPr>
          <p:cNvPr id="14" name="Tijdelijke aanduiding voor afbeelding 13"/>
          <p:cNvPicPr>
            <a:picLocks noGrp="1" noChangeAspect="1"/>
          </p:cNvPicPr>
          <p:nvPr>
            <p:ph type="pic" sz="quarter" idx="26"/>
          </p:nvPr>
        </p:nvPicPr>
        <p:blipFill>
          <a:blip r:embed="rId4" cstate="print">
            <a:extLst>
              <a:ext uri="{28A0092B-C50C-407E-A947-70E740481C1C}">
                <a14:useLocalDpi xmlns:a14="http://schemas.microsoft.com/office/drawing/2010/main"/>
              </a:ext>
            </a:extLst>
          </a:blip>
          <a:srcRect/>
          <a:stretch>
            <a:fillRect/>
          </a:stretch>
        </p:blipFill>
        <p:spPr>
          <a:xfrm>
            <a:off x="8295640" y="1755774"/>
            <a:ext cx="3467947" cy="4323283"/>
          </a:xfrm>
          <a:prstGeom prst="rect">
            <a:avLst/>
          </a:prstGeom>
        </p:spPr>
      </p:pic>
      <p:sp>
        <p:nvSpPr>
          <p:cNvPr id="3" name="Tijdelijke aanduiding voor inhoud 2"/>
          <p:cNvSpPr>
            <a:spLocks noGrp="1"/>
          </p:cNvSpPr>
          <p:nvPr>
            <p:ph sz="quarter" idx="36"/>
          </p:nvPr>
        </p:nvSpPr>
        <p:spPr>
          <a:xfrm>
            <a:off x="4566919" y="5285248"/>
            <a:ext cx="3467945" cy="838410"/>
          </a:xfrm>
          <a:solidFill>
            <a:schemeClr val="accent1"/>
          </a:solidFill>
        </p:spPr>
        <p:txBody>
          <a:bodyPr anchor="ctr">
            <a:normAutofit fontScale="70000" lnSpcReduction="20000"/>
          </a:bodyPr>
          <a:lstStyle/>
          <a:p>
            <a:r>
              <a:rPr lang="nl-BE" dirty="0">
                <a:solidFill>
                  <a:schemeClr val="tx1"/>
                </a:solidFill>
              </a:rPr>
              <a:t>In dialoog gaan, samenwerken en verantwoordelijkheid nemen</a:t>
            </a:r>
          </a:p>
        </p:txBody>
      </p:sp>
      <p:sp>
        <p:nvSpPr>
          <p:cNvPr id="10" name="Tijdelijke aanduiding voor inhoud 9"/>
          <p:cNvSpPr>
            <a:spLocks noGrp="1"/>
          </p:cNvSpPr>
          <p:nvPr>
            <p:ph sz="quarter" idx="37"/>
          </p:nvPr>
        </p:nvSpPr>
        <p:spPr>
          <a:xfrm>
            <a:off x="8295640" y="739716"/>
            <a:ext cx="3467945" cy="832326"/>
          </a:xfrm>
          <a:solidFill>
            <a:schemeClr val="accent1"/>
          </a:solidFill>
        </p:spPr>
        <p:txBody>
          <a:bodyPr anchor="ctr">
            <a:normAutofit fontScale="70000" lnSpcReduction="20000"/>
          </a:bodyPr>
          <a:lstStyle/>
          <a:p>
            <a:r>
              <a:rPr lang="nl-BE" dirty="0">
                <a:solidFill>
                  <a:schemeClr val="tx1"/>
                </a:solidFill>
              </a:rPr>
              <a:t>Flexibel zijn, initiatief nemen en nadenken over ons eigen handelen</a:t>
            </a:r>
          </a:p>
        </p:txBody>
      </p:sp>
      <p:sp>
        <p:nvSpPr>
          <p:cNvPr id="11" name="Tijdelijke aanduiding voor inhoud 10"/>
          <p:cNvSpPr>
            <a:spLocks noGrp="1"/>
          </p:cNvSpPr>
          <p:nvPr>
            <p:ph sz="quarter" idx="38"/>
          </p:nvPr>
        </p:nvSpPr>
        <p:spPr>
          <a:xfrm>
            <a:off x="838199" y="739715"/>
            <a:ext cx="3467945" cy="838410"/>
          </a:xfrm>
          <a:solidFill>
            <a:schemeClr val="accent1"/>
          </a:solidFill>
        </p:spPr>
        <p:txBody>
          <a:bodyPr>
            <a:normAutofit fontScale="85000" lnSpcReduction="10000"/>
          </a:bodyPr>
          <a:lstStyle/>
          <a:p>
            <a:r>
              <a:rPr lang="nl-BE" dirty="0">
                <a:solidFill>
                  <a:schemeClr val="tx1"/>
                </a:solidFill>
              </a:rPr>
              <a:t>Kritisch denken, vernieuwend denken, creatief denken</a:t>
            </a:r>
          </a:p>
          <a:p>
            <a:endParaRPr lang="nl-BE" dirty="0">
              <a:solidFill>
                <a:schemeClr val="tx1"/>
              </a:solidFill>
            </a:endParaRPr>
          </a:p>
        </p:txBody>
      </p:sp>
    </p:spTree>
    <p:extLst>
      <p:ext uri="{BB962C8B-B14F-4D97-AF65-F5344CB8AC3E}">
        <p14:creationId xmlns:p14="http://schemas.microsoft.com/office/powerpoint/2010/main" val="3353767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5" name="Afbeelding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0357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a:xfrm>
            <a:off x="223101" y="1341441"/>
            <a:ext cx="6181725" cy="5245100"/>
          </a:xfrm>
        </p:spPr>
        <p:txBody>
          <a:bodyPr>
            <a:normAutofit/>
          </a:bodyPr>
          <a:lstStyle/>
          <a:p>
            <a:r>
              <a:rPr lang="nl-BE" dirty="0"/>
              <a:t>Nieuwe kijk op professionalisering</a:t>
            </a:r>
          </a:p>
          <a:p>
            <a:r>
              <a:rPr lang="nl-BE" dirty="0"/>
              <a:t>(In)directe manier om je eigen onderwijskundig handelen verder te ontwikkelen</a:t>
            </a:r>
          </a:p>
          <a:p>
            <a:r>
              <a:rPr lang="nl-BE" dirty="0"/>
              <a:t>Reflecteren op je eigen handelen op een spontane manier door in dialoog met anderen te gaan</a:t>
            </a:r>
          </a:p>
          <a:p>
            <a:r>
              <a:rPr lang="nl-BE" dirty="0"/>
              <a:t>Nieuw verkregen informatie koppelen aan je eigen onderwijsvisie, meer specifiek je visie op STEM binnen het onderwijs</a:t>
            </a:r>
          </a:p>
          <a:p>
            <a:r>
              <a:rPr lang="nl-BE" dirty="0"/>
              <a:t>Lerende gemeenschappen: ook </a:t>
            </a:r>
            <a:r>
              <a:rPr lang="nl-BE" dirty="0" err="1"/>
              <a:t>STEM-scholen</a:t>
            </a:r>
            <a:r>
              <a:rPr lang="nl-BE" dirty="0"/>
              <a:t> in dialoog gaan met elkaar om van elkaar te leren, feedback te geven en te krijgen en hun eigen werking onder de loep te nemen</a:t>
            </a:r>
          </a:p>
        </p:txBody>
      </p:sp>
      <p:sp>
        <p:nvSpPr>
          <p:cNvPr id="3" name="Tijdelijke aanduiding voor inhoud 2"/>
          <p:cNvSpPr>
            <a:spLocks noGrp="1"/>
          </p:cNvSpPr>
          <p:nvPr>
            <p:ph sz="quarter" idx="35"/>
          </p:nvPr>
        </p:nvSpPr>
        <p:spPr>
          <a:xfrm>
            <a:off x="223101" y="663411"/>
            <a:ext cx="10454424" cy="532263"/>
          </a:xfrm>
        </p:spPr>
        <p:txBody>
          <a:bodyPr>
            <a:normAutofit/>
          </a:bodyPr>
          <a:lstStyle/>
          <a:p>
            <a:r>
              <a:rPr lang="nl-BE" dirty="0"/>
              <a:t>Nood aan leraren met 21</a:t>
            </a:r>
            <a:r>
              <a:rPr lang="nl-BE" baseline="30000" dirty="0"/>
              <a:t>ste</a:t>
            </a:r>
            <a:r>
              <a:rPr lang="nl-BE" dirty="0"/>
              <a:t> eeuw competenties</a:t>
            </a:r>
          </a:p>
        </p:txBody>
      </p:sp>
      <p:sp>
        <p:nvSpPr>
          <p:cNvPr id="4" name="Tekstvak 3"/>
          <p:cNvSpPr txBox="1"/>
          <p:nvPr/>
        </p:nvSpPr>
        <p:spPr>
          <a:xfrm>
            <a:off x="10408920" y="5663211"/>
            <a:ext cx="1752599"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en de 21</a:t>
            </a:r>
            <a:r>
              <a:rPr lang="nl-BE" baseline="30000" dirty="0">
                <a:solidFill>
                  <a:schemeClr val="bg1"/>
                </a:solidFill>
                <a:latin typeface="Arial Rounded MT Bold" panose="020F0704030504030204" pitchFamily="34" charset="0"/>
              </a:rPr>
              <a:t>ste</a:t>
            </a:r>
            <a:r>
              <a:rPr lang="nl-BE" dirty="0">
                <a:solidFill>
                  <a:schemeClr val="bg1"/>
                </a:solidFill>
                <a:latin typeface="Arial Rounded MT Bold" panose="020F0704030504030204" pitchFamily="34" charset="0"/>
              </a:rPr>
              <a:t> eeuw competenties</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4826" y="1201002"/>
            <a:ext cx="4004094" cy="5656998"/>
          </a:xfrm>
          <a:prstGeom prst="rect">
            <a:avLst/>
          </a:prstGeom>
        </p:spPr>
      </p:pic>
    </p:spTree>
    <p:extLst>
      <p:ext uri="{BB962C8B-B14F-4D97-AF65-F5344CB8AC3E}">
        <p14:creationId xmlns:p14="http://schemas.microsoft.com/office/powerpoint/2010/main" val="426467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391115" y="117294"/>
            <a:ext cx="9888000" cy="1116000"/>
          </a:xfrm>
        </p:spPr>
        <p:txBody>
          <a:bodyPr>
            <a:normAutofit fontScale="90000"/>
          </a:bodyPr>
          <a:lstStyle/>
          <a:p>
            <a:r>
              <a:rPr lang="nl-BE" sz="8800" dirty="0"/>
              <a:t>programma</a:t>
            </a:r>
          </a:p>
        </p:txBody>
      </p:sp>
      <p:sp>
        <p:nvSpPr>
          <p:cNvPr id="10" name="Tijdelijke aanduiding voor inhoud 9"/>
          <p:cNvSpPr>
            <a:spLocks noGrp="1"/>
          </p:cNvSpPr>
          <p:nvPr>
            <p:ph sz="half" idx="1"/>
          </p:nvPr>
        </p:nvSpPr>
        <p:spPr>
          <a:xfrm>
            <a:off x="1391115" y="1414571"/>
            <a:ext cx="5747622" cy="3672000"/>
          </a:xfrm>
        </p:spPr>
        <p:txBody>
          <a:bodyPr>
            <a:normAutofit fontScale="92500" lnSpcReduction="20000"/>
          </a:bodyPr>
          <a:lstStyle/>
          <a:p>
            <a:r>
              <a:rPr lang="nl-BE" dirty="0">
                <a:latin typeface="FlandersArtSans-Regular" panose="00000500000000000000" pitchFamily="2" charset="0"/>
              </a:rPr>
              <a:t>09.45u – 10.55u: voorstelling </a:t>
            </a:r>
            <a:r>
              <a:rPr lang="nl-BE" dirty="0" err="1">
                <a:latin typeface="FlandersArtSans-Regular" panose="00000500000000000000" pitchFamily="2" charset="0"/>
              </a:rPr>
              <a:t>CoP</a:t>
            </a:r>
            <a:r>
              <a:rPr lang="nl-BE" dirty="0">
                <a:latin typeface="FlandersArtSans-Regular" panose="00000500000000000000" pitchFamily="2" charset="0"/>
              </a:rPr>
              <a:t> + voorstelling    		  workshops</a:t>
            </a:r>
          </a:p>
          <a:p>
            <a:r>
              <a:rPr lang="nl-BE" dirty="0">
                <a:latin typeface="FlandersArtSans-Regular" panose="00000500000000000000" pitchFamily="2" charset="0"/>
              </a:rPr>
              <a:t>11.00u  – 11.55u: workshop 1</a:t>
            </a:r>
          </a:p>
          <a:p>
            <a:r>
              <a:rPr lang="nl-BE" dirty="0"/>
              <a:t>12.00u – 12.55u: lunch (cafetaria)</a:t>
            </a:r>
          </a:p>
          <a:p>
            <a:r>
              <a:rPr lang="nl-BE" dirty="0">
                <a:latin typeface="FlandersArtSans-Regular" panose="00000500000000000000" pitchFamily="2" charset="0"/>
              </a:rPr>
              <a:t>13.00u – 13.55u: workshop 2</a:t>
            </a:r>
          </a:p>
          <a:p>
            <a:r>
              <a:rPr lang="nl-BE" dirty="0"/>
              <a:t>14.00u – 14.55u: workshop 3</a:t>
            </a:r>
          </a:p>
          <a:p>
            <a:r>
              <a:rPr lang="nl-BE" dirty="0">
                <a:latin typeface="FlandersArtSans-Regular" panose="00000500000000000000" pitchFamily="2" charset="0"/>
              </a:rPr>
              <a:t>15.00u – 15.45u: workshop 4</a:t>
            </a:r>
          </a:p>
          <a:p>
            <a:r>
              <a:rPr lang="nl-BE" dirty="0"/>
              <a:t>15.45u – 17.00u: slotwoord minister </a:t>
            </a:r>
            <a:r>
              <a:rPr lang="nl-BE" dirty="0" err="1"/>
              <a:t>Crevits</a:t>
            </a:r>
            <a:r>
              <a:rPr lang="nl-BE" dirty="0"/>
              <a:t> </a:t>
            </a:r>
            <a:r>
              <a:rPr lang="nl-BE"/>
              <a:t>+ 			 receptie </a:t>
            </a:r>
            <a:r>
              <a:rPr lang="nl-BE" dirty="0"/>
              <a:t>(2A)</a:t>
            </a:r>
          </a:p>
          <a:p>
            <a:endParaRPr lang="nl-BE" dirty="0">
              <a:latin typeface="FlandersArtSans-Regular" panose="00000500000000000000" pitchFamily="2" charset="0"/>
            </a:endParaRPr>
          </a:p>
          <a:p>
            <a:r>
              <a:rPr lang="nl-BE" dirty="0" err="1"/>
              <a:t>KlasCement</a:t>
            </a:r>
            <a:r>
              <a:rPr lang="nl-BE" dirty="0"/>
              <a:t>: infostand</a:t>
            </a:r>
            <a:endParaRPr lang="nl-BE" dirty="0">
              <a:latin typeface="FlandersArtSans-Regular" panose="00000500000000000000" pitchFamily="2" charset="0"/>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769" y="3206184"/>
            <a:ext cx="5062231" cy="337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29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p:txBody>
          <a:bodyPr>
            <a:normAutofit/>
          </a:bodyPr>
          <a:lstStyle/>
          <a:p>
            <a:pPr marL="0" indent="0">
              <a:buNone/>
            </a:pPr>
            <a:endParaRPr lang="nl-BE" dirty="0">
              <a:solidFill>
                <a:srgbClr val="FF0000"/>
              </a:solidFill>
            </a:endParaRPr>
          </a:p>
        </p:txBody>
      </p:sp>
      <p:sp>
        <p:nvSpPr>
          <p:cNvPr id="3" name="Tijdelijke aanduiding voor inhoud 2"/>
          <p:cNvSpPr>
            <a:spLocks noGrp="1"/>
          </p:cNvSpPr>
          <p:nvPr>
            <p:ph sz="quarter" idx="35"/>
          </p:nvPr>
        </p:nvSpPr>
        <p:spPr>
          <a:xfrm>
            <a:off x="838200" y="668739"/>
            <a:ext cx="9029131" cy="532263"/>
          </a:xfrm>
        </p:spPr>
        <p:txBody>
          <a:bodyPr>
            <a:normAutofit/>
          </a:bodyPr>
          <a:lstStyle/>
          <a:p>
            <a:r>
              <a:rPr lang="nl-BE" dirty="0"/>
              <a:t>Nood aan leraren met 21</a:t>
            </a:r>
            <a:r>
              <a:rPr lang="nl-BE" baseline="30000" dirty="0"/>
              <a:t>ste</a:t>
            </a:r>
            <a:r>
              <a:rPr lang="nl-BE" dirty="0"/>
              <a:t> eeuw competenties</a:t>
            </a:r>
          </a:p>
        </p:txBody>
      </p:sp>
      <p:sp>
        <p:nvSpPr>
          <p:cNvPr id="4" name="Tekstvak 3"/>
          <p:cNvSpPr txBox="1"/>
          <p:nvPr/>
        </p:nvSpPr>
        <p:spPr>
          <a:xfrm>
            <a:off x="10408920" y="5663211"/>
            <a:ext cx="1752599"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en de 21</a:t>
            </a:r>
            <a:r>
              <a:rPr lang="nl-BE" baseline="30000" dirty="0">
                <a:solidFill>
                  <a:schemeClr val="bg1"/>
                </a:solidFill>
                <a:latin typeface="Arial Rounded MT Bold" panose="020F0704030504030204" pitchFamily="34" charset="0"/>
              </a:rPr>
              <a:t>ste</a:t>
            </a:r>
            <a:r>
              <a:rPr lang="nl-BE" dirty="0">
                <a:solidFill>
                  <a:schemeClr val="bg1"/>
                </a:solidFill>
                <a:latin typeface="Arial Rounded MT Bold" panose="020F0704030504030204" pitchFamily="34" charset="0"/>
              </a:rPr>
              <a:t> eeuw competenties</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916" y="1371601"/>
            <a:ext cx="9612884" cy="5486400"/>
          </a:xfrm>
          <a:prstGeom prst="rect">
            <a:avLst/>
          </a:prstGeom>
          <a:noFill/>
          <a:ln w="9525">
            <a:noFill/>
            <a:miter lim="800000"/>
            <a:headEnd/>
            <a:tailEnd/>
          </a:ln>
          <a:effectLst/>
        </p:spPr>
      </p:pic>
    </p:spTree>
    <p:extLst>
      <p:ext uri="{BB962C8B-B14F-4D97-AF65-F5344CB8AC3E}">
        <p14:creationId xmlns:p14="http://schemas.microsoft.com/office/powerpoint/2010/main" val="77263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40888" y="499811"/>
            <a:ext cx="6657975" cy="6115050"/>
          </a:xfrm>
          <a:prstGeom prst="rect">
            <a:avLst/>
          </a:prstGeom>
        </p:spPr>
      </p:pic>
      <p:sp>
        <p:nvSpPr>
          <p:cNvPr id="3" name="Tijdelijke aanduiding voor inhoud 2"/>
          <p:cNvSpPr>
            <a:spLocks noGrp="1"/>
          </p:cNvSpPr>
          <p:nvPr>
            <p:ph sz="quarter" idx="35"/>
          </p:nvPr>
        </p:nvSpPr>
        <p:spPr>
          <a:xfrm>
            <a:off x="838200" y="645699"/>
            <a:ext cx="9000000" cy="461206"/>
          </a:xfrm>
          <a:solidFill>
            <a:schemeClr val="accent4"/>
          </a:solidFill>
        </p:spPr>
        <p:txBody>
          <a:bodyPr>
            <a:normAutofit/>
          </a:bodyPr>
          <a:lstStyle/>
          <a:p>
            <a:r>
              <a:rPr lang="nl-BE" dirty="0"/>
              <a:t>De leraar in de praktijk</a:t>
            </a:r>
          </a:p>
        </p:txBody>
      </p:sp>
      <p:sp>
        <p:nvSpPr>
          <p:cNvPr id="5" name="Ondertitel 2"/>
          <p:cNvSpPr txBox="1">
            <a:spLocks/>
          </p:cNvSpPr>
          <p:nvPr/>
        </p:nvSpPr>
        <p:spPr>
          <a:xfrm>
            <a:off x="5169875" y="1252793"/>
            <a:ext cx="4668325" cy="415585"/>
          </a:xfrm>
          <a:prstGeom prst="rect">
            <a:avLst/>
          </a:prstGeom>
          <a:solidFill>
            <a:schemeClr val="accent4"/>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solidFill>
                  <a:schemeClr val="bg1"/>
                </a:solidFill>
              </a:rPr>
              <a:t>Onderzoekend leren en STEM</a:t>
            </a:r>
          </a:p>
        </p:txBody>
      </p:sp>
      <p:sp>
        <p:nvSpPr>
          <p:cNvPr id="6" name="Tijdelijke aanduiding voor inhoud 3"/>
          <p:cNvSpPr txBox="1">
            <a:spLocks/>
          </p:cNvSpPr>
          <p:nvPr/>
        </p:nvSpPr>
        <p:spPr>
          <a:xfrm>
            <a:off x="10459453" y="5101390"/>
            <a:ext cx="1732547" cy="12833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1400" b="1" dirty="0">
                <a:solidFill>
                  <a:schemeClr val="bg1"/>
                </a:solidFill>
              </a:rPr>
              <a:t>Kristof van de Keere &amp; Stephanie Vervaet</a:t>
            </a:r>
          </a:p>
          <a:p>
            <a:pPr marL="0" indent="0">
              <a:buNone/>
            </a:pPr>
            <a:r>
              <a:rPr lang="nl-BE" sz="1400" b="1" dirty="0" err="1">
                <a:solidFill>
                  <a:schemeClr val="bg1"/>
                </a:solidFill>
              </a:rPr>
              <a:t>Ec</a:t>
            </a:r>
            <a:r>
              <a:rPr lang="nl-BE" sz="1400" b="1" dirty="0">
                <a:solidFill>
                  <a:schemeClr val="bg1"/>
                </a:solidFill>
              </a:rPr>
              <a:t> Onderwijsinnovatie, VIVES</a:t>
            </a:r>
          </a:p>
        </p:txBody>
      </p:sp>
    </p:spTree>
    <p:extLst>
      <p:ext uri="{BB962C8B-B14F-4D97-AF65-F5344CB8AC3E}">
        <p14:creationId xmlns:p14="http://schemas.microsoft.com/office/powerpoint/2010/main" val="515052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a:xfrm>
            <a:off x="345989" y="1412875"/>
            <a:ext cx="9834331" cy="4703763"/>
          </a:xfrm>
        </p:spPr>
        <p:txBody>
          <a:bodyPr>
            <a:normAutofit/>
          </a:bodyPr>
          <a:lstStyle/>
          <a:p>
            <a:pPr marL="0" indent="0">
              <a:buNone/>
            </a:pPr>
            <a:r>
              <a:rPr lang="nl-BE" sz="2000" b="1" dirty="0"/>
              <a:t>ONDERZOEKEND LEREN is een DIDACTISCHE AANPAK voor het stimuleren van: </a:t>
            </a:r>
          </a:p>
          <a:p>
            <a:r>
              <a:rPr lang="nl-BE" sz="1800" dirty="0" err="1"/>
              <a:t>Domeinspecifieke</a:t>
            </a:r>
            <a:r>
              <a:rPr lang="nl-BE" sz="1800" dirty="0"/>
              <a:t> kennis </a:t>
            </a:r>
            <a:r>
              <a:rPr lang="nl-BE" sz="1200" i="1" dirty="0"/>
              <a:t>(wetenschappelijke concepten, wiskundige procedures, …)</a:t>
            </a:r>
          </a:p>
          <a:p>
            <a:r>
              <a:rPr lang="nl-BE" sz="1800" dirty="0" err="1"/>
              <a:t>Domeinoverstijgende</a:t>
            </a:r>
            <a:r>
              <a:rPr lang="nl-BE" sz="1800" dirty="0"/>
              <a:t> strategieën en houdingen </a:t>
            </a:r>
            <a:r>
              <a:rPr lang="nl-BE" sz="1200" i="1" dirty="0"/>
              <a:t>(onderzoek- en ontwerpvaardigheden, toewijding, creativiteit, …)</a:t>
            </a:r>
            <a:r>
              <a:rPr lang="nl-BE" sz="1800" i="1" dirty="0"/>
              <a:t> </a:t>
            </a:r>
          </a:p>
          <a:p>
            <a:pPr marL="0" indent="0">
              <a:buNone/>
            </a:pPr>
            <a:endParaRPr lang="nl-BE" sz="1000" dirty="0"/>
          </a:p>
          <a:p>
            <a:pPr marL="0" indent="0">
              <a:buNone/>
            </a:pPr>
            <a:r>
              <a:rPr lang="nl-BE" sz="2000" dirty="0"/>
              <a:t>Onderzoekend leren vertrekt </a:t>
            </a:r>
            <a:r>
              <a:rPr lang="nl-BE" sz="2000" b="1" u="sng" dirty="0"/>
              <a:t>vanuit een probleemstelling</a:t>
            </a:r>
            <a:r>
              <a:rPr lang="nl-BE" sz="2000" b="1" dirty="0"/>
              <a:t> </a:t>
            </a:r>
            <a:r>
              <a:rPr lang="nl-BE" sz="2000" dirty="0"/>
              <a:t>en maakt het mogelijk om</a:t>
            </a:r>
            <a:r>
              <a:rPr lang="nl-BE" sz="2000" b="1" dirty="0"/>
              <a:t>:</a:t>
            </a:r>
          </a:p>
          <a:p>
            <a:pPr marL="285750" lvl="0" indent="-285750"/>
            <a:r>
              <a:rPr lang="nl-BE" sz="1800" dirty="0"/>
              <a:t>de vragende en kritische ingesteldheid van kinderen te stimuleren: </a:t>
            </a:r>
            <a:endParaRPr lang="en-US" sz="1800" dirty="0"/>
          </a:p>
          <a:p>
            <a:pPr marL="457200" lvl="1" indent="0">
              <a:buNone/>
            </a:pPr>
            <a:r>
              <a:rPr lang="nl-BE" sz="1200" i="1" dirty="0"/>
              <a:t>Kinderen leren om hun eigen mening in vraag te stellen en te herzien, leren om informatie niet meteen als juist te bestempelen, maar zich hierbij vragen te stellen zoals "Hoe komt dat?", "Waarom is dat zo?", "Hoe kan ik daar meer over te weten komen?”, …</a:t>
            </a:r>
          </a:p>
          <a:p>
            <a:pPr marL="285750" lvl="0" indent="-285750"/>
            <a:r>
              <a:rPr lang="nl-BE" sz="1800" dirty="0"/>
              <a:t>kinderen te stimuleren tot actief onderzoeken en ontwerpen: </a:t>
            </a:r>
            <a:endParaRPr lang="en-US" sz="1800" dirty="0"/>
          </a:p>
          <a:p>
            <a:pPr marL="457200" lvl="1" indent="0">
              <a:buNone/>
            </a:pPr>
            <a:r>
              <a:rPr lang="nl-BE" sz="1200" i="1" dirty="0"/>
              <a:t>Kinderen leren gericht waarnemen met al hun zintuigen, leren verbanden leggen tussen variabelen, leren een onderzoek plannen en uitvoeren, leren oplossingen bedenken voor een probleem, … </a:t>
            </a:r>
            <a:r>
              <a:rPr lang="nl-BE" sz="1200" dirty="0"/>
              <a:t> </a:t>
            </a:r>
            <a:endParaRPr lang="en-US" sz="1200" dirty="0"/>
          </a:p>
          <a:p>
            <a:pPr marL="0" indent="0">
              <a:buNone/>
            </a:pPr>
            <a:endParaRPr lang="nl-BE" dirty="0"/>
          </a:p>
        </p:txBody>
      </p:sp>
      <p:sp>
        <p:nvSpPr>
          <p:cNvPr id="3" name="Tijdelijke aanduiding voor inhoud 2"/>
          <p:cNvSpPr>
            <a:spLocks noGrp="1"/>
          </p:cNvSpPr>
          <p:nvPr>
            <p:ph sz="quarter" idx="35"/>
          </p:nvPr>
        </p:nvSpPr>
        <p:spPr>
          <a:xfrm>
            <a:off x="345989" y="645699"/>
            <a:ext cx="9834331" cy="386698"/>
          </a:xfrm>
        </p:spPr>
        <p:txBody>
          <a:bodyPr>
            <a:normAutofit fontScale="92500" lnSpcReduction="10000"/>
          </a:bodyPr>
          <a:lstStyle/>
          <a:p>
            <a:r>
              <a:rPr lang="nl-BE" dirty="0"/>
              <a:t>STEM-onderwijs en onderzoekend leren </a:t>
            </a:r>
          </a:p>
        </p:txBody>
      </p:sp>
      <p:pic>
        <p:nvPicPr>
          <p:cNvPr id="8" name="Picture 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42314" y="5179388"/>
            <a:ext cx="1482810" cy="10854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fbeelding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41875" y="5180361"/>
            <a:ext cx="1498806" cy="1105317"/>
          </a:xfrm>
          <a:prstGeom prst="rect">
            <a:avLst/>
          </a:prstGeom>
          <a:ln>
            <a:noFill/>
          </a:ln>
          <a:effectLst>
            <a:outerShdw blurRad="190500" algn="tl" rotWithShape="0">
              <a:srgbClr val="000000">
                <a:alpha val="70000"/>
              </a:srgbClr>
            </a:outerShdw>
          </a:effectLst>
        </p:spPr>
      </p:pic>
      <p:pic>
        <p:nvPicPr>
          <p:cNvPr id="11" name="Afbeelding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88414" y="5179388"/>
            <a:ext cx="1515762" cy="1084859"/>
          </a:xfrm>
          <a:prstGeom prst="rect">
            <a:avLst/>
          </a:prstGeom>
          <a:ln>
            <a:noFill/>
          </a:ln>
          <a:effectLst>
            <a:outerShdw blurRad="190500" algn="tl" rotWithShape="0">
              <a:srgbClr val="000000">
                <a:alpha val="70000"/>
              </a:srgbClr>
            </a:outerShdw>
          </a:effectLst>
        </p:spPr>
      </p:pic>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3971" y="5179388"/>
            <a:ext cx="1475053" cy="11062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kstvak 13"/>
          <p:cNvSpPr txBox="1"/>
          <p:nvPr/>
        </p:nvSpPr>
        <p:spPr>
          <a:xfrm>
            <a:off x="10662039" y="5663211"/>
            <a:ext cx="1309816"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in de praktijk</a:t>
            </a:r>
          </a:p>
        </p:txBody>
      </p:sp>
    </p:spTree>
    <p:extLst>
      <p:ext uri="{BB962C8B-B14F-4D97-AF65-F5344CB8AC3E}">
        <p14:creationId xmlns:p14="http://schemas.microsoft.com/office/powerpoint/2010/main" val="3742070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3"/>
          </p:nvPr>
        </p:nvSpPr>
        <p:spPr>
          <a:xfrm>
            <a:off x="725186" y="1370833"/>
            <a:ext cx="10940496" cy="441453"/>
          </a:xfrm>
        </p:spPr>
        <p:txBody>
          <a:bodyPr/>
          <a:lstStyle/>
          <a:p>
            <a:r>
              <a:rPr lang="nl-BE" sz="2400" dirty="0"/>
              <a:t>Bij </a:t>
            </a:r>
            <a:r>
              <a:rPr lang="nl-BE" sz="2400" i="1" dirty="0"/>
              <a:t>onderzoekend leren </a:t>
            </a:r>
            <a:r>
              <a:rPr lang="nl-BE" sz="2400" dirty="0"/>
              <a:t>gaat het dus om de stimulering</a:t>
            </a:r>
          </a:p>
        </p:txBody>
      </p:sp>
      <p:sp>
        <p:nvSpPr>
          <p:cNvPr id="3" name="Tijdelijke aanduiding voor tekst 2"/>
          <p:cNvSpPr>
            <a:spLocks noGrp="1"/>
          </p:cNvSpPr>
          <p:nvPr>
            <p:ph type="body" sz="quarter" idx="24"/>
          </p:nvPr>
        </p:nvSpPr>
        <p:spPr>
          <a:xfrm>
            <a:off x="725184" y="1996661"/>
            <a:ext cx="10409388" cy="441453"/>
          </a:xfrm>
        </p:spPr>
        <p:txBody>
          <a:bodyPr/>
          <a:lstStyle/>
          <a:p>
            <a:r>
              <a:rPr lang="nl-BE" sz="2400" dirty="0"/>
              <a:t>van onderzoeks- en ontwerpvaardigheden die leiden</a:t>
            </a:r>
          </a:p>
        </p:txBody>
      </p:sp>
      <p:sp>
        <p:nvSpPr>
          <p:cNvPr id="4" name="Tijdelijke aanduiding voor tekst 3"/>
          <p:cNvSpPr>
            <a:spLocks noGrp="1"/>
          </p:cNvSpPr>
          <p:nvPr>
            <p:ph type="body" sz="quarter" idx="25"/>
          </p:nvPr>
        </p:nvSpPr>
        <p:spPr>
          <a:xfrm>
            <a:off x="725184" y="4629860"/>
            <a:ext cx="2183355" cy="294302"/>
          </a:xfrm>
        </p:spPr>
        <p:txBody>
          <a:bodyPr/>
          <a:lstStyle/>
          <a:p>
            <a:r>
              <a:rPr lang="nl-BE" sz="1600" dirty="0"/>
              <a:t>Vervaet, </a:t>
            </a:r>
            <a:r>
              <a:rPr lang="nl-BE" sz="1600" i="1" dirty="0"/>
              <a:t>et al. </a:t>
            </a:r>
            <a:r>
              <a:rPr lang="nl-BE" sz="1600" dirty="0"/>
              <a:t>(2015)</a:t>
            </a:r>
          </a:p>
        </p:txBody>
      </p:sp>
      <p:sp>
        <p:nvSpPr>
          <p:cNvPr id="5" name="Tijdelijke aanduiding voor tekst 4"/>
          <p:cNvSpPr>
            <a:spLocks noGrp="1"/>
          </p:cNvSpPr>
          <p:nvPr>
            <p:ph type="body" sz="quarter" idx="27"/>
          </p:nvPr>
        </p:nvSpPr>
        <p:spPr>
          <a:xfrm>
            <a:off x="725184" y="2618314"/>
            <a:ext cx="6436634" cy="441453"/>
          </a:xfrm>
        </p:spPr>
        <p:txBody>
          <a:bodyPr/>
          <a:lstStyle/>
          <a:p>
            <a:r>
              <a:rPr lang="nl-BE" sz="2400" dirty="0"/>
              <a:t>tot een </a:t>
            </a:r>
            <a:r>
              <a:rPr lang="nl-BE" sz="2400" b="1" i="1" dirty="0"/>
              <a:t>onderzoekende houding</a:t>
            </a:r>
            <a:endParaRPr lang="nl-BE" sz="2400" i="1" dirty="0"/>
          </a:p>
        </p:txBody>
      </p:sp>
      <p:sp>
        <p:nvSpPr>
          <p:cNvPr id="6" name="Tijdelijke aanduiding voor tekst 5"/>
          <p:cNvSpPr>
            <a:spLocks noGrp="1"/>
          </p:cNvSpPr>
          <p:nvPr>
            <p:ph type="body" sz="quarter" idx="28"/>
          </p:nvPr>
        </p:nvSpPr>
        <p:spPr>
          <a:xfrm>
            <a:off x="725184" y="3239967"/>
            <a:ext cx="10882916" cy="441453"/>
          </a:xfrm>
        </p:spPr>
        <p:txBody>
          <a:bodyPr/>
          <a:lstStyle/>
          <a:p>
            <a:r>
              <a:rPr lang="nl-BE" sz="2400" dirty="0"/>
              <a:t>en niet om het aanbrengen van encyclopedische kennis</a:t>
            </a:r>
          </a:p>
        </p:txBody>
      </p:sp>
      <p:pic>
        <p:nvPicPr>
          <p:cNvPr id="8" name="Afbeelding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955" y="3978000"/>
            <a:ext cx="3809045" cy="2880000"/>
          </a:xfrm>
          <a:prstGeom prst="rect">
            <a:avLst/>
          </a:prstGeom>
        </p:spPr>
      </p:pic>
      <p:sp>
        <p:nvSpPr>
          <p:cNvPr id="7" name="Tijdelijke aanduiding voor tekst 5"/>
          <p:cNvSpPr txBox="1">
            <a:spLocks/>
          </p:cNvSpPr>
          <p:nvPr/>
        </p:nvSpPr>
        <p:spPr>
          <a:xfrm>
            <a:off x="725184" y="3861620"/>
            <a:ext cx="6278707" cy="441453"/>
          </a:xfrm>
          <a:prstGeom prst="rect">
            <a:avLst/>
          </a:prstGeom>
          <a:solidFill>
            <a:schemeClr val="accent2"/>
          </a:solidFill>
        </p:spPr>
        <p:txBody>
          <a:bodyPr vert="horz" wrap="none" lIns="91440" tIns="72000" rIns="91440" bIns="3600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3600" kern="1200" cap="all" spc="100" baseline="0">
                <a:solidFill>
                  <a:schemeClr val="bg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400" dirty="0"/>
              <a:t>of louter leuke proefjes doen.</a:t>
            </a:r>
          </a:p>
        </p:txBody>
      </p:sp>
    </p:spTree>
    <p:extLst>
      <p:ext uri="{BB962C8B-B14F-4D97-AF65-F5344CB8AC3E}">
        <p14:creationId xmlns:p14="http://schemas.microsoft.com/office/powerpoint/2010/main" val="199254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230" y="1321958"/>
            <a:ext cx="4391344" cy="2470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Tekstvak 35"/>
          <p:cNvSpPr txBox="1"/>
          <p:nvPr/>
        </p:nvSpPr>
        <p:spPr>
          <a:xfrm>
            <a:off x="10662039" y="5663211"/>
            <a:ext cx="1309816"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in de praktijk</a:t>
            </a:r>
          </a:p>
        </p:txBody>
      </p:sp>
      <p:sp>
        <p:nvSpPr>
          <p:cNvPr id="38" name="Tijdelijke aanduiding voor inhoud 37"/>
          <p:cNvSpPr>
            <a:spLocks noGrp="1"/>
          </p:cNvSpPr>
          <p:nvPr>
            <p:ph sz="quarter" idx="35"/>
          </p:nvPr>
        </p:nvSpPr>
        <p:spPr>
          <a:xfrm>
            <a:off x="337751" y="645699"/>
            <a:ext cx="9842569" cy="386698"/>
          </a:xfrm>
        </p:spPr>
        <p:txBody>
          <a:bodyPr>
            <a:normAutofit lnSpcReduction="10000"/>
          </a:bodyPr>
          <a:lstStyle/>
          <a:p>
            <a:r>
              <a:rPr lang="nl-BE" dirty="0"/>
              <a:t>DIDACTISCH KADER: www.onderzoekendleren.be </a:t>
            </a:r>
          </a:p>
        </p:txBody>
      </p:sp>
      <p:sp>
        <p:nvSpPr>
          <p:cNvPr id="42" name="Afgeronde rechthoek 41"/>
          <p:cNvSpPr/>
          <p:nvPr/>
        </p:nvSpPr>
        <p:spPr>
          <a:xfrm>
            <a:off x="3600260" y="4077729"/>
            <a:ext cx="6355215" cy="2636109"/>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grpSp>
        <p:nvGrpSpPr>
          <p:cNvPr id="43" name="Groep 42"/>
          <p:cNvGrpSpPr/>
          <p:nvPr/>
        </p:nvGrpSpPr>
        <p:grpSpPr>
          <a:xfrm>
            <a:off x="3616798" y="4969467"/>
            <a:ext cx="1569680" cy="1553609"/>
            <a:chOff x="4827232" y="4939729"/>
            <a:chExt cx="1569680" cy="1553609"/>
          </a:xfrm>
          <a:effectLst>
            <a:outerShdw blurRad="50800" dist="38100" dir="2700000" algn="tl" rotWithShape="0">
              <a:prstClr val="black">
                <a:alpha val="40000"/>
              </a:prstClr>
            </a:outerShdw>
          </a:effectLst>
        </p:grpSpPr>
        <p:sp>
          <p:nvSpPr>
            <p:cNvPr id="44" name="Tekstvak 43"/>
            <p:cNvSpPr txBox="1"/>
            <p:nvPr/>
          </p:nvSpPr>
          <p:spPr>
            <a:xfrm>
              <a:off x="4827232" y="5970118"/>
              <a:ext cx="1569680" cy="523220"/>
            </a:xfrm>
            <a:prstGeom prst="rect">
              <a:avLst/>
            </a:prstGeom>
            <a:noFill/>
          </p:spPr>
          <p:txBody>
            <a:bodyPr wrap="square" rtlCol="0">
              <a:spAutoFit/>
            </a:bodyPr>
            <a:lstStyle/>
            <a:p>
              <a:pPr algn="ctr"/>
              <a:r>
                <a:rPr lang="nl-BE" sz="1400" dirty="0">
                  <a:solidFill>
                    <a:schemeClr val="bg1"/>
                  </a:solidFill>
                </a:rPr>
                <a:t>Betekenisvolle </a:t>
              </a:r>
            </a:p>
            <a:p>
              <a:pPr algn="ctr"/>
              <a:r>
                <a:rPr lang="nl-BE" sz="1400" dirty="0">
                  <a:solidFill>
                    <a:schemeClr val="bg1"/>
                  </a:solidFill>
                </a:rPr>
                <a:t>contexten</a:t>
              </a:r>
            </a:p>
          </p:txBody>
        </p:sp>
        <p:pic>
          <p:nvPicPr>
            <p:cNvPr id="45" name="Afbeelding 44">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6067" y="4939729"/>
              <a:ext cx="992010" cy="99201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46" name="Groep 45"/>
          <p:cNvGrpSpPr/>
          <p:nvPr/>
        </p:nvGrpSpPr>
        <p:grpSpPr>
          <a:xfrm>
            <a:off x="5365617" y="4963162"/>
            <a:ext cx="1243996" cy="1566341"/>
            <a:chOff x="6576051" y="4933424"/>
            <a:chExt cx="1243996" cy="1566341"/>
          </a:xfrm>
          <a:effectLst>
            <a:outerShdw blurRad="50800" dist="38100" dir="2700000" algn="tl" rotWithShape="0">
              <a:prstClr val="black">
                <a:alpha val="40000"/>
              </a:prstClr>
            </a:outerShdw>
          </a:effectLst>
        </p:grpSpPr>
        <p:sp>
          <p:nvSpPr>
            <p:cNvPr id="47" name="Rechthoek 46"/>
            <p:cNvSpPr/>
            <p:nvPr/>
          </p:nvSpPr>
          <p:spPr>
            <a:xfrm>
              <a:off x="6576051" y="5976545"/>
              <a:ext cx="1243996" cy="523220"/>
            </a:xfrm>
            <a:prstGeom prst="rect">
              <a:avLst/>
            </a:prstGeom>
          </p:spPr>
          <p:txBody>
            <a:bodyPr wrap="square">
              <a:spAutoFit/>
            </a:bodyPr>
            <a:lstStyle/>
            <a:p>
              <a:pPr algn="ctr"/>
              <a:r>
                <a:rPr lang="nl-BE" sz="1400" dirty="0">
                  <a:solidFill>
                    <a:schemeClr val="bg1"/>
                  </a:solidFill>
                </a:rPr>
                <a:t>Denk- &amp; </a:t>
              </a:r>
            </a:p>
            <a:p>
              <a:pPr algn="ctr"/>
              <a:r>
                <a:rPr lang="nl-BE" sz="1400" dirty="0" err="1">
                  <a:solidFill>
                    <a:schemeClr val="bg1"/>
                  </a:solidFill>
                </a:rPr>
                <a:t>doevragen</a:t>
              </a:r>
              <a:endParaRPr lang="nl-BE" sz="1400" dirty="0">
                <a:solidFill>
                  <a:schemeClr val="bg1"/>
                </a:solidFill>
              </a:endParaRPr>
            </a:p>
          </p:txBody>
        </p:sp>
        <p:pic>
          <p:nvPicPr>
            <p:cNvPr id="48" name="Afbeelding 47">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8892" y="4933424"/>
              <a:ext cx="998315" cy="998315"/>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49" name="Groep 48"/>
          <p:cNvGrpSpPr/>
          <p:nvPr/>
        </p:nvGrpSpPr>
        <p:grpSpPr>
          <a:xfrm>
            <a:off x="6662465" y="4971608"/>
            <a:ext cx="1818527" cy="1553416"/>
            <a:chOff x="7872899" y="4941870"/>
            <a:chExt cx="1818527" cy="1553416"/>
          </a:xfrm>
          <a:effectLst>
            <a:outerShdw blurRad="50800" dist="38100" dir="2700000" algn="tl" rotWithShape="0">
              <a:prstClr val="black">
                <a:alpha val="40000"/>
              </a:prstClr>
            </a:outerShdw>
          </a:effectLst>
        </p:grpSpPr>
        <p:sp>
          <p:nvSpPr>
            <p:cNvPr id="50" name="Rechthoek 49"/>
            <p:cNvSpPr/>
            <p:nvPr/>
          </p:nvSpPr>
          <p:spPr>
            <a:xfrm>
              <a:off x="7872899" y="5972066"/>
              <a:ext cx="1818527" cy="523220"/>
            </a:xfrm>
            <a:prstGeom prst="rect">
              <a:avLst/>
            </a:prstGeom>
          </p:spPr>
          <p:txBody>
            <a:bodyPr wrap="square">
              <a:spAutoFit/>
            </a:bodyPr>
            <a:lstStyle/>
            <a:p>
              <a:pPr algn="ctr"/>
              <a:r>
                <a:rPr lang="nl-BE" sz="1400" dirty="0">
                  <a:solidFill>
                    <a:schemeClr val="bg1"/>
                  </a:solidFill>
                </a:rPr>
                <a:t>Systematisch </a:t>
              </a:r>
            </a:p>
            <a:p>
              <a:pPr algn="ctr"/>
              <a:r>
                <a:rPr lang="nl-BE" sz="1400" dirty="0">
                  <a:solidFill>
                    <a:schemeClr val="bg1"/>
                  </a:solidFill>
                </a:rPr>
                <a:t>onderzoeken</a:t>
              </a:r>
            </a:p>
          </p:txBody>
        </p:sp>
        <p:pic>
          <p:nvPicPr>
            <p:cNvPr id="51" name="Afbeelding 50">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4779" y="4941870"/>
              <a:ext cx="994768" cy="99476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52" name="Groep 51"/>
          <p:cNvGrpSpPr/>
          <p:nvPr/>
        </p:nvGrpSpPr>
        <p:grpSpPr>
          <a:xfrm>
            <a:off x="8631873" y="4996193"/>
            <a:ext cx="1043042" cy="1537425"/>
            <a:chOff x="9842307" y="4966455"/>
            <a:chExt cx="1043042" cy="1537425"/>
          </a:xfrm>
          <a:effectLst>
            <a:outerShdw blurRad="50800" dist="38100" dir="2700000" algn="tl" rotWithShape="0">
              <a:prstClr val="black">
                <a:alpha val="40000"/>
              </a:prstClr>
            </a:outerShdw>
          </a:effectLst>
        </p:grpSpPr>
        <p:sp>
          <p:nvSpPr>
            <p:cNvPr id="53" name="Rechthoek 52"/>
            <p:cNvSpPr/>
            <p:nvPr/>
          </p:nvSpPr>
          <p:spPr>
            <a:xfrm>
              <a:off x="9842307" y="5980660"/>
              <a:ext cx="1043042" cy="523220"/>
            </a:xfrm>
            <a:prstGeom prst="rect">
              <a:avLst/>
            </a:prstGeom>
          </p:spPr>
          <p:txBody>
            <a:bodyPr wrap="none">
              <a:spAutoFit/>
            </a:bodyPr>
            <a:lstStyle/>
            <a:p>
              <a:pPr algn="ctr"/>
              <a:r>
                <a:rPr lang="nl-BE" sz="1400" dirty="0">
                  <a:solidFill>
                    <a:schemeClr val="bg1"/>
                  </a:solidFill>
                </a:rPr>
                <a:t>Reflectie </a:t>
              </a:r>
            </a:p>
            <a:p>
              <a:pPr algn="ctr"/>
              <a:r>
                <a:rPr lang="nl-BE" sz="1400" dirty="0">
                  <a:solidFill>
                    <a:schemeClr val="bg1"/>
                  </a:solidFill>
                </a:rPr>
                <a:t>&amp; interactie</a:t>
              </a:r>
            </a:p>
          </p:txBody>
        </p:sp>
        <p:pic>
          <p:nvPicPr>
            <p:cNvPr id="54" name="Afbeelding 53">
              <a:hlinkClick r:id="" action="ppaction://noaction"/>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67119" y="4966455"/>
              <a:ext cx="993419" cy="993419"/>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55" name="Tekstvak 54"/>
          <p:cNvSpPr txBox="1"/>
          <p:nvPr/>
        </p:nvSpPr>
        <p:spPr>
          <a:xfrm>
            <a:off x="3905633" y="4162289"/>
            <a:ext cx="5744471" cy="615553"/>
          </a:xfrm>
          <a:prstGeom prst="rect">
            <a:avLst/>
          </a:prstGeom>
          <a:noFill/>
        </p:spPr>
        <p:txBody>
          <a:bodyPr wrap="square" rtlCol="0">
            <a:spAutoFit/>
          </a:bodyPr>
          <a:lstStyle/>
          <a:p>
            <a:pPr algn="ctr"/>
            <a:r>
              <a:rPr lang="en-US" b="1" dirty="0">
                <a:solidFill>
                  <a:schemeClr val="bg1"/>
                </a:solidFill>
              </a:rPr>
              <a:t>Hoe </a:t>
            </a:r>
            <a:r>
              <a:rPr lang="en-US" b="1" dirty="0" err="1">
                <a:solidFill>
                  <a:schemeClr val="bg1"/>
                </a:solidFill>
              </a:rPr>
              <a:t>onderzoekend</a:t>
            </a:r>
            <a:r>
              <a:rPr lang="en-US" b="1" dirty="0">
                <a:solidFill>
                  <a:schemeClr val="bg1"/>
                </a:solidFill>
              </a:rPr>
              <a:t> </a:t>
            </a:r>
            <a:r>
              <a:rPr lang="en-US" b="1" dirty="0" err="1">
                <a:solidFill>
                  <a:schemeClr val="bg1"/>
                </a:solidFill>
              </a:rPr>
              <a:t>leren</a:t>
            </a:r>
            <a:r>
              <a:rPr lang="en-US" b="1" dirty="0">
                <a:solidFill>
                  <a:schemeClr val="bg1"/>
                </a:solidFill>
              </a:rPr>
              <a:t> in de </a:t>
            </a:r>
            <a:r>
              <a:rPr lang="en-US" b="1" dirty="0" err="1">
                <a:solidFill>
                  <a:schemeClr val="bg1"/>
                </a:solidFill>
              </a:rPr>
              <a:t>klas</a:t>
            </a:r>
            <a:r>
              <a:rPr lang="en-US" b="1" dirty="0">
                <a:solidFill>
                  <a:schemeClr val="bg1"/>
                </a:solidFill>
              </a:rPr>
              <a:t> </a:t>
            </a:r>
            <a:r>
              <a:rPr lang="en-US" b="1" dirty="0" err="1">
                <a:solidFill>
                  <a:schemeClr val="bg1"/>
                </a:solidFill>
              </a:rPr>
              <a:t>brengen</a:t>
            </a:r>
            <a:r>
              <a:rPr lang="en-US" b="1" dirty="0">
                <a:solidFill>
                  <a:schemeClr val="bg1"/>
                </a:solidFill>
              </a:rPr>
              <a:t>? </a:t>
            </a:r>
          </a:p>
          <a:p>
            <a:pPr algn="ctr"/>
            <a:r>
              <a:rPr lang="en-US" sz="1600" b="1" i="1" dirty="0" err="1">
                <a:solidFill>
                  <a:schemeClr val="bg1"/>
                </a:solidFill>
              </a:rPr>
              <a:t>Pijlers</a:t>
            </a:r>
            <a:r>
              <a:rPr lang="en-US" sz="1600" b="1" i="1" dirty="0">
                <a:solidFill>
                  <a:schemeClr val="bg1"/>
                </a:solidFill>
              </a:rPr>
              <a:t> </a:t>
            </a:r>
            <a:r>
              <a:rPr lang="en-US" sz="1600" b="1" i="1" dirty="0" err="1">
                <a:solidFill>
                  <a:schemeClr val="bg1"/>
                </a:solidFill>
              </a:rPr>
              <a:t>voor</a:t>
            </a:r>
            <a:r>
              <a:rPr lang="en-US" sz="1600" b="1" i="1" dirty="0">
                <a:solidFill>
                  <a:schemeClr val="bg1"/>
                </a:solidFill>
              </a:rPr>
              <a:t> </a:t>
            </a:r>
            <a:r>
              <a:rPr lang="en-US" sz="1600" b="1" i="1" dirty="0" err="1">
                <a:solidFill>
                  <a:schemeClr val="bg1"/>
                </a:solidFill>
              </a:rPr>
              <a:t>onderzoekend</a:t>
            </a:r>
            <a:r>
              <a:rPr lang="en-US" sz="1600" b="1" i="1" dirty="0">
                <a:solidFill>
                  <a:schemeClr val="bg1"/>
                </a:solidFill>
              </a:rPr>
              <a:t> </a:t>
            </a:r>
            <a:r>
              <a:rPr lang="en-US" sz="1600" b="1" i="1" dirty="0" err="1">
                <a:solidFill>
                  <a:schemeClr val="bg1"/>
                </a:solidFill>
              </a:rPr>
              <a:t>leren</a:t>
            </a:r>
            <a:endParaRPr lang="en-US" sz="1600" b="1" i="1" dirty="0">
              <a:solidFill>
                <a:schemeClr val="bg1"/>
              </a:solidFill>
            </a:endParaRPr>
          </a:p>
        </p:txBody>
      </p:sp>
    </p:spTree>
    <p:extLst>
      <p:ext uri="{BB962C8B-B14F-4D97-AF65-F5344CB8AC3E}">
        <p14:creationId xmlns:p14="http://schemas.microsoft.com/office/powerpoint/2010/main" val="326579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a:xfrm>
            <a:off x="345989" y="1412875"/>
            <a:ext cx="9853168" cy="4703763"/>
          </a:xfrm>
        </p:spPr>
        <p:txBody>
          <a:bodyPr>
            <a:normAutofit/>
          </a:bodyPr>
          <a:lstStyle/>
          <a:p>
            <a:pPr marL="0" indent="0" algn="ctr">
              <a:buNone/>
            </a:pPr>
            <a:r>
              <a:rPr lang="nl-BE" sz="1800" b="1" u="sng" dirty="0"/>
              <a:t>Kernidee:</a:t>
            </a:r>
            <a:r>
              <a:rPr lang="nl-BE" sz="1800" b="1" dirty="0"/>
              <a:t> </a:t>
            </a:r>
            <a:r>
              <a:rPr lang="nl-BE" sz="1800" dirty="0"/>
              <a:t>Werken met contexten die de leerlingen </a:t>
            </a:r>
            <a:r>
              <a:rPr lang="nl-BE" sz="1800" b="1" dirty="0"/>
              <a:t>aanzetten tot verwondering en </a:t>
            </a:r>
            <a:br>
              <a:rPr lang="nl-BE" sz="1800" b="1" dirty="0"/>
            </a:br>
            <a:r>
              <a:rPr lang="nl-BE" sz="1800" b="1" dirty="0"/>
              <a:t>greep willen krijgen </a:t>
            </a:r>
            <a:r>
              <a:rPr lang="nl-BE" sz="1800" dirty="0"/>
              <a:t>op de wereld via onderzoeken en ontwerpen, </a:t>
            </a:r>
            <a:br>
              <a:rPr lang="nl-BE" sz="1800" dirty="0"/>
            </a:br>
            <a:r>
              <a:rPr lang="nl-BE" sz="1800" dirty="0"/>
              <a:t>en die zorgen voor een </a:t>
            </a:r>
            <a:r>
              <a:rPr lang="nl-BE" sz="1800" b="1" dirty="0"/>
              <a:t>betekenisvolle inbedding </a:t>
            </a:r>
            <a:r>
              <a:rPr lang="nl-BE" sz="1800" dirty="0"/>
              <a:t>van de leerinhouden.</a:t>
            </a:r>
            <a:endParaRPr lang="en-US" sz="1800" dirty="0"/>
          </a:p>
          <a:p>
            <a:pPr marL="0" indent="0" algn="ctr">
              <a:buNone/>
            </a:pPr>
            <a:endParaRPr lang="nl-BE" sz="1800" dirty="0"/>
          </a:p>
        </p:txBody>
      </p:sp>
      <p:grpSp>
        <p:nvGrpSpPr>
          <p:cNvPr id="5" name="Groep 4"/>
          <p:cNvGrpSpPr/>
          <p:nvPr/>
        </p:nvGrpSpPr>
        <p:grpSpPr>
          <a:xfrm>
            <a:off x="10499155" y="645699"/>
            <a:ext cx="1569680" cy="1553609"/>
            <a:chOff x="4827232" y="4939729"/>
            <a:chExt cx="1569680" cy="1553609"/>
          </a:xfrm>
          <a:effectLst>
            <a:outerShdw blurRad="50800" dist="38100" dir="2700000" algn="tl" rotWithShape="0">
              <a:prstClr val="black">
                <a:alpha val="40000"/>
              </a:prstClr>
            </a:outerShdw>
          </a:effectLst>
        </p:grpSpPr>
        <p:sp>
          <p:nvSpPr>
            <p:cNvPr id="6" name="Tekstvak 5"/>
            <p:cNvSpPr txBox="1"/>
            <p:nvPr/>
          </p:nvSpPr>
          <p:spPr>
            <a:xfrm>
              <a:off x="4827232" y="5970118"/>
              <a:ext cx="1569680" cy="523220"/>
            </a:xfrm>
            <a:prstGeom prst="rect">
              <a:avLst/>
            </a:prstGeom>
            <a:noFill/>
          </p:spPr>
          <p:txBody>
            <a:bodyPr wrap="square" rtlCol="0">
              <a:spAutoFit/>
            </a:bodyPr>
            <a:lstStyle/>
            <a:p>
              <a:pPr algn="ctr"/>
              <a:r>
                <a:rPr lang="nl-BE" sz="1400" dirty="0">
                  <a:solidFill>
                    <a:schemeClr val="bg1"/>
                  </a:solidFill>
                </a:rPr>
                <a:t>Betekenisvolle </a:t>
              </a:r>
            </a:p>
            <a:p>
              <a:pPr algn="ctr"/>
              <a:r>
                <a:rPr lang="nl-BE" sz="1400" dirty="0">
                  <a:solidFill>
                    <a:schemeClr val="bg1"/>
                  </a:solidFill>
                </a:rPr>
                <a:t>contexten</a:t>
              </a:r>
            </a:p>
          </p:txBody>
        </p:sp>
        <p:pic>
          <p:nvPicPr>
            <p:cNvPr id="7" name="Afbeelding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6067" y="4939729"/>
              <a:ext cx="992010" cy="99201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pic>
        <p:nvPicPr>
          <p:cNvPr id="9" name="Afbeelding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822229">
            <a:off x="7475250" y="3339570"/>
            <a:ext cx="2500385" cy="2187484"/>
          </a:xfrm>
          <a:prstGeom prst="rect">
            <a:avLst/>
          </a:prstGeom>
        </p:spPr>
      </p:pic>
      <p:sp>
        <p:nvSpPr>
          <p:cNvPr id="10" name="Tekstvak 9">
            <a:hlinkClick r:id="" action="ppaction://noaction"/>
          </p:cNvPr>
          <p:cNvSpPr txBox="1"/>
          <p:nvPr/>
        </p:nvSpPr>
        <p:spPr>
          <a:xfrm rot="782515">
            <a:off x="8305135" y="3896383"/>
            <a:ext cx="1451188" cy="1220674"/>
          </a:xfrm>
          <a:prstGeom prst="rect">
            <a:avLst/>
          </a:prstGeom>
          <a:noFill/>
        </p:spPr>
        <p:txBody>
          <a:bodyPr wrap="square" rtlCol="0">
            <a:spAutoFit/>
          </a:bodyPr>
          <a:lstStyle/>
          <a:p>
            <a:r>
              <a:rPr lang="nl-BE" sz="1400" dirty="0">
                <a:latin typeface="Agency FB" panose="020B0503020202020204" pitchFamily="34" charset="0"/>
              </a:rPr>
              <a:t>Onderzoekend leren is meer dan kinderen maar wat laten ontdekken!</a:t>
            </a:r>
          </a:p>
          <a:p>
            <a:r>
              <a:rPr lang="nl-BE" sz="1000" dirty="0"/>
              <a:t>(Velthorst, </a:t>
            </a:r>
            <a:r>
              <a:rPr lang="nl-BE" sz="1000" dirty="0" err="1"/>
              <a:t>Oosterheert</a:t>
            </a:r>
            <a:r>
              <a:rPr lang="nl-BE" sz="1000" dirty="0"/>
              <a:t>, &amp; Brouwer, 2011)</a:t>
            </a:r>
            <a:endParaRPr lang="nl-BE" sz="1000" dirty="0">
              <a:latin typeface="Agency FB" panose="020B0503020202020204" pitchFamily="34" charset="0"/>
            </a:endParaRPr>
          </a:p>
        </p:txBody>
      </p:sp>
      <p:pic>
        <p:nvPicPr>
          <p:cNvPr id="11" name="Afbeelding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01991">
            <a:off x="395894" y="4125382"/>
            <a:ext cx="2022330" cy="1727357"/>
          </a:xfrm>
          <a:prstGeom prst="rect">
            <a:avLst/>
          </a:prstGeom>
        </p:spPr>
      </p:pic>
      <p:sp>
        <p:nvSpPr>
          <p:cNvPr id="12" name="Tekstvak 11">
            <a:hlinkClick r:id="" action="ppaction://noaction"/>
          </p:cNvPr>
          <p:cNvSpPr txBox="1"/>
          <p:nvPr/>
        </p:nvSpPr>
        <p:spPr>
          <a:xfrm rot="21053630">
            <a:off x="606473" y="4340727"/>
            <a:ext cx="1470882" cy="1323439"/>
          </a:xfrm>
          <a:prstGeom prst="rect">
            <a:avLst/>
          </a:prstGeom>
          <a:noFill/>
        </p:spPr>
        <p:txBody>
          <a:bodyPr wrap="square" rtlCol="0">
            <a:spAutoFit/>
          </a:bodyPr>
          <a:lstStyle/>
          <a:p>
            <a:r>
              <a:rPr lang="nl-BE" sz="1400" dirty="0">
                <a:latin typeface="Agency FB" panose="020B0503020202020204" pitchFamily="34" charset="0"/>
              </a:rPr>
              <a:t>Contextuele ondersteuning helpt de brug slaan tussen het abstracte en het concrete. </a:t>
            </a:r>
          </a:p>
          <a:p>
            <a:r>
              <a:rPr lang="nl-BE" sz="1000" dirty="0"/>
              <a:t>(Van </a:t>
            </a:r>
            <a:r>
              <a:rPr lang="nl-BE" sz="1000" dirty="0" err="1"/>
              <a:t>Houte</a:t>
            </a:r>
            <a:r>
              <a:rPr lang="nl-BE" sz="1000" dirty="0"/>
              <a:t>, </a:t>
            </a:r>
            <a:r>
              <a:rPr lang="nl-BE" sz="1000" i="1" dirty="0"/>
              <a:t>et al., </a:t>
            </a:r>
            <a:r>
              <a:rPr lang="nl-BE" sz="1000" dirty="0"/>
              <a:t>2013)</a:t>
            </a:r>
          </a:p>
        </p:txBody>
      </p:sp>
      <p:pic>
        <p:nvPicPr>
          <p:cNvPr id="13" name="ctRSLVytHwk"/>
          <p:cNvPicPr>
            <a:picLocks noRot="1" noChangeAspect="1"/>
          </p:cNvPicPr>
          <p:nvPr>
            <a:videoFile r:link="rId1"/>
          </p:nvPr>
        </p:nvPicPr>
        <p:blipFill>
          <a:blip r:embed="rId7" cstate="print"/>
          <a:stretch>
            <a:fillRect/>
          </a:stretch>
        </p:blipFill>
        <p:spPr>
          <a:xfrm>
            <a:off x="2191650" y="2608767"/>
            <a:ext cx="6017394" cy="3384784"/>
          </a:xfrm>
          <a:prstGeom prst="rect">
            <a:avLst/>
          </a:prstGeom>
          <a:noFill/>
          <a:ln>
            <a:noFill/>
          </a:ln>
        </p:spPr>
      </p:pic>
      <p:sp>
        <p:nvSpPr>
          <p:cNvPr id="19" name="Tijdelijke aanduiding voor inhoud 2"/>
          <p:cNvSpPr>
            <a:spLocks noGrp="1"/>
          </p:cNvSpPr>
          <p:nvPr>
            <p:ph sz="quarter" idx="35"/>
          </p:nvPr>
        </p:nvSpPr>
        <p:spPr>
          <a:xfrm>
            <a:off x="345989" y="645699"/>
            <a:ext cx="9853168" cy="386698"/>
          </a:xfrm>
        </p:spPr>
        <p:txBody>
          <a:bodyPr>
            <a:normAutofit fontScale="92500" lnSpcReduction="10000"/>
          </a:bodyPr>
          <a:lstStyle/>
          <a:p>
            <a:r>
              <a:rPr lang="nl-BE" dirty="0"/>
              <a:t>Betekenisvolle contexten</a:t>
            </a:r>
          </a:p>
        </p:txBody>
      </p:sp>
      <p:sp>
        <p:nvSpPr>
          <p:cNvPr id="20" name="Tekstvak 19"/>
          <p:cNvSpPr txBox="1"/>
          <p:nvPr/>
        </p:nvSpPr>
        <p:spPr>
          <a:xfrm>
            <a:off x="10662039" y="5663211"/>
            <a:ext cx="1309816"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in de praktijk</a:t>
            </a:r>
          </a:p>
        </p:txBody>
      </p:sp>
    </p:spTree>
    <p:extLst>
      <p:ext uri="{BB962C8B-B14F-4D97-AF65-F5344CB8AC3E}">
        <p14:creationId xmlns:p14="http://schemas.microsoft.com/office/powerpoint/2010/main" val="1070150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88376">
            <a:off x="7974875" y="2986223"/>
            <a:ext cx="2237764" cy="2296586"/>
          </a:xfrm>
          <a:prstGeom prst="rect">
            <a:avLst/>
          </a:prstGeom>
        </p:spPr>
      </p:pic>
      <p:sp>
        <p:nvSpPr>
          <p:cNvPr id="2" name="Tijdelijke aanduiding voor tekst 1"/>
          <p:cNvSpPr>
            <a:spLocks noGrp="1"/>
          </p:cNvSpPr>
          <p:nvPr>
            <p:ph type="body" sz="quarter" idx="22"/>
          </p:nvPr>
        </p:nvSpPr>
        <p:spPr>
          <a:xfrm>
            <a:off x="345989" y="1412875"/>
            <a:ext cx="9853168" cy="4703763"/>
          </a:xfrm>
        </p:spPr>
        <p:txBody>
          <a:bodyPr>
            <a:normAutofit/>
          </a:bodyPr>
          <a:lstStyle/>
          <a:p>
            <a:pPr marL="0" lvl="0" indent="0" algn="ctr">
              <a:buNone/>
            </a:pPr>
            <a:r>
              <a:rPr lang="nl-BE" sz="1800" b="1" u="sng" dirty="0"/>
              <a:t>Kernidee</a:t>
            </a:r>
            <a:r>
              <a:rPr lang="nl-BE" sz="1800" u="sng" dirty="0"/>
              <a:t>:</a:t>
            </a:r>
            <a:r>
              <a:rPr lang="nl-BE" sz="1800" dirty="0"/>
              <a:t> Stellen van vragen die leerlingen aanzetten</a:t>
            </a:r>
            <a:r>
              <a:rPr lang="nl-BE" sz="1800" b="1" dirty="0"/>
              <a:t> </a:t>
            </a:r>
            <a:r>
              <a:rPr lang="nl-BE" sz="1800" dirty="0"/>
              <a:t>om aan te geven </a:t>
            </a:r>
            <a:br>
              <a:rPr lang="nl-BE" sz="1800" dirty="0"/>
            </a:br>
            <a:r>
              <a:rPr lang="nl-BE" sz="1800" dirty="0"/>
              <a:t>wat er onderzocht/ontworpen moet worden, en een geschikte </a:t>
            </a:r>
            <a:r>
              <a:rPr lang="nl-BE" sz="1800" b="1" dirty="0"/>
              <a:t>oplossingsmethode</a:t>
            </a:r>
            <a:r>
              <a:rPr lang="nl-BE" sz="1800" dirty="0"/>
              <a:t> te kiezen </a:t>
            </a:r>
            <a:br>
              <a:rPr lang="nl-BE" sz="1800" dirty="0"/>
            </a:br>
            <a:r>
              <a:rPr lang="nl-BE" sz="1800" dirty="0"/>
              <a:t>en deze toe te passen </a:t>
            </a:r>
            <a:r>
              <a:rPr lang="nl-BE" sz="1800" dirty="0" err="1"/>
              <a:t>i.f.v</a:t>
            </a:r>
            <a:r>
              <a:rPr lang="nl-BE" sz="1800" dirty="0"/>
              <a:t>. de </a:t>
            </a:r>
            <a:r>
              <a:rPr lang="nl-BE" sz="1800" b="1" dirty="0"/>
              <a:t>probleemstelling.</a:t>
            </a:r>
            <a:endParaRPr lang="nl-BE" sz="1800" dirty="0"/>
          </a:p>
          <a:p>
            <a:pPr marL="0" indent="0" algn="ctr">
              <a:buNone/>
            </a:pPr>
            <a:endParaRPr lang="nl-BE" sz="1800" dirty="0"/>
          </a:p>
        </p:txBody>
      </p:sp>
      <p:sp>
        <p:nvSpPr>
          <p:cNvPr id="19" name="Tijdelijke aanduiding voor inhoud 2"/>
          <p:cNvSpPr>
            <a:spLocks noGrp="1"/>
          </p:cNvSpPr>
          <p:nvPr>
            <p:ph sz="quarter" idx="35"/>
          </p:nvPr>
        </p:nvSpPr>
        <p:spPr>
          <a:xfrm>
            <a:off x="345989" y="645699"/>
            <a:ext cx="9853168" cy="386698"/>
          </a:xfrm>
        </p:spPr>
        <p:txBody>
          <a:bodyPr>
            <a:normAutofit fontScale="92500" lnSpcReduction="10000"/>
          </a:bodyPr>
          <a:lstStyle/>
          <a:p>
            <a:r>
              <a:rPr lang="nl-BE" dirty="0"/>
              <a:t>Denk- en doevragen </a:t>
            </a:r>
          </a:p>
        </p:txBody>
      </p:sp>
      <p:sp>
        <p:nvSpPr>
          <p:cNvPr id="20" name="Tekstvak 19"/>
          <p:cNvSpPr txBox="1"/>
          <p:nvPr/>
        </p:nvSpPr>
        <p:spPr>
          <a:xfrm>
            <a:off x="10662039" y="5663211"/>
            <a:ext cx="1309816"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in de praktijk</a:t>
            </a:r>
          </a:p>
        </p:txBody>
      </p:sp>
      <p:sp>
        <p:nvSpPr>
          <p:cNvPr id="23" name="Tekstvak 22">
            <a:hlinkClick r:id="" action="ppaction://noaction"/>
          </p:cNvPr>
          <p:cNvSpPr txBox="1"/>
          <p:nvPr/>
        </p:nvSpPr>
        <p:spPr>
          <a:xfrm rot="435965">
            <a:off x="8277969" y="3164094"/>
            <a:ext cx="1599942" cy="1908215"/>
          </a:xfrm>
          <a:prstGeom prst="rect">
            <a:avLst/>
          </a:prstGeom>
          <a:noFill/>
        </p:spPr>
        <p:txBody>
          <a:bodyPr wrap="square" rtlCol="0">
            <a:spAutoFit/>
          </a:bodyPr>
          <a:lstStyle/>
          <a:p>
            <a:r>
              <a:rPr lang="nl-BE" sz="1400" dirty="0">
                <a:latin typeface="Agency FB" panose="020B0503020202020204" pitchFamily="34" charset="0"/>
              </a:rPr>
              <a:t>Niettegenstaande kinderen begeleiding nodig hebben tijdens activiteiten, zijn autonomie en verantwoordelijkheid van belang.</a:t>
            </a:r>
          </a:p>
          <a:p>
            <a:r>
              <a:rPr lang="nl-BE" sz="1000" dirty="0"/>
              <a:t>(Van de Keere, &amp; </a:t>
            </a:r>
            <a:r>
              <a:rPr lang="nl-BE" sz="1000" dirty="0" err="1"/>
              <a:t>Vervaet</a:t>
            </a:r>
            <a:r>
              <a:rPr lang="nl-BE" sz="1000" dirty="0"/>
              <a:t>, 2013)</a:t>
            </a:r>
          </a:p>
        </p:txBody>
      </p:sp>
      <p:pic>
        <p:nvPicPr>
          <p:cNvPr id="24" name="Afbeelding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59770">
            <a:off x="292739" y="3585185"/>
            <a:ext cx="2048816" cy="1735861"/>
          </a:xfrm>
          <a:prstGeom prst="rect">
            <a:avLst/>
          </a:prstGeom>
        </p:spPr>
      </p:pic>
      <p:sp>
        <p:nvSpPr>
          <p:cNvPr id="25" name="Tekstvak 24">
            <a:hlinkClick r:id="" action="ppaction://noaction"/>
          </p:cNvPr>
          <p:cNvSpPr txBox="1"/>
          <p:nvPr/>
        </p:nvSpPr>
        <p:spPr>
          <a:xfrm rot="875449">
            <a:off x="549997" y="3949628"/>
            <a:ext cx="1481697" cy="1046440"/>
          </a:xfrm>
          <a:prstGeom prst="rect">
            <a:avLst/>
          </a:prstGeom>
          <a:noFill/>
        </p:spPr>
        <p:txBody>
          <a:bodyPr wrap="square" rtlCol="0">
            <a:spAutoFit/>
          </a:bodyPr>
          <a:lstStyle/>
          <a:p>
            <a:r>
              <a:rPr lang="nl-BE" sz="1400" dirty="0">
                <a:latin typeface="Agency FB" panose="020B0503020202020204" pitchFamily="34" charset="0"/>
              </a:rPr>
              <a:t>Onderzoekend leren is niet het slaafs volgen van een stappenplan!</a:t>
            </a:r>
          </a:p>
          <a:p>
            <a:r>
              <a:rPr lang="nl-BE" sz="1000" dirty="0"/>
              <a:t>(Velthorst, </a:t>
            </a:r>
            <a:r>
              <a:rPr lang="nl-BE" sz="1000" dirty="0" err="1"/>
              <a:t>Oosterheert</a:t>
            </a:r>
            <a:r>
              <a:rPr lang="nl-BE" sz="1000" dirty="0"/>
              <a:t>, &amp; Brouwer, 2011)</a:t>
            </a:r>
            <a:endParaRPr lang="nl-BE" sz="1000" dirty="0">
              <a:latin typeface="Agency FB" panose="020B0503020202020204" pitchFamily="34" charset="0"/>
            </a:endParaRPr>
          </a:p>
        </p:txBody>
      </p:sp>
      <p:pic>
        <p:nvPicPr>
          <p:cNvPr id="14" name="V1GbXsoBNcc"/>
          <p:cNvPicPr>
            <a:picLocks noRot="1" noChangeAspect="1"/>
          </p:cNvPicPr>
          <p:nvPr>
            <a:videoFile r:link="rId1"/>
          </p:nvPr>
        </p:nvPicPr>
        <p:blipFill>
          <a:blip r:embed="rId5" cstate="print"/>
          <a:stretch>
            <a:fillRect/>
          </a:stretch>
        </p:blipFill>
        <p:spPr>
          <a:xfrm>
            <a:off x="2166745" y="2622787"/>
            <a:ext cx="6035851" cy="3395166"/>
          </a:xfrm>
          <a:prstGeom prst="rect">
            <a:avLst/>
          </a:prstGeom>
        </p:spPr>
      </p:pic>
      <p:grpSp>
        <p:nvGrpSpPr>
          <p:cNvPr id="26" name="Groep 25"/>
          <p:cNvGrpSpPr/>
          <p:nvPr/>
        </p:nvGrpSpPr>
        <p:grpSpPr>
          <a:xfrm>
            <a:off x="10662039" y="645699"/>
            <a:ext cx="1243996" cy="1566341"/>
            <a:chOff x="6576051" y="4933424"/>
            <a:chExt cx="1243996" cy="1566341"/>
          </a:xfrm>
          <a:effectLst>
            <a:outerShdw blurRad="50800" dist="38100" dir="2700000" algn="tl" rotWithShape="0">
              <a:prstClr val="black">
                <a:alpha val="40000"/>
              </a:prstClr>
            </a:outerShdw>
          </a:effectLst>
        </p:grpSpPr>
        <p:sp>
          <p:nvSpPr>
            <p:cNvPr id="27" name="Rechthoek 26"/>
            <p:cNvSpPr/>
            <p:nvPr/>
          </p:nvSpPr>
          <p:spPr>
            <a:xfrm>
              <a:off x="6576051" y="5976545"/>
              <a:ext cx="1243996" cy="523220"/>
            </a:xfrm>
            <a:prstGeom prst="rect">
              <a:avLst/>
            </a:prstGeom>
          </p:spPr>
          <p:txBody>
            <a:bodyPr wrap="square">
              <a:spAutoFit/>
            </a:bodyPr>
            <a:lstStyle/>
            <a:p>
              <a:pPr algn="ctr"/>
              <a:r>
                <a:rPr lang="nl-BE" sz="1400" dirty="0">
                  <a:solidFill>
                    <a:schemeClr val="bg1"/>
                  </a:solidFill>
                </a:rPr>
                <a:t>Denk- &amp; </a:t>
              </a:r>
            </a:p>
            <a:p>
              <a:pPr algn="ctr"/>
              <a:r>
                <a:rPr lang="nl-BE" sz="1400" dirty="0" err="1">
                  <a:solidFill>
                    <a:schemeClr val="bg1"/>
                  </a:solidFill>
                </a:rPr>
                <a:t>doevragen</a:t>
              </a:r>
              <a:endParaRPr lang="nl-BE" sz="1400" dirty="0">
                <a:solidFill>
                  <a:schemeClr val="bg1"/>
                </a:solidFill>
              </a:endParaRPr>
            </a:p>
          </p:txBody>
        </p:sp>
        <p:pic>
          <p:nvPicPr>
            <p:cNvPr id="28" name="Afbeelding 27">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98892" y="4933424"/>
              <a:ext cx="998315" cy="998315"/>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1016356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25831">
            <a:off x="7978270" y="3115637"/>
            <a:ext cx="2124467" cy="2715789"/>
          </a:xfrm>
          <a:prstGeom prst="rect">
            <a:avLst/>
          </a:prstGeom>
        </p:spPr>
      </p:pic>
      <p:pic>
        <p:nvPicPr>
          <p:cNvPr id="21" name="Afbeelding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063902">
            <a:off x="230079" y="2184780"/>
            <a:ext cx="2038260" cy="3494988"/>
          </a:xfrm>
          <a:prstGeom prst="rect">
            <a:avLst/>
          </a:prstGeom>
        </p:spPr>
      </p:pic>
      <p:pic>
        <p:nvPicPr>
          <p:cNvPr id="13" name="8gSWy4ruQJ4"/>
          <p:cNvPicPr>
            <a:picLocks noRot="1" noChangeAspect="1"/>
          </p:cNvPicPr>
          <p:nvPr>
            <a:videoFile r:link="rId1"/>
          </p:nvPr>
        </p:nvPicPr>
        <p:blipFill>
          <a:blip r:embed="rId5" cstate="print"/>
          <a:stretch>
            <a:fillRect/>
          </a:stretch>
        </p:blipFill>
        <p:spPr>
          <a:xfrm>
            <a:off x="2166745" y="2634445"/>
            <a:ext cx="6015126" cy="3383508"/>
          </a:xfrm>
          <a:prstGeom prst="rect">
            <a:avLst/>
          </a:prstGeom>
        </p:spPr>
      </p:pic>
      <p:sp>
        <p:nvSpPr>
          <p:cNvPr id="2" name="Tijdelijke aanduiding voor tekst 1"/>
          <p:cNvSpPr>
            <a:spLocks noGrp="1"/>
          </p:cNvSpPr>
          <p:nvPr>
            <p:ph type="body" sz="quarter" idx="22"/>
          </p:nvPr>
        </p:nvSpPr>
        <p:spPr>
          <a:xfrm>
            <a:off x="345989" y="1412875"/>
            <a:ext cx="9853168" cy="4703763"/>
          </a:xfrm>
        </p:spPr>
        <p:txBody>
          <a:bodyPr>
            <a:normAutofit/>
          </a:bodyPr>
          <a:lstStyle/>
          <a:p>
            <a:pPr marL="0" indent="0" algn="ctr">
              <a:buNone/>
            </a:pPr>
            <a:r>
              <a:rPr lang="nl-BE" sz="1800" b="1" u="sng" dirty="0"/>
              <a:t>Kernidee:</a:t>
            </a:r>
            <a:r>
              <a:rPr lang="nl-BE" sz="1800" dirty="0"/>
              <a:t> Stimuleren van leerlingen tot systematisch te werk gaan bij het onderzoek/ontwerpproces met aandacht voor onder meer het </a:t>
            </a:r>
            <a:r>
              <a:rPr lang="nl-BE" sz="1800" b="1" dirty="0"/>
              <a:t>analyseren, interpreteren </a:t>
            </a:r>
            <a:br>
              <a:rPr lang="nl-BE" sz="1800" b="1" dirty="0"/>
            </a:br>
            <a:r>
              <a:rPr lang="nl-BE" sz="1800" b="1" dirty="0"/>
              <a:t>en evalueren van verzamelde gegevens </a:t>
            </a:r>
            <a:r>
              <a:rPr lang="nl-BE" sz="1800" dirty="0" err="1"/>
              <a:t>i.f.v</a:t>
            </a:r>
            <a:r>
              <a:rPr lang="nl-BE" sz="1800" dirty="0"/>
              <a:t>. de probleemstelling.</a:t>
            </a:r>
            <a:endParaRPr lang="en-US" sz="1800" dirty="0"/>
          </a:p>
          <a:p>
            <a:pPr marL="0" indent="0" algn="ctr">
              <a:buNone/>
            </a:pPr>
            <a:endParaRPr lang="nl-BE" sz="1800" dirty="0"/>
          </a:p>
        </p:txBody>
      </p:sp>
      <p:sp>
        <p:nvSpPr>
          <p:cNvPr id="19" name="Tijdelijke aanduiding voor inhoud 2"/>
          <p:cNvSpPr>
            <a:spLocks noGrp="1"/>
          </p:cNvSpPr>
          <p:nvPr>
            <p:ph sz="quarter" idx="35"/>
          </p:nvPr>
        </p:nvSpPr>
        <p:spPr>
          <a:xfrm>
            <a:off x="345989" y="645699"/>
            <a:ext cx="9853168" cy="386698"/>
          </a:xfrm>
        </p:spPr>
        <p:txBody>
          <a:bodyPr>
            <a:normAutofit fontScale="92500" lnSpcReduction="10000"/>
          </a:bodyPr>
          <a:lstStyle/>
          <a:p>
            <a:r>
              <a:rPr lang="nl-BE" dirty="0"/>
              <a:t>Systematisch onderzoeken</a:t>
            </a:r>
          </a:p>
        </p:txBody>
      </p:sp>
      <p:sp>
        <p:nvSpPr>
          <p:cNvPr id="20" name="Tekstvak 19"/>
          <p:cNvSpPr txBox="1"/>
          <p:nvPr/>
        </p:nvSpPr>
        <p:spPr>
          <a:xfrm>
            <a:off x="10662039" y="5663211"/>
            <a:ext cx="1309816"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in de praktijk</a:t>
            </a:r>
          </a:p>
        </p:txBody>
      </p:sp>
      <p:grpSp>
        <p:nvGrpSpPr>
          <p:cNvPr id="15" name="Groep 14"/>
          <p:cNvGrpSpPr/>
          <p:nvPr/>
        </p:nvGrpSpPr>
        <p:grpSpPr>
          <a:xfrm>
            <a:off x="10373473" y="645699"/>
            <a:ext cx="1818527" cy="1553416"/>
            <a:chOff x="7872899" y="4941870"/>
            <a:chExt cx="1818527" cy="1553416"/>
          </a:xfrm>
          <a:effectLst>
            <a:outerShdw blurRad="50800" dist="38100" dir="2700000" algn="tl" rotWithShape="0">
              <a:prstClr val="black">
                <a:alpha val="40000"/>
              </a:prstClr>
            </a:outerShdw>
          </a:effectLst>
        </p:grpSpPr>
        <p:sp>
          <p:nvSpPr>
            <p:cNvPr id="16" name="Rechthoek 15"/>
            <p:cNvSpPr/>
            <p:nvPr/>
          </p:nvSpPr>
          <p:spPr>
            <a:xfrm>
              <a:off x="7872899" y="5972066"/>
              <a:ext cx="1818527" cy="523220"/>
            </a:xfrm>
            <a:prstGeom prst="rect">
              <a:avLst/>
            </a:prstGeom>
          </p:spPr>
          <p:txBody>
            <a:bodyPr wrap="square">
              <a:spAutoFit/>
            </a:bodyPr>
            <a:lstStyle/>
            <a:p>
              <a:pPr algn="ctr"/>
              <a:r>
                <a:rPr lang="nl-BE" sz="1400" dirty="0">
                  <a:solidFill>
                    <a:schemeClr val="bg1"/>
                  </a:solidFill>
                </a:rPr>
                <a:t>Systematisch </a:t>
              </a:r>
            </a:p>
            <a:p>
              <a:pPr algn="ctr"/>
              <a:r>
                <a:rPr lang="nl-BE" sz="1400" dirty="0">
                  <a:solidFill>
                    <a:schemeClr val="bg1"/>
                  </a:solidFill>
                </a:rPr>
                <a:t>onderzoeken</a:t>
              </a:r>
            </a:p>
          </p:txBody>
        </p:sp>
        <p:pic>
          <p:nvPicPr>
            <p:cNvPr id="17" name="Afbeelding 16">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4779" y="4941870"/>
              <a:ext cx="994768" cy="99476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29" name="Rechthoek 28">
            <a:hlinkClick r:id="" action="ppaction://noaction"/>
          </p:cNvPr>
          <p:cNvSpPr/>
          <p:nvPr/>
        </p:nvSpPr>
        <p:spPr>
          <a:xfrm rot="21091595">
            <a:off x="433773" y="2830735"/>
            <a:ext cx="1684478" cy="2354491"/>
          </a:xfrm>
          <a:prstGeom prst="rect">
            <a:avLst/>
          </a:prstGeom>
        </p:spPr>
        <p:txBody>
          <a:bodyPr wrap="square">
            <a:spAutoFit/>
          </a:bodyPr>
          <a:lstStyle/>
          <a:p>
            <a:r>
              <a:rPr lang="nl-BE" sz="1400" dirty="0">
                <a:solidFill>
                  <a:srgbClr val="000000"/>
                </a:solidFill>
                <a:latin typeface="Agency FB" panose="020B0503020202020204" pitchFamily="34" charset="0"/>
              </a:rPr>
              <a:t>Het is voor leerlingen niet </a:t>
            </a:r>
          </a:p>
          <a:p>
            <a:r>
              <a:rPr lang="nl-BE" sz="1400" dirty="0">
                <a:solidFill>
                  <a:srgbClr val="000000"/>
                </a:solidFill>
                <a:latin typeface="Agency FB" panose="020B0503020202020204" pitchFamily="34" charset="0"/>
              </a:rPr>
              <a:t>eenvoudig om vanuit een onderzoeksvraag te komen tot een goed uitgevoerd onderzoek </a:t>
            </a:r>
          </a:p>
          <a:p>
            <a:r>
              <a:rPr lang="nl-BE" sz="1400" dirty="0">
                <a:solidFill>
                  <a:srgbClr val="000000"/>
                </a:solidFill>
                <a:latin typeface="Agency FB" panose="020B0503020202020204" pitchFamily="34" charset="0"/>
              </a:rPr>
              <a:t>dat hen in staat stelt om die specifieke onderzoeksvraag te beantwoorden. </a:t>
            </a:r>
          </a:p>
          <a:p>
            <a:r>
              <a:rPr lang="nl-BE" sz="1050" dirty="0">
                <a:solidFill>
                  <a:srgbClr val="000000"/>
                </a:solidFill>
              </a:rPr>
              <a:t>(Van de Keere, &amp; </a:t>
            </a:r>
            <a:r>
              <a:rPr lang="nl-BE" sz="1050" dirty="0" err="1">
                <a:solidFill>
                  <a:srgbClr val="000000"/>
                </a:solidFill>
              </a:rPr>
              <a:t>Vervaet</a:t>
            </a:r>
            <a:r>
              <a:rPr lang="nl-BE" sz="1050" dirty="0">
                <a:solidFill>
                  <a:srgbClr val="000000"/>
                </a:solidFill>
              </a:rPr>
              <a:t>, 2013)</a:t>
            </a:r>
            <a:endParaRPr lang="nl-BE" sz="1050" dirty="0"/>
          </a:p>
        </p:txBody>
      </p:sp>
      <p:sp>
        <p:nvSpPr>
          <p:cNvPr id="30" name="Tekstvak 29">
            <a:hlinkClick r:id="" action="ppaction://noaction"/>
          </p:cNvPr>
          <p:cNvSpPr txBox="1"/>
          <p:nvPr/>
        </p:nvSpPr>
        <p:spPr>
          <a:xfrm rot="449233">
            <a:off x="8311531" y="3335956"/>
            <a:ext cx="1432084" cy="2123658"/>
          </a:xfrm>
          <a:prstGeom prst="rect">
            <a:avLst/>
          </a:prstGeom>
          <a:noFill/>
        </p:spPr>
        <p:txBody>
          <a:bodyPr wrap="square" rtlCol="0">
            <a:spAutoFit/>
          </a:bodyPr>
          <a:lstStyle/>
          <a:p>
            <a:r>
              <a:rPr lang="nl-BE" sz="1400" dirty="0">
                <a:latin typeface="Agency FB" panose="020B0503020202020204" pitchFamily="34" charset="0"/>
              </a:rPr>
              <a:t>Onderzoekend leren moet gezien worden als een beredeneerde speelruimte waarbij de leerkracht zich voortdurend moet afvragen: wat geef ik prijs en wat nog niet?</a:t>
            </a:r>
          </a:p>
          <a:p>
            <a:r>
              <a:rPr lang="nl-BE" sz="1000" dirty="0"/>
              <a:t>(Velthorst, </a:t>
            </a:r>
            <a:r>
              <a:rPr lang="nl-BE" sz="1000" dirty="0" err="1"/>
              <a:t>Oosterheert</a:t>
            </a:r>
            <a:r>
              <a:rPr lang="nl-BE" sz="1000" dirty="0"/>
              <a:t>, &amp; Brouwer, 2011)</a:t>
            </a:r>
            <a:endParaRPr lang="nl-BE" sz="1400" dirty="0">
              <a:latin typeface="Agency FB" panose="020B0503020202020204" pitchFamily="34" charset="0"/>
            </a:endParaRPr>
          </a:p>
        </p:txBody>
      </p:sp>
    </p:spTree>
    <p:extLst>
      <p:ext uri="{BB962C8B-B14F-4D97-AF65-F5344CB8AC3E}">
        <p14:creationId xmlns:p14="http://schemas.microsoft.com/office/powerpoint/2010/main" val="399134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Afbeelding 2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63902">
            <a:off x="8116288" y="2451325"/>
            <a:ext cx="1992799" cy="3529323"/>
          </a:xfrm>
          <a:prstGeom prst="rect">
            <a:avLst/>
          </a:prstGeom>
        </p:spPr>
      </p:pic>
      <p:pic>
        <p:nvPicPr>
          <p:cNvPr id="26" name="Afbeelding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58791">
            <a:off x="475424" y="3105867"/>
            <a:ext cx="1764546" cy="1876614"/>
          </a:xfrm>
          <a:prstGeom prst="rect">
            <a:avLst/>
          </a:prstGeom>
        </p:spPr>
      </p:pic>
      <p:pic>
        <p:nvPicPr>
          <p:cNvPr id="24" name="CrEdvqCApEg"/>
          <p:cNvPicPr>
            <a:picLocks noRot="1" noChangeAspect="1"/>
          </p:cNvPicPr>
          <p:nvPr>
            <a:videoFile r:link="rId1"/>
          </p:nvPr>
        </p:nvPicPr>
        <p:blipFill>
          <a:blip r:embed="rId5" cstate="print"/>
          <a:stretch>
            <a:fillRect/>
          </a:stretch>
        </p:blipFill>
        <p:spPr>
          <a:xfrm>
            <a:off x="2166746" y="2634445"/>
            <a:ext cx="6015125" cy="3383508"/>
          </a:xfrm>
          <a:prstGeom prst="rect">
            <a:avLst/>
          </a:prstGeom>
        </p:spPr>
      </p:pic>
      <p:sp>
        <p:nvSpPr>
          <p:cNvPr id="2" name="Tijdelijke aanduiding voor tekst 1"/>
          <p:cNvSpPr>
            <a:spLocks noGrp="1"/>
          </p:cNvSpPr>
          <p:nvPr>
            <p:ph type="body" sz="quarter" idx="22"/>
          </p:nvPr>
        </p:nvSpPr>
        <p:spPr>
          <a:xfrm>
            <a:off x="345989" y="1412875"/>
            <a:ext cx="9853168" cy="4703763"/>
          </a:xfrm>
        </p:spPr>
        <p:txBody>
          <a:bodyPr>
            <a:normAutofit/>
          </a:bodyPr>
          <a:lstStyle/>
          <a:p>
            <a:pPr marL="0" indent="0" algn="ctr">
              <a:buNone/>
            </a:pPr>
            <a:r>
              <a:rPr lang="nl-BE" sz="1800" b="1" u="sng" dirty="0"/>
              <a:t>Kernidee:</a:t>
            </a:r>
            <a:r>
              <a:rPr lang="nl-BE" sz="1800" dirty="0"/>
              <a:t> Aanzetten van leerlingen tot </a:t>
            </a:r>
            <a:r>
              <a:rPr lang="nl-BE" sz="1800" b="1" dirty="0"/>
              <a:t>dialoog</a:t>
            </a:r>
            <a:r>
              <a:rPr lang="nl-BE" sz="1800" dirty="0"/>
              <a:t> over hun ideeën, verwachtingen, bevindingen, … </a:t>
            </a:r>
            <a:br>
              <a:rPr lang="nl-BE" sz="1800" dirty="0"/>
            </a:br>
            <a:r>
              <a:rPr lang="nl-BE" sz="1800" dirty="0"/>
              <a:t>en </a:t>
            </a:r>
            <a:r>
              <a:rPr lang="nl-BE" sz="1800" b="1" dirty="0"/>
              <a:t>reflectie</a:t>
            </a:r>
            <a:r>
              <a:rPr lang="nl-BE" sz="1800" dirty="0"/>
              <a:t> over wat ze doen en denken </a:t>
            </a:r>
            <a:r>
              <a:rPr lang="nl-BE" sz="1800" b="1" dirty="0"/>
              <a:t>voor, tijdens en na het onderzoek/ontwerpproces</a:t>
            </a:r>
            <a:r>
              <a:rPr lang="nl-BE" sz="1800" dirty="0"/>
              <a:t>.</a:t>
            </a:r>
            <a:endParaRPr lang="en-US" sz="1800" b="1" dirty="0"/>
          </a:p>
          <a:p>
            <a:pPr marL="0" indent="0" algn="ctr">
              <a:buNone/>
            </a:pPr>
            <a:endParaRPr lang="nl-BE" sz="1800" dirty="0"/>
          </a:p>
        </p:txBody>
      </p:sp>
      <p:sp>
        <p:nvSpPr>
          <p:cNvPr id="19" name="Tijdelijke aanduiding voor inhoud 2"/>
          <p:cNvSpPr>
            <a:spLocks noGrp="1"/>
          </p:cNvSpPr>
          <p:nvPr>
            <p:ph sz="quarter" idx="35"/>
          </p:nvPr>
        </p:nvSpPr>
        <p:spPr>
          <a:xfrm>
            <a:off x="345989" y="645699"/>
            <a:ext cx="9853168" cy="386698"/>
          </a:xfrm>
        </p:spPr>
        <p:txBody>
          <a:bodyPr>
            <a:normAutofit fontScale="92500" lnSpcReduction="10000"/>
          </a:bodyPr>
          <a:lstStyle/>
          <a:p>
            <a:r>
              <a:rPr lang="nl-BE" dirty="0"/>
              <a:t>Reflectie &amp; interactie </a:t>
            </a:r>
          </a:p>
        </p:txBody>
      </p:sp>
      <p:sp>
        <p:nvSpPr>
          <p:cNvPr id="20" name="Tekstvak 19"/>
          <p:cNvSpPr txBox="1"/>
          <p:nvPr/>
        </p:nvSpPr>
        <p:spPr>
          <a:xfrm>
            <a:off x="10662039" y="5663211"/>
            <a:ext cx="1309816" cy="923330"/>
          </a:xfrm>
          <a:prstGeom prst="rect">
            <a:avLst/>
          </a:prstGeom>
          <a:noFill/>
        </p:spPr>
        <p:txBody>
          <a:bodyPr wrap="square" rtlCol="0">
            <a:spAutoFit/>
          </a:bodyPr>
          <a:lstStyle/>
          <a:p>
            <a:pPr algn="ctr"/>
            <a:r>
              <a:rPr lang="nl-BE" dirty="0">
                <a:solidFill>
                  <a:schemeClr val="bg1"/>
                </a:solidFill>
                <a:latin typeface="Arial Rounded MT Bold" panose="020F0704030504030204" pitchFamily="34" charset="0"/>
              </a:rPr>
              <a:t>De leraar in de praktijk</a:t>
            </a:r>
          </a:p>
        </p:txBody>
      </p:sp>
      <p:grpSp>
        <p:nvGrpSpPr>
          <p:cNvPr id="14" name="Groep 13"/>
          <p:cNvGrpSpPr/>
          <p:nvPr/>
        </p:nvGrpSpPr>
        <p:grpSpPr>
          <a:xfrm>
            <a:off x="10724284" y="644162"/>
            <a:ext cx="1043042" cy="1537425"/>
            <a:chOff x="9842307" y="4966455"/>
            <a:chExt cx="1043042" cy="1537425"/>
          </a:xfrm>
          <a:effectLst>
            <a:outerShdw blurRad="50800" dist="38100" dir="2700000" algn="tl" rotWithShape="0">
              <a:prstClr val="black">
                <a:alpha val="40000"/>
              </a:prstClr>
            </a:outerShdw>
          </a:effectLst>
        </p:grpSpPr>
        <p:sp>
          <p:nvSpPr>
            <p:cNvPr id="22" name="Rechthoek 21"/>
            <p:cNvSpPr/>
            <p:nvPr/>
          </p:nvSpPr>
          <p:spPr>
            <a:xfrm>
              <a:off x="9842307" y="5980660"/>
              <a:ext cx="1043042" cy="523220"/>
            </a:xfrm>
            <a:prstGeom prst="rect">
              <a:avLst/>
            </a:prstGeom>
          </p:spPr>
          <p:txBody>
            <a:bodyPr wrap="none">
              <a:spAutoFit/>
            </a:bodyPr>
            <a:lstStyle/>
            <a:p>
              <a:pPr algn="ctr"/>
              <a:r>
                <a:rPr lang="nl-BE" sz="1400" dirty="0">
                  <a:solidFill>
                    <a:schemeClr val="bg1"/>
                  </a:solidFill>
                </a:rPr>
                <a:t>Reflectie </a:t>
              </a:r>
            </a:p>
            <a:p>
              <a:pPr algn="ctr"/>
              <a:r>
                <a:rPr lang="nl-BE" sz="1400" dirty="0">
                  <a:solidFill>
                    <a:schemeClr val="bg1"/>
                  </a:solidFill>
                </a:rPr>
                <a:t>&amp; interactie</a:t>
              </a:r>
            </a:p>
          </p:txBody>
        </p:sp>
        <p:pic>
          <p:nvPicPr>
            <p:cNvPr id="23" name="Afbeelding 22">
              <a:hlinkClick r:id="" action="ppaction://noaction"/>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7119" y="4966455"/>
              <a:ext cx="993419" cy="993419"/>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27" name="Rechthoek 26">
            <a:hlinkClick r:id="" action="ppaction://noaction"/>
          </p:cNvPr>
          <p:cNvSpPr/>
          <p:nvPr/>
        </p:nvSpPr>
        <p:spPr>
          <a:xfrm rot="697842">
            <a:off x="651879" y="3379123"/>
            <a:ext cx="1522024" cy="1277273"/>
          </a:xfrm>
          <a:prstGeom prst="rect">
            <a:avLst/>
          </a:prstGeom>
        </p:spPr>
        <p:txBody>
          <a:bodyPr wrap="square">
            <a:spAutoFit/>
          </a:bodyPr>
          <a:lstStyle/>
          <a:p>
            <a:r>
              <a:rPr lang="nl-BE" sz="1400" dirty="0">
                <a:solidFill>
                  <a:srgbClr val="000000"/>
                </a:solidFill>
                <a:latin typeface="Agency FB" panose="020B0503020202020204" pitchFamily="34" charset="0"/>
              </a:rPr>
              <a:t>Door te dialogeren ontdekt de leerkracht wat de leerlingen denken. </a:t>
            </a:r>
            <a:br>
              <a:rPr lang="nl-BE" sz="1400" dirty="0">
                <a:solidFill>
                  <a:srgbClr val="000000"/>
                </a:solidFill>
                <a:latin typeface="Agency FB" panose="020B0503020202020204" pitchFamily="34" charset="0"/>
              </a:rPr>
            </a:br>
            <a:r>
              <a:rPr lang="nl-BE" sz="1050" dirty="0">
                <a:solidFill>
                  <a:srgbClr val="000000"/>
                </a:solidFill>
              </a:rPr>
              <a:t>(Van de Keere, &amp; </a:t>
            </a:r>
            <a:r>
              <a:rPr lang="nl-BE" sz="1050" dirty="0" err="1">
                <a:solidFill>
                  <a:srgbClr val="000000"/>
                </a:solidFill>
              </a:rPr>
              <a:t>Vervaet</a:t>
            </a:r>
            <a:r>
              <a:rPr lang="nl-BE" sz="1050" dirty="0">
                <a:solidFill>
                  <a:srgbClr val="000000"/>
                </a:solidFill>
              </a:rPr>
              <a:t>, 2013) </a:t>
            </a:r>
            <a:endParaRPr lang="nl-BE" sz="1050" dirty="0"/>
          </a:p>
        </p:txBody>
      </p:sp>
      <p:sp>
        <p:nvSpPr>
          <p:cNvPr id="28" name="Rechthoek 27">
            <a:hlinkClick r:id="" action="ppaction://noaction"/>
          </p:cNvPr>
          <p:cNvSpPr/>
          <p:nvPr/>
        </p:nvSpPr>
        <p:spPr>
          <a:xfrm rot="21071969">
            <a:off x="8320406" y="3071043"/>
            <a:ext cx="1698107" cy="2354491"/>
          </a:xfrm>
          <a:prstGeom prst="rect">
            <a:avLst/>
          </a:prstGeom>
        </p:spPr>
        <p:txBody>
          <a:bodyPr wrap="square">
            <a:spAutoFit/>
          </a:bodyPr>
          <a:lstStyle/>
          <a:p>
            <a:r>
              <a:rPr lang="nl-BE" sz="1400" dirty="0">
                <a:solidFill>
                  <a:srgbClr val="000000"/>
                </a:solidFill>
                <a:latin typeface="Agency FB" panose="020B0503020202020204" pitchFamily="34" charset="0"/>
              </a:rPr>
              <a:t>Doordat kinderen hun ideeën en handelingen onder woorden brengen worden ze zich bewust van hun eigen denken en handelen. De confrontatie met de ideeën en handelingen van anderen versterkt dit proces.</a:t>
            </a:r>
          </a:p>
          <a:p>
            <a:r>
              <a:rPr lang="nl-BE" sz="1050" dirty="0">
                <a:solidFill>
                  <a:srgbClr val="000000"/>
                </a:solidFill>
              </a:rPr>
              <a:t>(Van de Keere, &amp; </a:t>
            </a:r>
            <a:r>
              <a:rPr lang="nl-BE" sz="1050" dirty="0" err="1">
                <a:solidFill>
                  <a:srgbClr val="000000"/>
                </a:solidFill>
              </a:rPr>
              <a:t>Vervaet</a:t>
            </a:r>
            <a:r>
              <a:rPr lang="nl-BE" sz="1050" dirty="0">
                <a:solidFill>
                  <a:srgbClr val="000000"/>
                </a:solidFill>
              </a:rPr>
              <a:t>, 2013)</a:t>
            </a:r>
          </a:p>
        </p:txBody>
      </p:sp>
    </p:spTree>
    <p:extLst>
      <p:ext uri="{BB962C8B-B14F-4D97-AF65-F5344CB8AC3E}">
        <p14:creationId xmlns:p14="http://schemas.microsoft.com/office/powerpoint/2010/main" val="2523097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963387" y="372933"/>
            <a:ext cx="8573984" cy="645288"/>
          </a:xfrm>
        </p:spPr>
        <p:txBody>
          <a:bodyPr>
            <a:normAutofit fontScale="90000"/>
          </a:bodyPr>
          <a:lstStyle/>
          <a:p>
            <a:r>
              <a:rPr lang="nl-BE" dirty="0"/>
              <a:t>workshops – sessie 1 </a:t>
            </a:r>
            <a:endParaRPr lang="nl-BE" b="0" dirty="0">
              <a:latin typeface="+mj-lt"/>
            </a:endParaRPr>
          </a:p>
        </p:txBody>
      </p:sp>
      <p:graphicFrame>
        <p:nvGraphicFramePr>
          <p:cNvPr id="3" name="Tijdelijke aanduiding voor inhoud 2"/>
          <p:cNvGraphicFramePr>
            <a:graphicFrameLocks noGrp="1"/>
          </p:cNvGraphicFramePr>
          <p:nvPr>
            <p:ph sz="half" idx="1"/>
            <p:extLst>
              <p:ext uri="{D42A27DB-BD31-4B8C-83A1-F6EECF244321}">
                <p14:modId xmlns:p14="http://schemas.microsoft.com/office/powerpoint/2010/main" val="1371481046"/>
              </p:ext>
            </p:extLst>
          </p:nvPr>
        </p:nvGraphicFramePr>
        <p:xfrm>
          <a:off x="1643449" y="1049326"/>
          <a:ext cx="9329351" cy="4996991"/>
        </p:xfrm>
        <a:graphic>
          <a:graphicData uri="http://schemas.openxmlformats.org/drawingml/2006/table">
            <a:tbl>
              <a:tblPr firstRow="1" firstCol="1" bandRow="1"/>
              <a:tblGrid>
                <a:gridCol w="1006973">
                  <a:extLst>
                    <a:ext uri="{9D8B030D-6E8A-4147-A177-3AD203B41FA5}">
                      <a16:colId xmlns:a16="http://schemas.microsoft.com/office/drawing/2014/main" val="20000"/>
                    </a:ext>
                  </a:extLst>
                </a:gridCol>
                <a:gridCol w="1118492">
                  <a:extLst>
                    <a:ext uri="{9D8B030D-6E8A-4147-A177-3AD203B41FA5}">
                      <a16:colId xmlns:a16="http://schemas.microsoft.com/office/drawing/2014/main" val="20001"/>
                    </a:ext>
                  </a:extLst>
                </a:gridCol>
                <a:gridCol w="7203886">
                  <a:extLst>
                    <a:ext uri="{9D8B030D-6E8A-4147-A177-3AD203B41FA5}">
                      <a16:colId xmlns:a16="http://schemas.microsoft.com/office/drawing/2014/main" val="20002"/>
                    </a:ext>
                  </a:extLst>
                </a:gridCol>
              </a:tblGrid>
              <a:tr h="226595">
                <a:tc>
                  <a:txBody>
                    <a:bodyPr/>
                    <a:lstStyle/>
                    <a:p>
                      <a:pPr algn="ctr">
                        <a:lnSpc>
                          <a:spcPct val="115000"/>
                        </a:lnSpc>
                        <a:spcAft>
                          <a:spcPts val="0"/>
                        </a:spcAft>
                      </a:pPr>
                      <a:r>
                        <a:rPr lang="nl-BE" sz="1100" b="1" dirty="0">
                          <a:effectLst/>
                          <a:latin typeface="Calibri"/>
                          <a:ea typeface="Calibri"/>
                        </a:rPr>
                        <a:t>sessie</a:t>
                      </a:r>
                      <a:endParaRPr lang="nl-BE" sz="900" dirty="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100" b="1">
                          <a:effectLst/>
                          <a:latin typeface="Calibri"/>
                          <a:ea typeface="Calibri"/>
                        </a:rPr>
                        <a:t>lokaal</a:t>
                      </a:r>
                      <a:endParaRPr lang="nl-BE" sz="90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100" b="1">
                          <a:effectLst/>
                          <a:latin typeface="Calibri"/>
                          <a:ea typeface="Calibri"/>
                        </a:rPr>
                        <a:t>workshop</a:t>
                      </a:r>
                      <a:endParaRPr lang="nl-BE" sz="90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8135">
                <a:tc>
                  <a:txBody>
                    <a:bodyPr/>
                    <a:lstStyle/>
                    <a:p>
                      <a:pPr algn="ctr">
                        <a:lnSpc>
                          <a:spcPct val="115000"/>
                        </a:lnSpc>
                        <a:spcAft>
                          <a:spcPts val="0"/>
                        </a:spcAft>
                      </a:pPr>
                      <a:r>
                        <a:rPr lang="nl-BE" sz="1000" dirty="0">
                          <a:effectLst/>
                          <a:latin typeface="Calibri"/>
                          <a:ea typeface="Calibri"/>
                        </a:rPr>
                        <a:t> </a:t>
                      </a:r>
                      <a:endParaRPr lang="nl-BE" sz="900" dirty="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nl-BE" sz="1000">
                          <a:effectLst/>
                          <a:latin typeface="Calibri"/>
                          <a:ea typeface="Calibri"/>
                        </a:rPr>
                        <a:t> </a:t>
                      </a:r>
                      <a:endParaRPr lang="nl-BE" sz="90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nl-BE" sz="1000">
                          <a:effectLst/>
                          <a:latin typeface="Calibri"/>
                          <a:ea typeface="Calibri"/>
                        </a:rPr>
                        <a:t> </a:t>
                      </a:r>
                      <a:endParaRPr lang="nl-BE" sz="90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849009">
                <a:tc>
                  <a:txBody>
                    <a:bodyPr/>
                    <a:lstStyle/>
                    <a:p>
                      <a:pPr algn="ctr">
                        <a:lnSpc>
                          <a:spcPct val="115000"/>
                        </a:lnSpc>
                        <a:spcAft>
                          <a:spcPts val="0"/>
                        </a:spcAft>
                      </a:pPr>
                      <a:r>
                        <a:rPr lang="nl-BE" sz="1000" dirty="0">
                          <a:effectLst/>
                          <a:latin typeface="Calibri"/>
                          <a:ea typeface="Calibri"/>
                        </a:rPr>
                        <a:t>sessie 1</a:t>
                      </a:r>
                      <a:endParaRPr lang="nl-BE" sz="900" dirty="0">
                        <a:effectLst/>
                        <a:latin typeface="Calibri"/>
                        <a:ea typeface="Calibri"/>
                      </a:endParaRPr>
                    </a:p>
                    <a:p>
                      <a:pPr algn="ctr">
                        <a:lnSpc>
                          <a:spcPct val="115000"/>
                        </a:lnSpc>
                        <a:spcAft>
                          <a:spcPts val="0"/>
                        </a:spcAft>
                      </a:pPr>
                      <a:r>
                        <a:rPr lang="nl-BE" sz="1000" dirty="0">
                          <a:effectLst/>
                          <a:latin typeface="Calibri"/>
                          <a:ea typeface="Calibri"/>
                        </a:rPr>
                        <a:t>11.00u </a:t>
                      </a:r>
                      <a:endParaRPr lang="nl-BE" sz="900" dirty="0">
                        <a:effectLst/>
                        <a:latin typeface="Calibri"/>
                        <a:ea typeface="Calibri"/>
                      </a:endParaRPr>
                    </a:p>
                    <a:p>
                      <a:pPr algn="ctr">
                        <a:lnSpc>
                          <a:spcPct val="115000"/>
                        </a:lnSpc>
                        <a:spcAft>
                          <a:spcPts val="0"/>
                        </a:spcAft>
                      </a:pPr>
                      <a:r>
                        <a:rPr lang="nl-BE" sz="1000" dirty="0">
                          <a:effectLst/>
                          <a:latin typeface="Calibri"/>
                          <a:ea typeface="Calibri"/>
                        </a:rPr>
                        <a:t>- </a:t>
                      </a:r>
                      <a:endParaRPr lang="nl-BE" sz="900" dirty="0">
                        <a:effectLst/>
                        <a:latin typeface="Calibri"/>
                        <a:ea typeface="Calibri"/>
                      </a:endParaRPr>
                    </a:p>
                    <a:p>
                      <a:pPr algn="ctr">
                        <a:lnSpc>
                          <a:spcPct val="115000"/>
                        </a:lnSpc>
                        <a:spcAft>
                          <a:spcPts val="0"/>
                        </a:spcAft>
                      </a:pPr>
                      <a:r>
                        <a:rPr lang="nl-BE" sz="1000" dirty="0">
                          <a:effectLst/>
                          <a:latin typeface="Calibri"/>
                          <a:ea typeface="Calibri"/>
                        </a:rPr>
                        <a:t>11.55u</a:t>
                      </a:r>
                      <a:endParaRPr lang="nl-BE" sz="900" dirty="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dirty="0">
                          <a:effectLst/>
                          <a:latin typeface="Calibri"/>
                          <a:ea typeface="Calibri"/>
                        </a:rPr>
                        <a:t>OG02</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000" dirty="0">
                          <a:effectLst/>
                          <a:latin typeface="Calibri"/>
                          <a:ea typeface="Calibri"/>
                        </a:rPr>
                        <a:t>BELEID</a:t>
                      </a:r>
                      <a:endParaRPr lang="nl-BE" sz="900" dirty="0">
                        <a:effectLst/>
                        <a:latin typeface="Calibri"/>
                        <a:ea typeface="Calibri"/>
                      </a:endParaRPr>
                    </a:p>
                    <a:p>
                      <a:pPr>
                        <a:lnSpc>
                          <a:spcPct val="115000"/>
                        </a:lnSpc>
                        <a:spcAft>
                          <a:spcPts val="0"/>
                        </a:spcAft>
                      </a:pPr>
                      <a:r>
                        <a:rPr lang="nl-BE" sz="1000" dirty="0">
                          <a:effectLst/>
                          <a:latin typeface="Calibri"/>
                          <a:ea typeface="Calibri"/>
                        </a:rPr>
                        <a:t> </a:t>
                      </a:r>
                      <a:endParaRPr lang="nl-BE" sz="900" dirty="0">
                        <a:effectLst/>
                        <a:latin typeface="Calibri"/>
                        <a:ea typeface="Calibri"/>
                      </a:endParaRPr>
                    </a:p>
                    <a:p>
                      <a:pPr>
                        <a:lnSpc>
                          <a:spcPct val="115000"/>
                        </a:lnSpc>
                        <a:spcAft>
                          <a:spcPts val="0"/>
                        </a:spcAft>
                      </a:pPr>
                      <a:r>
                        <a:rPr lang="nl-BE" sz="1200" dirty="0">
                          <a:effectLst/>
                          <a:latin typeface="Calibri"/>
                          <a:ea typeface="Calibri"/>
                        </a:rPr>
                        <a:t>Het STEM-actieplan van de school in de kijker:</a:t>
                      </a:r>
                    </a:p>
                    <a:p>
                      <a:pPr>
                        <a:lnSpc>
                          <a:spcPct val="115000"/>
                        </a:lnSpc>
                        <a:spcAft>
                          <a:spcPts val="0"/>
                        </a:spcAft>
                      </a:pPr>
                      <a:r>
                        <a:rPr lang="nl-BE" sz="1200" dirty="0">
                          <a:effectLst/>
                          <a:latin typeface="Calibri"/>
                          <a:ea typeface="Calibri"/>
                        </a:rPr>
                        <a:t>directeur van GO! Scholen De Springplank, De </a:t>
                      </a:r>
                      <a:r>
                        <a:rPr lang="nl-BE" sz="1200" dirty="0" err="1">
                          <a:effectLst/>
                          <a:latin typeface="Calibri"/>
                          <a:ea typeface="Calibri"/>
                        </a:rPr>
                        <a:t>Pannebeke</a:t>
                      </a:r>
                      <a:r>
                        <a:rPr lang="nl-BE" sz="1200" dirty="0">
                          <a:effectLst/>
                          <a:latin typeface="Calibri"/>
                          <a:ea typeface="Calibri"/>
                        </a:rPr>
                        <a:t> en De Regenboog in Brugge</a:t>
                      </a:r>
                      <a:r>
                        <a:rPr lang="nl-BE" sz="1000" dirty="0">
                          <a:effectLst/>
                          <a:latin typeface="Calibri"/>
                          <a:ea typeface="Calibri"/>
                        </a:rPr>
                        <a:t> </a:t>
                      </a:r>
                      <a:endParaRPr lang="nl-BE" sz="900" dirty="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2540">
                <a:tc>
                  <a:txBody>
                    <a:bodyPr/>
                    <a:lstStyle/>
                    <a:p>
                      <a:pPr algn="ctr">
                        <a:lnSpc>
                          <a:spcPct val="115000"/>
                        </a:lnSpc>
                        <a:spcAft>
                          <a:spcPts val="0"/>
                        </a:spcAft>
                      </a:pPr>
                      <a:r>
                        <a:rPr lang="nl-BE" sz="1000" dirty="0">
                          <a:effectLst/>
                          <a:latin typeface="Calibri"/>
                          <a:ea typeface="Calibri"/>
                        </a:rPr>
                        <a:t> </a:t>
                      </a:r>
                      <a:endParaRPr lang="nl-BE" sz="900" dirty="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dirty="0">
                          <a:effectLst/>
                          <a:latin typeface="Calibri"/>
                          <a:ea typeface="Calibri"/>
                        </a:rPr>
                        <a:t>OG03</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000" dirty="0">
                          <a:effectLst/>
                          <a:latin typeface="Calibri"/>
                          <a:ea typeface="Calibri"/>
                        </a:rPr>
                        <a:t>BELEID</a:t>
                      </a:r>
                      <a:endParaRPr lang="nl-BE" sz="900" dirty="0">
                        <a:effectLst/>
                        <a:latin typeface="Calibri"/>
                        <a:ea typeface="Calibri"/>
                      </a:endParaRPr>
                    </a:p>
                    <a:p>
                      <a:pPr>
                        <a:lnSpc>
                          <a:spcPct val="115000"/>
                        </a:lnSpc>
                        <a:spcAft>
                          <a:spcPts val="0"/>
                        </a:spcAft>
                      </a:pPr>
                      <a:r>
                        <a:rPr lang="nl-BE" sz="1000" dirty="0">
                          <a:effectLst/>
                          <a:latin typeface="Calibri"/>
                          <a:ea typeface="Calibri"/>
                        </a:rPr>
                        <a:t> </a:t>
                      </a:r>
                      <a:endParaRPr lang="nl-BE" sz="900" dirty="0">
                        <a:effectLst/>
                        <a:latin typeface="Calibri"/>
                        <a:ea typeface="Calibri"/>
                      </a:endParaRPr>
                    </a:p>
                    <a:p>
                      <a:pPr>
                        <a:lnSpc>
                          <a:spcPct val="115000"/>
                        </a:lnSpc>
                        <a:spcAft>
                          <a:spcPts val="0"/>
                        </a:spcAft>
                      </a:pPr>
                      <a:r>
                        <a:rPr lang="nl-BE" sz="1200" dirty="0">
                          <a:effectLst/>
                          <a:latin typeface="Calibri"/>
                          <a:ea typeface="Calibri"/>
                        </a:rPr>
                        <a:t>Van passieve naar innovatieve school </a:t>
                      </a:r>
                    </a:p>
                    <a:p>
                      <a:pPr>
                        <a:lnSpc>
                          <a:spcPct val="115000"/>
                        </a:lnSpc>
                        <a:spcAft>
                          <a:spcPts val="0"/>
                        </a:spcAft>
                      </a:pPr>
                      <a:r>
                        <a:rPr lang="nl-BE" sz="1200" dirty="0">
                          <a:effectLst/>
                          <a:latin typeface="Calibri"/>
                          <a:ea typeface="Calibri"/>
                        </a:rPr>
                        <a:t>directeur De regenboog in </a:t>
                      </a:r>
                      <a:r>
                        <a:rPr lang="nl-BE" sz="1200" dirty="0" err="1">
                          <a:effectLst/>
                          <a:latin typeface="Calibri"/>
                          <a:ea typeface="Calibri"/>
                        </a:rPr>
                        <a:t>Zingem</a:t>
                      </a:r>
                      <a:endParaRPr lang="nl-BE" sz="1200" dirty="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6196">
                <a:tc>
                  <a:txBody>
                    <a:bodyPr/>
                    <a:lstStyle/>
                    <a:p>
                      <a:pPr algn="ctr">
                        <a:lnSpc>
                          <a:spcPct val="115000"/>
                        </a:lnSpc>
                        <a:spcAft>
                          <a:spcPts val="0"/>
                        </a:spcAft>
                      </a:pPr>
                      <a:r>
                        <a:rPr lang="nl-BE" sz="1000">
                          <a:effectLst/>
                          <a:latin typeface="Calibri"/>
                          <a:ea typeface="Calibri"/>
                        </a:rPr>
                        <a:t> </a:t>
                      </a:r>
                      <a:endParaRPr lang="nl-BE" sz="90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dirty="0">
                          <a:effectLst/>
                          <a:latin typeface="Calibri"/>
                          <a:ea typeface="Calibri"/>
                        </a:rPr>
                        <a:t>OG15</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000" dirty="0">
                          <a:effectLst/>
                          <a:latin typeface="Calibri"/>
                          <a:ea typeface="Calibri"/>
                        </a:rPr>
                        <a:t>PRAKTIJK</a:t>
                      </a:r>
                      <a:endParaRPr lang="nl-BE" sz="900" dirty="0">
                        <a:effectLst/>
                        <a:latin typeface="Calibri"/>
                        <a:ea typeface="Calibri"/>
                      </a:endParaRPr>
                    </a:p>
                    <a:p>
                      <a:pPr>
                        <a:lnSpc>
                          <a:spcPct val="115000"/>
                        </a:lnSpc>
                        <a:spcAft>
                          <a:spcPts val="0"/>
                        </a:spcAft>
                      </a:pPr>
                      <a:r>
                        <a:rPr lang="nl-BE" sz="1000" dirty="0">
                          <a:effectLst/>
                          <a:latin typeface="Calibri"/>
                          <a:ea typeface="Calibri"/>
                        </a:rPr>
                        <a:t> </a:t>
                      </a:r>
                      <a:endParaRPr lang="nl-BE" sz="900" dirty="0">
                        <a:effectLst/>
                        <a:latin typeface="Calibri"/>
                        <a:ea typeface="Calibri"/>
                      </a:endParaRPr>
                    </a:p>
                    <a:p>
                      <a:pPr>
                        <a:lnSpc>
                          <a:spcPct val="115000"/>
                        </a:lnSpc>
                        <a:spcAft>
                          <a:spcPts val="0"/>
                        </a:spcAft>
                      </a:pPr>
                      <a:r>
                        <a:rPr lang="nl-BE" sz="1200" dirty="0">
                          <a:effectLst/>
                          <a:latin typeface="Calibri"/>
                          <a:ea typeface="Calibri"/>
                        </a:rPr>
                        <a:t>Naar buiten met techniek en onderzoekend leren. </a:t>
                      </a:r>
                    </a:p>
                    <a:p>
                      <a:pPr>
                        <a:lnSpc>
                          <a:spcPct val="115000"/>
                        </a:lnSpc>
                        <a:spcAft>
                          <a:spcPts val="0"/>
                        </a:spcAft>
                      </a:pPr>
                      <a:r>
                        <a:rPr lang="nl-BE" sz="1200" dirty="0">
                          <a:effectLst/>
                          <a:latin typeface="Calibri"/>
                          <a:ea typeface="Calibri"/>
                        </a:rPr>
                        <a:t>leraar kleuteronderwijs </a:t>
                      </a:r>
                    </a:p>
                    <a:p>
                      <a:pPr>
                        <a:lnSpc>
                          <a:spcPct val="115000"/>
                        </a:lnSpc>
                        <a:spcAft>
                          <a:spcPts val="0"/>
                        </a:spcAft>
                      </a:pPr>
                      <a:r>
                        <a:rPr lang="nl-BE" sz="1000" dirty="0">
                          <a:effectLst/>
                          <a:latin typeface="Calibri"/>
                          <a:ea typeface="Calibri"/>
                        </a:rPr>
                        <a:t> </a:t>
                      </a:r>
                      <a:endParaRPr lang="nl-BE" sz="900" dirty="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2540">
                <a:tc>
                  <a:txBody>
                    <a:bodyPr/>
                    <a:lstStyle/>
                    <a:p>
                      <a:pPr algn="ctr">
                        <a:lnSpc>
                          <a:spcPct val="115000"/>
                        </a:lnSpc>
                        <a:spcAft>
                          <a:spcPts val="0"/>
                        </a:spcAft>
                      </a:pPr>
                      <a:r>
                        <a:rPr lang="nl-BE" sz="1000">
                          <a:effectLst/>
                          <a:latin typeface="Calibri"/>
                          <a:ea typeface="Calibri"/>
                        </a:rPr>
                        <a:t> </a:t>
                      </a:r>
                      <a:endParaRPr lang="nl-BE" sz="90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dirty="0">
                          <a:effectLst/>
                          <a:latin typeface="Calibri"/>
                          <a:ea typeface="Calibri"/>
                        </a:rPr>
                        <a:t>OG52</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000" dirty="0">
                          <a:effectLst/>
                          <a:latin typeface="Calibri"/>
                          <a:ea typeface="Calibri"/>
                        </a:rPr>
                        <a:t>BELEID</a:t>
                      </a:r>
                      <a:endParaRPr lang="nl-BE" sz="900" dirty="0">
                        <a:effectLst/>
                        <a:latin typeface="Calibri"/>
                        <a:ea typeface="Calibri"/>
                      </a:endParaRPr>
                    </a:p>
                    <a:p>
                      <a:pPr>
                        <a:lnSpc>
                          <a:spcPct val="115000"/>
                        </a:lnSpc>
                        <a:spcAft>
                          <a:spcPts val="0"/>
                        </a:spcAft>
                      </a:pPr>
                      <a:r>
                        <a:rPr lang="nl-BE" sz="1000" dirty="0">
                          <a:effectLst/>
                          <a:latin typeface="Calibri"/>
                          <a:ea typeface="Calibri"/>
                        </a:rPr>
                        <a:t> </a:t>
                      </a:r>
                      <a:endParaRPr lang="nl-BE" sz="900" dirty="0">
                        <a:effectLst/>
                        <a:latin typeface="Calibri"/>
                        <a:ea typeface="Calibri"/>
                      </a:endParaRPr>
                    </a:p>
                    <a:p>
                      <a:pPr>
                        <a:lnSpc>
                          <a:spcPct val="115000"/>
                        </a:lnSpc>
                        <a:spcAft>
                          <a:spcPts val="0"/>
                        </a:spcAft>
                      </a:pPr>
                      <a:r>
                        <a:rPr lang="nl-BE" sz="1200" dirty="0">
                          <a:effectLst/>
                          <a:latin typeface="Calibri"/>
                          <a:ea typeface="Calibri"/>
                        </a:rPr>
                        <a:t>STEM vanuit een muzisch project </a:t>
                      </a:r>
                      <a:r>
                        <a:rPr lang="nl-BE" sz="1200" dirty="0">
                          <a:effectLst/>
                          <a:latin typeface="+mn-lt"/>
                          <a:ea typeface="Calibri"/>
                        </a:rPr>
                        <a:t> -  praktijkervaringen vanuit de kleuterklas - muzische activiteiten  en een andere invalshoek om nieuwe thema’s aan te brengen bij kleuters die een onderzoekende houding aannemen</a:t>
                      </a:r>
                    </a:p>
                    <a:p>
                      <a:pPr>
                        <a:lnSpc>
                          <a:spcPct val="115000"/>
                        </a:lnSpc>
                        <a:spcAft>
                          <a:spcPts val="0"/>
                        </a:spcAft>
                      </a:pPr>
                      <a:endParaRPr lang="nl-BE" sz="1200" dirty="0">
                        <a:effectLst/>
                        <a:latin typeface="Calibri"/>
                        <a:ea typeface="Calibri"/>
                      </a:endParaRPr>
                    </a:p>
                    <a:p>
                      <a:pPr>
                        <a:lnSpc>
                          <a:spcPct val="115000"/>
                        </a:lnSpc>
                        <a:spcAft>
                          <a:spcPts val="0"/>
                        </a:spcAft>
                      </a:pPr>
                      <a:r>
                        <a:rPr lang="nl-BE" sz="1200" dirty="0">
                          <a:effectLst/>
                          <a:latin typeface="Calibri"/>
                          <a:ea typeface="Calibri"/>
                        </a:rPr>
                        <a:t>directeur van de vrije basisschool in Asper</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2540">
                <a:tc>
                  <a:txBody>
                    <a:bodyPr/>
                    <a:lstStyle/>
                    <a:p>
                      <a:pPr algn="ctr">
                        <a:lnSpc>
                          <a:spcPct val="115000"/>
                        </a:lnSpc>
                        <a:spcAft>
                          <a:spcPts val="0"/>
                        </a:spcAft>
                      </a:pPr>
                      <a:r>
                        <a:rPr lang="nl-BE" sz="1000">
                          <a:effectLst/>
                          <a:latin typeface="Calibri"/>
                          <a:ea typeface="Calibri"/>
                        </a:rPr>
                        <a:t> </a:t>
                      </a:r>
                      <a:endParaRPr lang="nl-BE" sz="900">
                        <a:effectLst/>
                        <a:latin typeface="Calibri"/>
                        <a:ea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dirty="0">
                          <a:effectLst/>
                          <a:latin typeface="Calibri"/>
                          <a:ea typeface="Calibri"/>
                        </a:rPr>
                        <a:t>OG53</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000" dirty="0">
                          <a:effectLst/>
                          <a:latin typeface="Calibri"/>
                          <a:ea typeface="Calibri"/>
                        </a:rPr>
                        <a:t>PRAKTIJK</a:t>
                      </a:r>
                      <a:endParaRPr lang="nl-BE" sz="900" dirty="0">
                        <a:effectLst/>
                        <a:latin typeface="Calibri"/>
                        <a:ea typeface="Calibri"/>
                      </a:endParaRPr>
                    </a:p>
                    <a:p>
                      <a:pPr>
                        <a:lnSpc>
                          <a:spcPct val="115000"/>
                        </a:lnSpc>
                        <a:spcAft>
                          <a:spcPts val="0"/>
                        </a:spcAft>
                      </a:pPr>
                      <a:r>
                        <a:rPr lang="nl-BE" sz="1000" dirty="0">
                          <a:effectLst/>
                          <a:latin typeface="Calibri"/>
                          <a:ea typeface="Calibri"/>
                        </a:rPr>
                        <a:t> </a:t>
                      </a:r>
                      <a:endParaRPr lang="nl-BE" sz="900" dirty="0">
                        <a:effectLst/>
                        <a:latin typeface="Calibri"/>
                        <a:ea typeface="Calibri"/>
                      </a:endParaRPr>
                    </a:p>
                    <a:p>
                      <a:pPr>
                        <a:lnSpc>
                          <a:spcPct val="115000"/>
                        </a:lnSpc>
                        <a:spcAft>
                          <a:spcPts val="0"/>
                        </a:spcAft>
                      </a:pPr>
                      <a:r>
                        <a:rPr lang="nl-BE" sz="1200" dirty="0">
                          <a:effectLst/>
                          <a:latin typeface="Calibri"/>
                          <a:ea typeface="Calibri"/>
                        </a:rPr>
                        <a:t>Eerste kleine stapjes richting STEM </a:t>
                      </a:r>
                    </a:p>
                    <a:p>
                      <a:pPr>
                        <a:lnSpc>
                          <a:spcPct val="115000"/>
                        </a:lnSpc>
                        <a:spcAft>
                          <a:spcPts val="0"/>
                        </a:spcAft>
                      </a:pPr>
                      <a:r>
                        <a:rPr lang="nl-BE" sz="1200" dirty="0">
                          <a:effectLst/>
                          <a:latin typeface="Calibri"/>
                          <a:ea typeface="Calibri"/>
                        </a:rPr>
                        <a:t>Techniekcoaches </a:t>
                      </a:r>
                      <a:r>
                        <a:rPr lang="nl-BE" sz="1200" baseline="0" dirty="0">
                          <a:effectLst/>
                          <a:latin typeface="Calibri"/>
                          <a:ea typeface="Calibri"/>
                        </a:rPr>
                        <a:t> van</a:t>
                      </a:r>
                      <a:r>
                        <a:rPr lang="nl-BE" sz="1200" dirty="0">
                          <a:effectLst/>
                          <a:latin typeface="Calibri"/>
                          <a:ea typeface="Calibri"/>
                        </a:rPr>
                        <a:t> leefschool Droomschip in Eeklo</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259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7533" y="3932238"/>
            <a:ext cx="4383087"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ctrTitle"/>
          </p:nvPr>
        </p:nvSpPr>
        <p:spPr/>
        <p:txBody>
          <a:bodyPr>
            <a:normAutofit fontScale="90000"/>
          </a:bodyPr>
          <a:lstStyle/>
          <a:p>
            <a:r>
              <a:rPr lang="nl-BE" dirty="0" err="1"/>
              <a:t>Cop</a:t>
            </a:r>
            <a:r>
              <a:rPr lang="nl-BE" dirty="0"/>
              <a:t>: Community of </a:t>
            </a:r>
            <a:r>
              <a:rPr lang="nl-BE" dirty="0" err="1"/>
              <a:t>practice</a:t>
            </a:r>
            <a:endParaRPr lang="nl-BE" dirty="0"/>
          </a:p>
        </p:txBody>
      </p:sp>
      <p:sp>
        <p:nvSpPr>
          <p:cNvPr id="5" name="Ondertitel 4"/>
          <p:cNvSpPr>
            <a:spLocks noGrp="1"/>
          </p:cNvSpPr>
          <p:nvPr>
            <p:ph type="subTitle" idx="1"/>
          </p:nvPr>
        </p:nvSpPr>
        <p:spPr>
          <a:xfrm>
            <a:off x="6660620" y="4397375"/>
            <a:ext cx="4760912" cy="386293"/>
          </a:xfrm>
        </p:spPr>
        <p:txBody>
          <a:bodyPr>
            <a:normAutofit lnSpcReduction="10000"/>
          </a:bodyPr>
          <a:lstStyle/>
          <a:p>
            <a:r>
              <a:rPr lang="nl-BE" dirty="0"/>
              <a:t>Werking van de </a:t>
            </a:r>
            <a:r>
              <a:rPr lang="nl-BE" dirty="0" err="1"/>
              <a:t>cop</a:t>
            </a:r>
            <a:endParaRPr lang="nl-BE" dirty="0"/>
          </a:p>
        </p:txBody>
      </p:sp>
      <p:sp>
        <p:nvSpPr>
          <p:cNvPr id="6" name="Tijdelijke aanduiding voor inhoud 5"/>
          <p:cNvSpPr>
            <a:spLocks noGrp="1"/>
          </p:cNvSpPr>
          <p:nvPr>
            <p:ph sz="quarter" idx="10"/>
          </p:nvPr>
        </p:nvSpPr>
        <p:spPr>
          <a:xfrm>
            <a:off x="5668432" y="352926"/>
            <a:ext cx="5753100" cy="2877436"/>
          </a:xfrm>
        </p:spPr>
        <p:txBody>
          <a:bodyPr>
            <a:normAutofit lnSpcReduction="10000"/>
          </a:bodyPr>
          <a:lstStyle/>
          <a:p>
            <a:endParaRPr lang="nl-BE" sz="1600" dirty="0"/>
          </a:p>
          <a:p>
            <a:r>
              <a:rPr lang="nl-BE" sz="1600" dirty="0"/>
              <a:t>Projectmedewerkers:                   Hilde Van Houte</a:t>
            </a:r>
          </a:p>
          <a:p>
            <a:r>
              <a:rPr lang="nl-BE" sz="1600" dirty="0"/>
              <a:t>Kirsten </a:t>
            </a:r>
            <a:r>
              <a:rPr lang="nl-BE" sz="1600" dirty="0" err="1"/>
              <a:t>Devliegher</a:t>
            </a:r>
            <a:endParaRPr lang="nl-BE" sz="1600" dirty="0"/>
          </a:p>
          <a:p>
            <a:r>
              <a:rPr lang="nl-BE" sz="1600" dirty="0"/>
              <a:t>Lieve </a:t>
            </a:r>
            <a:r>
              <a:rPr lang="nl-BE" sz="1600" dirty="0" err="1"/>
              <a:t>maeseele</a:t>
            </a:r>
            <a:endParaRPr lang="nl-BE" sz="1600" dirty="0"/>
          </a:p>
          <a:p>
            <a:r>
              <a:rPr lang="nl-BE" sz="1600" dirty="0"/>
              <a:t>Karen de </a:t>
            </a:r>
            <a:r>
              <a:rPr lang="nl-BE" sz="1600" dirty="0" err="1"/>
              <a:t>maesschalck</a:t>
            </a:r>
            <a:endParaRPr lang="nl-BE" sz="1600" dirty="0"/>
          </a:p>
          <a:p>
            <a:r>
              <a:rPr lang="nl-BE" sz="1600" dirty="0"/>
              <a:t>Kenneth </a:t>
            </a:r>
            <a:r>
              <a:rPr lang="nl-BE" sz="1600" dirty="0" err="1"/>
              <a:t>devos</a:t>
            </a:r>
            <a:endParaRPr lang="nl-BE" sz="1600" dirty="0"/>
          </a:p>
          <a:p>
            <a:r>
              <a:rPr lang="nl-BE" sz="1600" dirty="0" err="1"/>
              <a:t>Cop</a:t>
            </a:r>
            <a:r>
              <a:rPr lang="nl-BE" sz="1600" dirty="0"/>
              <a:t> deelnemers:                    </a:t>
            </a:r>
            <a:r>
              <a:rPr lang="nl-BE" sz="1600" dirty="0" err="1"/>
              <a:t>kristof</a:t>
            </a:r>
            <a:r>
              <a:rPr lang="nl-BE" sz="1600" dirty="0"/>
              <a:t> van de </a:t>
            </a:r>
            <a:r>
              <a:rPr lang="nl-BE" sz="1600" dirty="0" err="1"/>
              <a:t>keere</a:t>
            </a:r>
            <a:endParaRPr lang="nl-BE" sz="1600" dirty="0"/>
          </a:p>
          <a:p>
            <a:r>
              <a:rPr lang="nl-BE" sz="1600" dirty="0" err="1"/>
              <a:t>StEPHanie</a:t>
            </a:r>
            <a:r>
              <a:rPr lang="nl-BE" sz="1600" dirty="0"/>
              <a:t> </a:t>
            </a:r>
            <a:r>
              <a:rPr lang="nl-BE" sz="1600" dirty="0" err="1"/>
              <a:t>vervaet</a:t>
            </a:r>
            <a:endParaRPr lang="nl-BE" sz="1600" dirty="0"/>
          </a:p>
          <a:p>
            <a:r>
              <a:rPr lang="nl-BE" sz="1600" dirty="0"/>
              <a:t>+ vele anderen…</a:t>
            </a:r>
          </a:p>
          <a:p>
            <a:endParaRPr lang="nl-BE" sz="1600" dirty="0"/>
          </a:p>
          <a:p>
            <a:endParaRPr lang="nl-BE" sz="1600" dirty="0"/>
          </a:p>
        </p:txBody>
      </p:sp>
    </p:spTree>
    <p:extLst>
      <p:ext uri="{BB962C8B-B14F-4D97-AF65-F5344CB8AC3E}">
        <p14:creationId xmlns:p14="http://schemas.microsoft.com/office/powerpoint/2010/main" val="2512493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1"/>
            <p:extLst>
              <p:ext uri="{D42A27DB-BD31-4B8C-83A1-F6EECF244321}">
                <p14:modId xmlns:p14="http://schemas.microsoft.com/office/powerpoint/2010/main" val="2375496044"/>
              </p:ext>
            </p:extLst>
          </p:nvPr>
        </p:nvGraphicFramePr>
        <p:xfrm>
          <a:off x="1569308" y="154390"/>
          <a:ext cx="9527060" cy="6011418"/>
        </p:xfrm>
        <a:graphic>
          <a:graphicData uri="http://schemas.openxmlformats.org/drawingml/2006/table">
            <a:tbl>
              <a:tblPr firstRow="1" firstCol="1" bandRow="1"/>
              <a:tblGrid>
                <a:gridCol w="999340">
                  <a:extLst>
                    <a:ext uri="{9D8B030D-6E8A-4147-A177-3AD203B41FA5}">
                      <a16:colId xmlns:a16="http://schemas.microsoft.com/office/drawing/2014/main" val="20000"/>
                    </a:ext>
                  </a:extLst>
                </a:gridCol>
                <a:gridCol w="1171168">
                  <a:extLst>
                    <a:ext uri="{9D8B030D-6E8A-4147-A177-3AD203B41FA5}">
                      <a16:colId xmlns:a16="http://schemas.microsoft.com/office/drawing/2014/main" val="20001"/>
                    </a:ext>
                  </a:extLst>
                </a:gridCol>
                <a:gridCol w="7356552">
                  <a:extLst>
                    <a:ext uri="{9D8B030D-6E8A-4147-A177-3AD203B41FA5}">
                      <a16:colId xmlns:a16="http://schemas.microsoft.com/office/drawing/2014/main" val="20002"/>
                    </a:ext>
                  </a:extLst>
                </a:gridCol>
              </a:tblGrid>
              <a:tr h="793950">
                <a:tc>
                  <a:txBody>
                    <a:bodyPr/>
                    <a:lstStyle/>
                    <a:p>
                      <a:pPr algn="ctr">
                        <a:lnSpc>
                          <a:spcPct val="115000"/>
                        </a:lnSpc>
                        <a:spcAft>
                          <a:spcPts val="0"/>
                        </a:spcAft>
                      </a:pPr>
                      <a:r>
                        <a:rPr lang="nl-BE" sz="1200" dirty="0">
                          <a:effectLst/>
                          <a:latin typeface="Calibri"/>
                          <a:ea typeface="Calibri"/>
                        </a:rPr>
                        <a:t>sessie </a:t>
                      </a:r>
                      <a:r>
                        <a:rPr lang="nl-BE" sz="700" dirty="0">
                          <a:effectLst/>
                          <a:latin typeface="Calibri"/>
                          <a:ea typeface="Calibri"/>
                        </a:rPr>
                        <a:t> </a:t>
                      </a:r>
                      <a:r>
                        <a:rPr lang="nl-BE" sz="1200" dirty="0">
                          <a:effectLst/>
                          <a:latin typeface="Calibri"/>
                          <a:ea typeface="Calibri"/>
                        </a:rPr>
                        <a:t>1</a:t>
                      </a:r>
                    </a:p>
                    <a:p>
                      <a:pPr algn="ctr">
                        <a:lnSpc>
                          <a:spcPct val="115000"/>
                        </a:lnSpc>
                        <a:spcAft>
                          <a:spcPts val="0"/>
                        </a:spcAft>
                      </a:pPr>
                      <a:r>
                        <a:rPr lang="nl-BE" sz="1200" dirty="0">
                          <a:effectLst/>
                          <a:latin typeface="Calibri"/>
                          <a:ea typeface="Calibri"/>
                        </a:rPr>
                        <a:t>11.00u</a:t>
                      </a:r>
                      <a:r>
                        <a:rPr lang="nl-BE" sz="1200" baseline="0" dirty="0">
                          <a:effectLst/>
                          <a:latin typeface="Calibri"/>
                          <a:ea typeface="Calibri"/>
                        </a:rPr>
                        <a:t> </a:t>
                      </a:r>
                    </a:p>
                    <a:p>
                      <a:pPr algn="ctr">
                        <a:lnSpc>
                          <a:spcPct val="115000"/>
                        </a:lnSpc>
                        <a:spcAft>
                          <a:spcPts val="0"/>
                        </a:spcAft>
                      </a:pPr>
                      <a:r>
                        <a:rPr lang="nl-BE" sz="1200" baseline="0" dirty="0">
                          <a:effectLst/>
                          <a:latin typeface="Calibri"/>
                          <a:ea typeface="Calibri"/>
                        </a:rPr>
                        <a:t>-</a:t>
                      </a:r>
                    </a:p>
                    <a:p>
                      <a:pPr algn="ctr">
                        <a:lnSpc>
                          <a:spcPct val="115000"/>
                        </a:lnSpc>
                        <a:spcAft>
                          <a:spcPts val="0"/>
                        </a:spcAft>
                      </a:pPr>
                      <a:r>
                        <a:rPr lang="nl-BE" sz="1200" baseline="0" dirty="0">
                          <a:effectLst/>
                          <a:latin typeface="Calibri"/>
                          <a:ea typeface="Calibri"/>
                        </a:rPr>
                        <a:t>11.55u</a:t>
                      </a:r>
                      <a:endParaRPr lang="nl-BE" sz="700" dirty="0">
                        <a:effectLst/>
                        <a:latin typeface="Calibri"/>
                        <a:ea typeface="Calibri"/>
                      </a:endParaRPr>
                    </a:p>
                    <a:p>
                      <a:pPr algn="ctr">
                        <a:lnSpc>
                          <a:spcPct val="115000"/>
                        </a:lnSpc>
                        <a:spcAft>
                          <a:spcPts val="0"/>
                        </a:spcAft>
                      </a:pPr>
                      <a:endParaRPr lang="nl-BE" sz="700" dirty="0">
                        <a:effectLst/>
                        <a:latin typeface="Calibri"/>
                        <a:ea typeface="Calibri"/>
                      </a:endParaRP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dirty="0">
                          <a:effectLst/>
                          <a:latin typeface="Calibri"/>
                          <a:ea typeface="Calibri"/>
                        </a:rPr>
                        <a:t>1C09</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rPr>
                        <a:t>BELEID</a:t>
                      </a:r>
                    </a:p>
                    <a:p>
                      <a:pPr>
                        <a:lnSpc>
                          <a:spcPct val="115000"/>
                        </a:lnSpc>
                        <a:spcAft>
                          <a:spcPts val="0"/>
                        </a:spcAft>
                      </a:pPr>
                      <a:r>
                        <a:rPr lang="nl-BE" sz="1200" dirty="0">
                          <a:effectLst/>
                          <a:latin typeface="Calibri"/>
                          <a:ea typeface="Calibri"/>
                        </a:rPr>
                        <a:t> </a:t>
                      </a:r>
                    </a:p>
                    <a:p>
                      <a:pPr>
                        <a:lnSpc>
                          <a:spcPct val="115000"/>
                        </a:lnSpc>
                        <a:spcAft>
                          <a:spcPts val="0"/>
                        </a:spcAft>
                      </a:pPr>
                      <a:r>
                        <a:rPr lang="nl-BE" sz="1200" dirty="0">
                          <a:effectLst/>
                          <a:latin typeface="Calibri"/>
                          <a:ea typeface="Calibri"/>
                        </a:rPr>
                        <a:t>De beleidsvisie van onze basisschool die zich steeds meer profileert als STEM-school of excellence</a:t>
                      </a:r>
                    </a:p>
                    <a:p>
                      <a:pPr>
                        <a:lnSpc>
                          <a:spcPct val="115000"/>
                        </a:lnSpc>
                        <a:spcAft>
                          <a:spcPts val="0"/>
                        </a:spcAft>
                      </a:pPr>
                      <a:r>
                        <a:rPr lang="nl-BE" sz="1200" dirty="0">
                          <a:effectLst/>
                          <a:latin typeface="Calibri"/>
                          <a:ea typeface="Calibri"/>
                        </a:rPr>
                        <a:t>directeur van de vrije basisschool De Vliegenier in </a:t>
                      </a:r>
                      <a:r>
                        <a:rPr lang="nl-BE" sz="1200" dirty="0" err="1">
                          <a:effectLst/>
                          <a:latin typeface="Calibri"/>
                          <a:ea typeface="Calibri"/>
                        </a:rPr>
                        <a:t>Semmerzake</a:t>
                      </a:r>
                      <a:endParaRPr lang="nl-BE" sz="1200" dirty="0">
                        <a:effectLst/>
                        <a:latin typeface="Calibri"/>
                        <a:ea typeface="Calibri"/>
                      </a:endParaRP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3950">
                <a:tc>
                  <a:txBody>
                    <a:bodyPr/>
                    <a:lstStyle/>
                    <a:p>
                      <a:pPr algn="ctr">
                        <a:lnSpc>
                          <a:spcPct val="115000"/>
                        </a:lnSpc>
                        <a:spcAft>
                          <a:spcPts val="0"/>
                        </a:spcAft>
                      </a:pPr>
                      <a:r>
                        <a:rPr lang="nl-BE" sz="700">
                          <a:effectLst/>
                          <a:latin typeface="Calibri"/>
                          <a:ea typeface="Calibri"/>
                        </a:rPr>
                        <a:t> </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dirty="0">
                          <a:effectLst/>
                          <a:latin typeface="Calibri"/>
                          <a:ea typeface="Calibri"/>
                        </a:rPr>
                        <a:t>2B25</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rPr>
                        <a:t>PRAKTIJK</a:t>
                      </a:r>
                    </a:p>
                    <a:p>
                      <a:pPr>
                        <a:lnSpc>
                          <a:spcPct val="115000"/>
                        </a:lnSpc>
                        <a:spcAft>
                          <a:spcPts val="0"/>
                        </a:spcAft>
                      </a:pPr>
                      <a:r>
                        <a:rPr lang="nl-BE" sz="1200" dirty="0">
                          <a:effectLst/>
                          <a:latin typeface="Calibri"/>
                          <a:ea typeface="Calibri"/>
                        </a:rPr>
                        <a:t> </a:t>
                      </a:r>
                    </a:p>
                    <a:p>
                      <a:pPr>
                        <a:lnSpc>
                          <a:spcPct val="115000"/>
                        </a:lnSpc>
                        <a:spcAft>
                          <a:spcPts val="0"/>
                        </a:spcAft>
                      </a:pPr>
                      <a:r>
                        <a:rPr lang="nl-BE" sz="1200" dirty="0">
                          <a:effectLst/>
                          <a:latin typeface="Calibri"/>
                          <a:ea typeface="Calibri"/>
                        </a:rPr>
                        <a:t>Sprookjes en onderzoekend leren … Kan dat wel?</a:t>
                      </a:r>
                    </a:p>
                    <a:p>
                      <a:pPr>
                        <a:lnSpc>
                          <a:spcPct val="115000"/>
                        </a:lnSpc>
                        <a:spcAft>
                          <a:spcPts val="0"/>
                        </a:spcAft>
                      </a:pPr>
                      <a:r>
                        <a:rPr lang="nl-BE" sz="1200" dirty="0">
                          <a:effectLst/>
                          <a:latin typeface="Calibri"/>
                          <a:ea typeface="Calibri"/>
                        </a:rPr>
                        <a:t>leraar kleuteronderwijs en lager onderwijs</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3950">
                <a:tc>
                  <a:txBody>
                    <a:bodyPr/>
                    <a:lstStyle/>
                    <a:p>
                      <a:pPr algn="ctr">
                        <a:lnSpc>
                          <a:spcPct val="115000"/>
                        </a:lnSpc>
                        <a:spcAft>
                          <a:spcPts val="0"/>
                        </a:spcAft>
                      </a:pPr>
                      <a:r>
                        <a:rPr lang="nl-BE" sz="700">
                          <a:effectLst/>
                          <a:latin typeface="Calibri"/>
                          <a:ea typeface="Calibri"/>
                        </a:rPr>
                        <a:t> </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a:effectLst/>
                          <a:latin typeface="Calibri"/>
                          <a:ea typeface="Calibri"/>
                        </a:rPr>
                        <a:t>2C10</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rPr>
                        <a:t>BELEID</a:t>
                      </a:r>
                    </a:p>
                    <a:p>
                      <a:pPr>
                        <a:lnSpc>
                          <a:spcPct val="115000"/>
                        </a:lnSpc>
                        <a:spcAft>
                          <a:spcPts val="0"/>
                        </a:spcAft>
                      </a:pPr>
                      <a:r>
                        <a:rPr lang="nl-BE" sz="1200" dirty="0">
                          <a:effectLst/>
                          <a:latin typeface="Calibri"/>
                          <a:ea typeface="Calibri"/>
                        </a:rPr>
                        <a:t> </a:t>
                      </a:r>
                    </a:p>
                    <a:p>
                      <a:pPr>
                        <a:lnSpc>
                          <a:spcPct val="115000"/>
                        </a:lnSpc>
                        <a:spcAft>
                          <a:spcPts val="0"/>
                        </a:spcAft>
                      </a:pPr>
                      <a:r>
                        <a:rPr lang="nl-BE" sz="1200" dirty="0">
                          <a:effectLst/>
                          <a:latin typeface="Calibri"/>
                          <a:ea typeface="Calibri"/>
                        </a:rPr>
                        <a:t>Talenten in de kijker </a:t>
                      </a:r>
                    </a:p>
                    <a:p>
                      <a:pPr>
                        <a:lnSpc>
                          <a:spcPct val="115000"/>
                        </a:lnSpc>
                        <a:spcAft>
                          <a:spcPts val="0"/>
                        </a:spcAft>
                      </a:pPr>
                      <a:r>
                        <a:rPr lang="nl-BE" sz="1200" dirty="0">
                          <a:effectLst/>
                          <a:latin typeface="Calibri"/>
                          <a:ea typeface="Calibri"/>
                        </a:rPr>
                        <a:t>directeur van ‘De Krinkelrups’ in Zwijndrecht</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3950">
                <a:tc>
                  <a:txBody>
                    <a:bodyPr/>
                    <a:lstStyle/>
                    <a:p>
                      <a:pPr algn="ctr">
                        <a:lnSpc>
                          <a:spcPct val="115000"/>
                        </a:lnSpc>
                        <a:spcAft>
                          <a:spcPts val="0"/>
                        </a:spcAft>
                      </a:pPr>
                      <a:r>
                        <a:rPr lang="nl-BE" sz="700">
                          <a:effectLst/>
                          <a:latin typeface="Calibri"/>
                          <a:ea typeface="Calibri"/>
                        </a:rPr>
                        <a:t> </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a:effectLst/>
                          <a:latin typeface="Calibri"/>
                          <a:ea typeface="Calibri"/>
                        </a:rPr>
                        <a:t>3A26</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rPr>
                        <a:t>PRAKTIJK</a:t>
                      </a:r>
                    </a:p>
                    <a:p>
                      <a:pPr>
                        <a:lnSpc>
                          <a:spcPct val="115000"/>
                        </a:lnSpc>
                        <a:spcAft>
                          <a:spcPts val="0"/>
                        </a:spcAft>
                      </a:pPr>
                      <a:r>
                        <a:rPr lang="nl-BE" sz="1200" dirty="0">
                          <a:effectLst/>
                          <a:latin typeface="Calibri"/>
                          <a:ea typeface="Calibri"/>
                        </a:rPr>
                        <a:t> </a:t>
                      </a:r>
                    </a:p>
                    <a:p>
                      <a:pPr>
                        <a:lnSpc>
                          <a:spcPct val="115000"/>
                        </a:lnSpc>
                        <a:spcAft>
                          <a:spcPts val="0"/>
                        </a:spcAft>
                      </a:pPr>
                      <a:r>
                        <a:rPr lang="nl-BE" sz="1200" dirty="0">
                          <a:effectLst/>
                          <a:latin typeface="Calibri"/>
                          <a:ea typeface="Calibri"/>
                        </a:rPr>
                        <a:t>Een project als STEM-start. Project rond opruimrobot gekoppeld aan bedrijfsbezoek met kleuters.</a:t>
                      </a:r>
                    </a:p>
                    <a:p>
                      <a:pPr>
                        <a:lnSpc>
                          <a:spcPct val="115000"/>
                        </a:lnSpc>
                        <a:spcAft>
                          <a:spcPts val="0"/>
                        </a:spcAft>
                      </a:pPr>
                      <a:r>
                        <a:rPr lang="nl-BE" sz="1200" dirty="0">
                          <a:effectLst/>
                          <a:latin typeface="Calibri"/>
                          <a:ea typeface="Calibri"/>
                        </a:rPr>
                        <a:t>GO! Freinetschool De </a:t>
                      </a:r>
                      <a:r>
                        <a:rPr lang="nl-BE" sz="1200" dirty="0" err="1">
                          <a:effectLst/>
                          <a:latin typeface="Calibri"/>
                          <a:ea typeface="Calibri"/>
                        </a:rPr>
                        <a:t>Zwierezwaai</a:t>
                      </a:r>
                      <a:r>
                        <a:rPr lang="nl-BE" sz="1200" dirty="0">
                          <a:effectLst/>
                          <a:latin typeface="Calibri"/>
                          <a:ea typeface="Calibri"/>
                        </a:rPr>
                        <a:t> in Vilvoorde</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3950">
                <a:tc>
                  <a:txBody>
                    <a:bodyPr/>
                    <a:lstStyle/>
                    <a:p>
                      <a:pPr algn="ctr">
                        <a:lnSpc>
                          <a:spcPct val="115000"/>
                        </a:lnSpc>
                        <a:spcAft>
                          <a:spcPts val="0"/>
                        </a:spcAft>
                      </a:pPr>
                      <a:r>
                        <a:rPr lang="nl-BE" sz="700">
                          <a:effectLst/>
                          <a:latin typeface="Calibri"/>
                          <a:ea typeface="Calibri"/>
                        </a:rPr>
                        <a:t> </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a:effectLst/>
                          <a:latin typeface="Calibri"/>
                          <a:ea typeface="Calibri"/>
                        </a:rPr>
                        <a:t>3B06</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rPr>
                        <a:t>BELEID</a:t>
                      </a:r>
                    </a:p>
                    <a:p>
                      <a:pPr>
                        <a:lnSpc>
                          <a:spcPct val="115000"/>
                        </a:lnSpc>
                        <a:spcAft>
                          <a:spcPts val="0"/>
                        </a:spcAft>
                      </a:pPr>
                      <a:r>
                        <a:rPr lang="nl-BE" sz="1200" dirty="0">
                          <a:effectLst/>
                          <a:latin typeface="Calibri"/>
                          <a:ea typeface="Calibri"/>
                        </a:rPr>
                        <a:t> </a:t>
                      </a:r>
                    </a:p>
                    <a:p>
                      <a:pPr>
                        <a:lnSpc>
                          <a:spcPct val="115000"/>
                        </a:lnSpc>
                        <a:spcAft>
                          <a:spcPts val="0"/>
                        </a:spcAft>
                      </a:pPr>
                      <a:r>
                        <a:rPr lang="nl-BE" sz="1200" dirty="0">
                          <a:effectLst/>
                          <a:latin typeface="Calibri"/>
                          <a:ea typeface="Calibri"/>
                        </a:rPr>
                        <a:t>STEM-activiteiten integreren binnen de schoolwerking, de scholengemeenschap, de omgeving, …</a:t>
                      </a:r>
                    </a:p>
                    <a:p>
                      <a:pPr>
                        <a:lnSpc>
                          <a:spcPct val="115000"/>
                        </a:lnSpc>
                        <a:spcAft>
                          <a:spcPts val="0"/>
                        </a:spcAft>
                      </a:pPr>
                      <a:r>
                        <a:rPr lang="nl-BE" sz="1200" dirty="0">
                          <a:effectLst/>
                          <a:latin typeface="Calibri"/>
                          <a:ea typeface="Calibri"/>
                        </a:rPr>
                        <a:t>directeur Centrumschool  in Kuurne</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3950">
                <a:tc>
                  <a:txBody>
                    <a:bodyPr/>
                    <a:lstStyle/>
                    <a:p>
                      <a:pPr algn="ctr">
                        <a:lnSpc>
                          <a:spcPct val="115000"/>
                        </a:lnSpc>
                        <a:spcAft>
                          <a:spcPts val="0"/>
                        </a:spcAft>
                      </a:pPr>
                      <a:r>
                        <a:rPr lang="nl-BE" sz="700">
                          <a:effectLst/>
                          <a:latin typeface="Calibri"/>
                          <a:ea typeface="Calibri"/>
                        </a:rPr>
                        <a:t> </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a:effectLst/>
                          <a:latin typeface="Calibri"/>
                          <a:ea typeface="Calibri"/>
                        </a:rPr>
                        <a:t> </a:t>
                      </a:r>
                    </a:p>
                    <a:p>
                      <a:pPr algn="ctr">
                        <a:lnSpc>
                          <a:spcPct val="115000"/>
                        </a:lnSpc>
                        <a:spcAft>
                          <a:spcPts val="0"/>
                        </a:spcAft>
                      </a:pPr>
                      <a:r>
                        <a:rPr lang="nl-BE" sz="1200">
                          <a:effectLst/>
                          <a:latin typeface="Calibri"/>
                          <a:ea typeface="Calibri"/>
                        </a:rPr>
                        <a:t>3C09</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rPr>
                        <a:t>PRAKTIJK</a:t>
                      </a:r>
                    </a:p>
                    <a:p>
                      <a:pPr>
                        <a:lnSpc>
                          <a:spcPct val="115000"/>
                        </a:lnSpc>
                        <a:spcAft>
                          <a:spcPts val="0"/>
                        </a:spcAft>
                      </a:pPr>
                      <a:r>
                        <a:rPr lang="nl-BE" sz="1200" dirty="0">
                          <a:effectLst/>
                          <a:latin typeface="Calibri"/>
                          <a:ea typeface="Calibri"/>
                        </a:rPr>
                        <a:t> </a:t>
                      </a:r>
                    </a:p>
                    <a:p>
                      <a:pPr>
                        <a:lnSpc>
                          <a:spcPct val="115000"/>
                        </a:lnSpc>
                        <a:spcAft>
                          <a:spcPts val="0"/>
                        </a:spcAft>
                      </a:pPr>
                      <a:r>
                        <a:rPr lang="nl-BE" sz="1200" dirty="0">
                          <a:effectLst/>
                          <a:latin typeface="Calibri"/>
                          <a:ea typeface="Calibri"/>
                        </a:rPr>
                        <a:t>Mijn verhaal van leerkracht tot techniekcoach Basisonderwijs</a:t>
                      </a:r>
                    </a:p>
                    <a:p>
                      <a:pPr>
                        <a:lnSpc>
                          <a:spcPct val="115000"/>
                        </a:lnSpc>
                        <a:spcAft>
                          <a:spcPts val="0"/>
                        </a:spcAft>
                      </a:pPr>
                      <a:r>
                        <a:rPr lang="nl-BE" sz="1200" dirty="0">
                          <a:effectLst/>
                          <a:latin typeface="Calibri"/>
                          <a:ea typeface="Calibri"/>
                        </a:rPr>
                        <a:t>Leraar zesde leerjaar, GO! Basisschool Alice </a:t>
                      </a:r>
                      <a:r>
                        <a:rPr lang="nl-BE" sz="1200" dirty="0" err="1">
                          <a:effectLst/>
                          <a:latin typeface="Calibri"/>
                          <a:ea typeface="Calibri"/>
                        </a:rPr>
                        <a:t>Nahon</a:t>
                      </a:r>
                      <a:r>
                        <a:rPr lang="nl-BE" sz="1200" dirty="0">
                          <a:effectLst/>
                          <a:latin typeface="Calibri"/>
                          <a:ea typeface="Calibri"/>
                        </a:rPr>
                        <a:t> in Putte</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3950">
                <a:tc>
                  <a:txBody>
                    <a:bodyPr/>
                    <a:lstStyle/>
                    <a:p>
                      <a:pPr algn="ctr">
                        <a:lnSpc>
                          <a:spcPct val="115000"/>
                        </a:lnSpc>
                        <a:spcAft>
                          <a:spcPts val="0"/>
                        </a:spcAft>
                      </a:pPr>
                      <a:r>
                        <a:rPr lang="nl-BE" sz="700">
                          <a:effectLst/>
                          <a:latin typeface="Calibri"/>
                          <a:ea typeface="Calibri"/>
                        </a:rPr>
                        <a:t> </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BE" sz="1200">
                          <a:effectLst/>
                          <a:latin typeface="Calibri"/>
                          <a:ea typeface="Calibri"/>
                        </a:rPr>
                        <a:t>4A26</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rPr>
                        <a:t>BELEID</a:t>
                      </a:r>
                    </a:p>
                    <a:p>
                      <a:pPr>
                        <a:lnSpc>
                          <a:spcPct val="115000"/>
                        </a:lnSpc>
                        <a:spcAft>
                          <a:spcPts val="0"/>
                        </a:spcAft>
                      </a:pPr>
                      <a:r>
                        <a:rPr lang="nl-BE" sz="1200" dirty="0">
                          <a:effectLst/>
                          <a:latin typeface="Calibri"/>
                          <a:ea typeface="Calibri"/>
                        </a:rPr>
                        <a:t> </a:t>
                      </a:r>
                    </a:p>
                    <a:p>
                      <a:pPr>
                        <a:lnSpc>
                          <a:spcPct val="115000"/>
                        </a:lnSpc>
                        <a:spcAft>
                          <a:spcPts val="0"/>
                        </a:spcAft>
                      </a:pPr>
                      <a:r>
                        <a:rPr lang="nl-BE" sz="1200" dirty="0">
                          <a:effectLst/>
                          <a:latin typeface="Calibri"/>
                          <a:ea typeface="Calibri"/>
                        </a:rPr>
                        <a:t>Met het hele team (kleine) stappen zetten richting onderzoekend leren.</a:t>
                      </a:r>
                    </a:p>
                    <a:p>
                      <a:pPr>
                        <a:lnSpc>
                          <a:spcPct val="115000"/>
                        </a:lnSpc>
                        <a:spcAft>
                          <a:spcPts val="0"/>
                        </a:spcAft>
                      </a:pPr>
                      <a:r>
                        <a:rPr lang="nl-BE" sz="1200" dirty="0">
                          <a:effectLst/>
                          <a:latin typeface="Calibri"/>
                          <a:ea typeface="Calibri"/>
                        </a:rPr>
                        <a:t>directeur van de stedelijke school Het Talent in Borgerhout</a:t>
                      </a:r>
                    </a:p>
                  </a:txBody>
                  <a:tcPr marL="42763" marR="42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59797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3750" y="364125"/>
            <a:ext cx="7416000" cy="1116000"/>
          </a:xfrm>
        </p:spPr>
        <p:txBody>
          <a:bodyPr>
            <a:normAutofit fontScale="90000"/>
          </a:bodyPr>
          <a:lstStyle/>
          <a:p>
            <a:r>
              <a:rPr lang="nl-BE" dirty="0"/>
              <a:t>andere workshops  - vanaf sessie 2</a:t>
            </a:r>
          </a:p>
        </p:txBody>
      </p:sp>
      <p:graphicFrame>
        <p:nvGraphicFramePr>
          <p:cNvPr id="4" name="Tijdelijke aanduiding voor inhoud 3"/>
          <p:cNvGraphicFramePr>
            <a:graphicFrameLocks noGrp="1"/>
          </p:cNvGraphicFramePr>
          <p:nvPr>
            <p:ph sz="half" idx="1"/>
            <p:extLst>
              <p:ext uri="{D42A27DB-BD31-4B8C-83A1-F6EECF244321}">
                <p14:modId xmlns:p14="http://schemas.microsoft.com/office/powerpoint/2010/main" val="981251979"/>
              </p:ext>
            </p:extLst>
          </p:nvPr>
        </p:nvGraphicFramePr>
        <p:xfrm>
          <a:off x="1865870" y="1318154"/>
          <a:ext cx="8625016" cy="4529510"/>
        </p:xfrm>
        <a:graphic>
          <a:graphicData uri="http://schemas.openxmlformats.org/drawingml/2006/table">
            <a:tbl>
              <a:tblPr firstRow="1" firstCol="1" bandRow="1"/>
              <a:tblGrid>
                <a:gridCol w="1159167">
                  <a:extLst>
                    <a:ext uri="{9D8B030D-6E8A-4147-A177-3AD203B41FA5}">
                      <a16:colId xmlns:a16="http://schemas.microsoft.com/office/drawing/2014/main" val="20000"/>
                    </a:ext>
                  </a:extLst>
                </a:gridCol>
                <a:gridCol w="7465849">
                  <a:extLst>
                    <a:ext uri="{9D8B030D-6E8A-4147-A177-3AD203B41FA5}">
                      <a16:colId xmlns:a16="http://schemas.microsoft.com/office/drawing/2014/main" val="20001"/>
                    </a:ext>
                  </a:extLst>
                </a:gridCol>
              </a:tblGrid>
              <a:tr h="905902">
                <a:tc>
                  <a:txBody>
                    <a:bodyPr/>
                    <a:lstStyle/>
                    <a:p>
                      <a:pPr algn="ctr">
                        <a:lnSpc>
                          <a:spcPct val="115000"/>
                        </a:lnSpc>
                        <a:spcAft>
                          <a:spcPts val="0"/>
                        </a:spcAft>
                      </a:pPr>
                      <a:r>
                        <a:rPr lang="nl-BE" sz="1200" dirty="0">
                          <a:effectLst/>
                          <a:latin typeface="Calibri"/>
                          <a:ea typeface="Calibri"/>
                          <a:cs typeface="Times New Roman"/>
                        </a:rPr>
                        <a:t>3A26</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cs typeface="Times New Roman"/>
                        </a:rPr>
                        <a:t>PRAKTIJK</a:t>
                      </a:r>
                    </a:p>
                    <a:p>
                      <a:pPr>
                        <a:lnSpc>
                          <a:spcPct val="115000"/>
                        </a:lnSpc>
                        <a:spcAft>
                          <a:spcPts val="0"/>
                        </a:spcAft>
                      </a:pPr>
                      <a:r>
                        <a:rPr lang="nl-BE" sz="1200" dirty="0">
                          <a:effectLst/>
                          <a:latin typeface="Calibri"/>
                          <a:ea typeface="Calibri"/>
                          <a:cs typeface="Times New Roman"/>
                        </a:rPr>
                        <a:t> </a:t>
                      </a:r>
                    </a:p>
                    <a:p>
                      <a:pPr>
                        <a:lnSpc>
                          <a:spcPct val="115000"/>
                        </a:lnSpc>
                        <a:spcAft>
                          <a:spcPts val="0"/>
                        </a:spcAft>
                      </a:pPr>
                      <a:r>
                        <a:rPr lang="nl-BE" sz="1200" dirty="0">
                          <a:effectLst/>
                          <a:latin typeface="Calibri"/>
                          <a:ea typeface="Calibri"/>
                          <a:cs typeface="Times New Roman"/>
                        </a:rPr>
                        <a:t>De interesse van kinderen als uitgangspunt van onderzoek en ontwerp. Een concreet voorbeeld ‘De brug’.</a:t>
                      </a:r>
                    </a:p>
                    <a:p>
                      <a:pPr>
                        <a:lnSpc>
                          <a:spcPct val="115000"/>
                        </a:lnSpc>
                        <a:spcAft>
                          <a:spcPts val="0"/>
                        </a:spcAft>
                      </a:pPr>
                      <a:r>
                        <a:rPr lang="nl-BE" sz="1200" dirty="0">
                          <a:effectLst/>
                          <a:latin typeface="Calibri"/>
                          <a:ea typeface="Calibri"/>
                          <a:cs typeface="Times New Roman"/>
                        </a:rPr>
                        <a:t>leraar kleuteronderwijs</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5902">
                <a:tc>
                  <a:txBody>
                    <a:bodyPr/>
                    <a:lstStyle/>
                    <a:p>
                      <a:pPr algn="ctr">
                        <a:lnSpc>
                          <a:spcPct val="115000"/>
                        </a:lnSpc>
                        <a:spcAft>
                          <a:spcPts val="0"/>
                        </a:spcAft>
                      </a:pPr>
                      <a:r>
                        <a:rPr lang="nl-BE" sz="1200">
                          <a:effectLst/>
                          <a:latin typeface="Calibri"/>
                          <a:ea typeface="Calibri"/>
                          <a:cs typeface="Times New Roman"/>
                        </a:rPr>
                        <a:t>3B06</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cs typeface="Times New Roman"/>
                        </a:rPr>
                        <a:t>PRAKTIJK</a:t>
                      </a:r>
                    </a:p>
                    <a:p>
                      <a:pPr>
                        <a:lnSpc>
                          <a:spcPct val="115000"/>
                        </a:lnSpc>
                        <a:spcAft>
                          <a:spcPts val="0"/>
                        </a:spcAft>
                      </a:pPr>
                      <a:r>
                        <a:rPr lang="nl-BE" sz="1200" dirty="0">
                          <a:effectLst/>
                          <a:latin typeface="Calibri"/>
                          <a:ea typeface="Calibri"/>
                          <a:cs typeface="Times New Roman"/>
                        </a:rPr>
                        <a:t> </a:t>
                      </a:r>
                    </a:p>
                    <a:p>
                      <a:pPr>
                        <a:lnSpc>
                          <a:spcPct val="115000"/>
                        </a:lnSpc>
                        <a:spcAft>
                          <a:spcPts val="0"/>
                        </a:spcAft>
                      </a:pPr>
                      <a:r>
                        <a:rPr lang="nl-BE" sz="1200" dirty="0">
                          <a:effectLst/>
                          <a:latin typeface="Calibri"/>
                          <a:ea typeface="Calibri"/>
                          <a:cs typeface="Times New Roman"/>
                        </a:rPr>
                        <a:t>Samenwerking met externen (bedrijven) - buitengewoon onderwijs</a:t>
                      </a:r>
                    </a:p>
                    <a:p>
                      <a:pPr>
                        <a:lnSpc>
                          <a:spcPct val="115000"/>
                        </a:lnSpc>
                        <a:spcAft>
                          <a:spcPts val="0"/>
                        </a:spcAft>
                      </a:pPr>
                      <a:r>
                        <a:rPr lang="nl-BE" sz="1200" dirty="0">
                          <a:effectLst/>
                          <a:latin typeface="Calibri"/>
                          <a:ea typeface="Calibri"/>
                          <a:cs typeface="Times New Roman"/>
                        </a:rPr>
                        <a:t>leraar vrije basisschool De Vlinder in Tielt</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5902">
                <a:tc>
                  <a:txBody>
                    <a:bodyPr/>
                    <a:lstStyle/>
                    <a:p>
                      <a:pPr algn="ctr">
                        <a:lnSpc>
                          <a:spcPct val="115000"/>
                        </a:lnSpc>
                        <a:spcAft>
                          <a:spcPts val="0"/>
                        </a:spcAft>
                      </a:pPr>
                      <a:r>
                        <a:rPr lang="nl-BE" sz="1200">
                          <a:effectLst/>
                          <a:latin typeface="Calibri"/>
                          <a:ea typeface="Calibri"/>
                          <a:cs typeface="Times New Roman"/>
                        </a:rPr>
                        <a:t>3C09</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cs typeface="Times New Roman"/>
                        </a:rPr>
                        <a:t>PRAKTIJK</a:t>
                      </a:r>
                    </a:p>
                    <a:p>
                      <a:pPr>
                        <a:lnSpc>
                          <a:spcPct val="115000"/>
                        </a:lnSpc>
                        <a:spcAft>
                          <a:spcPts val="0"/>
                        </a:spcAft>
                      </a:pPr>
                      <a:r>
                        <a:rPr lang="nl-BE" sz="1200" dirty="0">
                          <a:effectLst/>
                          <a:latin typeface="Calibri"/>
                          <a:ea typeface="Calibri"/>
                          <a:cs typeface="Times New Roman"/>
                        </a:rPr>
                        <a:t> </a:t>
                      </a:r>
                    </a:p>
                    <a:p>
                      <a:pPr>
                        <a:lnSpc>
                          <a:spcPct val="115000"/>
                        </a:lnSpc>
                        <a:spcAft>
                          <a:spcPts val="0"/>
                        </a:spcAft>
                      </a:pPr>
                      <a:r>
                        <a:rPr lang="nl-BE" sz="1200" dirty="0">
                          <a:effectLst/>
                          <a:latin typeface="Calibri"/>
                          <a:ea typeface="Calibri"/>
                          <a:cs typeface="Times New Roman"/>
                        </a:rPr>
                        <a:t>Praktische proef Techniek van OVSG </a:t>
                      </a:r>
                    </a:p>
                    <a:p>
                      <a:pPr>
                        <a:lnSpc>
                          <a:spcPct val="115000"/>
                        </a:lnSpc>
                        <a:spcAft>
                          <a:spcPts val="0"/>
                        </a:spcAft>
                      </a:pPr>
                      <a:r>
                        <a:rPr lang="nl-BE" sz="1200" dirty="0">
                          <a:effectLst/>
                          <a:latin typeface="Calibri"/>
                          <a:ea typeface="Calibri"/>
                          <a:cs typeface="Times New Roman"/>
                        </a:rPr>
                        <a:t>pedagogisch adviseur OVSG</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5902">
                <a:tc>
                  <a:txBody>
                    <a:bodyPr/>
                    <a:lstStyle/>
                    <a:p>
                      <a:pPr algn="ctr">
                        <a:lnSpc>
                          <a:spcPct val="115000"/>
                        </a:lnSpc>
                        <a:spcAft>
                          <a:spcPts val="0"/>
                        </a:spcAft>
                      </a:pPr>
                      <a:r>
                        <a:rPr lang="nl-BE" sz="1200">
                          <a:effectLst/>
                          <a:latin typeface="Calibri"/>
                          <a:ea typeface="Calibri"/>
                          <a:cs typeface="Times New Roman"/>
                        </a:rPr>
                        <a:t>4A26</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BE" sz="1200" dirty="0">
                          <a:effectLst/>
                          <a:latin typeface="Calibri"/>
                          <a:ea typeface="Calibri"/>
                          <a:cs typeface="Times New Roman"/>
                        </a:rPr>
                        <a:t>BELEID</a:t>
                      </a:r>
                    </a:p>
                    <a:p>
                      <a:pPr>
                        <a:lnSpc>
                          <a:spcPct val="115000"/>
                        </a:lnSpc>
                        <a:spcAft>
                          <a:spcPts val="0"/>
                        </a:spcAft>
                      </a:pPr>
                      <a:r>
                        <a:rPr lang="nl-BE" sz="1200" dirty="0">
                          <a:effectLst/>
                          <a:latin typeface="Calibri"/>
                          <a:ea typeface="Calibri"/>
                          <a:cs typeface="Times New Roman"/>
                        </a:rPr>
                        <a:t> </a:t>
                      </a:r>
                    </a:p>
                    <a:p>
                      <a:pPr>
                        <a:lnSpc>
                          <a:spcPct val="115000"/>
                        </a:lnSpc>
                        <a:spcAft>
                          <a:spcPts val="0"/>
                        </a:spcAft>
                      </a:pPr>
                      <a:r>
                        <a:rPr lang="nl-BE" sz="1200" dirty="0">
                          <a:effectLst/>
                          <a:latin typeface="Calibri"/>
                          <a:ea typeface="Calibri"/>
                          <a:cs typeface="Times New Roman"/>
                        </a:rPr>
                        <a:t>Verhaal van nul tot STEM</a:t>
                      </a:r>
                    </a:p>
                    <a:p>
                      <a:pPr>
                        <a:lnSpc>
                          <a:spcPct val="115000"/>
                        </a:lnSpc>
                        <a:spcAft>
                          <a:spcPts val="0"/>
                        </a:spcAft>
                      </a:pPr>
                      <a:r>
                        <a:rPr lang="nl-BE" sz="1200" dirty="0">
                          <a:effectLst/>
                          <a:latin typeface="Calibri"/>
                          <a:ea typeface="Calibri"/>
                          <a:cs typeface="Times New Roman"/>
                        </a:rPr>
                        <a:t>directeur van GO! Basisschool De Luchtballon in Tienen</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5902">
                <a:tc>
                  <a:txBody>
                    <a:bodyPr/>
                    <a:lstStyle/>
                    <a:p>
                      <a:pPr algn="ctr">
                        <a:lnSpc>
                          <a:spcPct val="115000"/>
                        </a:lnSpc>
                        <a:spcAft>
                          <a:spcPts val="0"/>
                        </a:spcAft>
                      </a:pPr>
                      <a:r>
                        <a:rPr lang="nl-BE" sz="1200">
                          <a:effectLst/>
                          <a:latin typeface="Calibri"/>
                          <a:ea typeface="Calibri"/>
                          <a:cs typeface="Times New Roman"/>
                        </a:rPr>
                        <a:t>4B10</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Calibri"/>
                          <a:ea typeface="Calibri"/>
                          <a:cs typeface="Times New Roman"/>
                        </a:rPr>
                        <a:t>BELEID</a:t>
                      </a:r>
                      <a:endParaRPr lang="nl-BE" sz="1200" dirty="0">
                        <a:effectLst/>
                        <a:latin typeface="Calibri"/>
                        <a:ea typeface="Calibri"/>
                        <a:cs typeface="Times New Roman"/>
                      </a:endParaRPr>
                    </a:p>
                    <a:p>
                      <a:pPr>
                        <a:lnSpc>
                          <a:spcPct val="115000"/>
                        </a:lnSpc>
                        <a:spcAft>
                          <a:spcPts val="0"/>
                        </a:spcAft>
                      </a:pPr>
                      <a:r>
                        <a:rPr lang="en-US" sz="1200" dirty="0">
                          <a:effectLst/>
                          <a:latin typeface="Calibri"/>
                          <a:ea typeface="Calibri"/>
                          <a:cs typeface="Times New Roman"/>
                        </a:rPr>
                        <a:t> </a:t>
                      </a:r>
                      <a:endParaRPr lang="nl-BE" sz="1200" dirty="0">
                        <a:effectLst/>
                        <a:latin typeface="Calibri"/>
                        <a:ea typeface="Calibri"/>
                        <a:cs typeface="Times New Roman"/>
                      </a:endParaRPr>
                    </a:p>
                    <a:p>
                      <a:pPr>
                        <a:lnSpc>
                          <a:spcPct val="115000"/>
                        </a:lnSpc>
                        <a:spcAft>
                          <a:spcPts val="0"/>
                        </a:spcAft>
                      </a:pPr>
                      <a:r>
                        <a:rPr lang="en-US" sz="1200" dirty="0">
                          <a:effectLst/>
                          <a:latin typeface="Calibri"/>
                          <a:ea typeface="Calibri"/>
                          <a:cs typeface="Times New Roman"/>
                        </a:rPr>
                        <a:t>Outdoor education (</a:t>
                      </a:r>
                      <a:r>
                        <a:rPr lang="en-US" sz="1200" dirty="0" err="1">
                          <a:effectLst/>
                          <a:latin typeface="Calibri"/>
                          <a:ea typeface="Calibri"/>
                          <a:cs typeface="Times New Roman"/>
                        </a:rPr>
                        <a:t>boerderijklas</a:t>
                      </a:r>
                      <a:r>
                        <a:rPr lang="en-US" sz="1200" dirty="0">
                          <a:effectLst/>
                          <a:latin typeface="Calibri"/>
                          <a:ea typeface="Calibri"/>
                          <a:cs typeface="Times New Roman"/>
                        </a:rPr>
                        <a:t>) / project FLL (First Lego League)</a:t>
                      </a:r>
                      <a:endParaRPr lang="nl-BE" sz="1200" dirty="0">
                        <a:effectLst/>
                        <a:latin typeface="Calibri"/>
                        <a:ea typeface="Calibri"/>
                        <a:cs typeface="Times New Roman"/>
                      </a:endParaRPr>
                    </a:p>
                    <a:p>
                      <a:pPr>
                        <a:lnSpc>
                          <a:spcPct val="115000"/>
                        </a:lnSpc>
                        <a:spcAft>
                          <a:spcPts val="0"/>
                        </a:spcAft>
                      </a:pPr>
                      <a:r>
                        <a:rPr lang="nl-BE" sz="1200" dirty="0">
                          <a:effectLst/>
                          <a:latin typeface="Calibri"/>
                          <a:ea typeface="Calibri"/>
                          <a:cs typeface="Times New Roman"/>
                        </a:rPr>
                        <a:t>directie van de gemeenteschool De Notelaar in Oedelem</a:t>
                      </a:r>
                    </a:p>
                  </a:txBody>
                  <a:tcPr marL="59868" marR="598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200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792315" y="357077"/>
            <a:ext cx="5761454" cy="2849107"/>
          </a:xfrm>
        </p:spPr>
      </p:pic>
      <p:pic>
        <p:nvPicPr>
          <p:cNvPr id="9" name="Afbeelding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6848" y="540000"/>
            <a:ext cx="2569879" cy="1000042"/>
          </a:xfrm>
          <a:prstGeom prst="rect">
            <a:avLst/>
          </a:prstGeom>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12122" y="3206184"/>
            <a:ext cx="5062231" cy="337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1112107" y="4040667"/>
            <a:ext cx="5498757" cy="1446550"/>
          </a:xfrm>
          <a:prstGeom prst="rect">
            <a:avLst/>
          </a:prstGeom>
          <a:noFill/>
        </p:spPr>
        <p:txBody>
          <a:bodyPr wrap="square" rtlCol="0">
            <a:spAutoFit/>
          </a:bodyPr>
          <a:lstStyle/>
          <a:p>
            <a:r>
              <a:rPr lang="nl-BE" sz="4400" b="1" dirty="0" err="1"/>
              <a:t>wifi</a:t>
            </a:r>
            <a:r>
              <a:rPr lang="nl-BE" sz="4400" b="1" dirty="0"/>
              <a:t> : VO events</a:t>
            </a:r>
          </a:p>
          <a:p>
            <a:r>
              <a:rPr lang="nl-BE" sz="4400" b="1" dirty="0"/>
              <a:t>paswoord: conferentie</a:t>
            </a:r>
          </a:p>
        </p:txBody>
      </p:sp>
    </p:spTree>
    <p:extLst>
      <p:ext uri="{BB962C8B-B14F-4D97-AF65-F5344CB8AC3E}">
        <p14:creationId xmlns:p14="http://schemas.microsoft.com/office/powerpoint/2010/main" val="2009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2"/>
          </p:nvPr>
        </p:nvSpPr>
        <p:spPr/>
        <p:txBody>
          <a:bodyPr/>
          <a:lstStyle/>
          <a:p>
            <a:pPr marL="0" indent="0" algn="just">
              <a:buNone/>
            </a:pPr>
            <a:r>
              <a:rPr lang="nl-NL" sz="3200" b="1" i="1" dirty="0"/>
              <a:t>“</a:t>
            </a:r>
            <a:r>
              <a:rPr lang="nl-NL" sz="3200" b="1" dirty="0"/>
              <a:t>Het Expertisenetwerk </a:t>
            </a:r>
            <a:r>
              <a:rPr lang="nl-NL" sz="3200" b="1" dirty="0" err="1"/>
              <a:t>AUGent</a:t>
            </a:r>
            <a:r>
              <a:rPr lang="nl-NL" sz="3200" b="1" dirty="0"/>
              <a:t> zal als trekkende/ </a:t>
            </a:r>
            <a:r>
              <a:rPr lang="nl-NL" sz="3200" b="1" dirty="0" err="1"/>
              <a:t>penvoerende</a:t>
            </a:r>
            <a:r>
              <a:rPr lang="nl-NL" sz="3200" b="1" dirty="0"/>
              <a:t> instelling op </a:t>
            </a:r>
            <a:r>
              <a:rPr lang="nl-NL" sz="3200" b="1" dirty="0" err="1"/>
              <a:t>interENW</a:t>
            </a:r>
            <a:r>
              <a:rPr lang="nl-NL" sz="3200" b="1" dirty="0"/>
              <a:t>/RP-niveau inzetten op acties ter verbetering van STEM-didactiek in het bijzonder voor techniek (met inbegrip van ICT) met focus op de attitude/rol van de leraar hierin en ontwikkeling van een leergemeenschap/netwerk ter professionalisering van leraren binnen en buiten de school.”</a:t>
            </a:r>
          </a:p>
          <a:p>
            <a:pPr marL="0" indent="0">
              <a:buNone/>
            </a:pPr>
            <a:endParaRPr lang="nl-BE" dirty="0"/>
          </a:p>
        </p:txBody>
      </p:sp>
      <p:sp>
        <p:nvSpPr>
          <p:cNvPr id="3" name="Tijdelijke aanduiding voor inhoud 2"/>
          <p:cNvSpPr>
            <a:spLocks noGrp="1"/>
          </p:cNvSpPr>
          <p:nvPr>
            <p:ph sz="quarter" idx="35"/>
          </p:nvPr>
        </p:nvSpPr>
        <p:spPr/>
        <p:txBody>
          <a:bodyPr>
            <a:normAutofit lnSpcReduction="10000"/>
          </a:bodyPr>
          <a:lstStyle/>
          <a:p>
            <a:r>
              <a:rPr lang="nl-BE" dirty="0"/>
              <a:t>Doelstelling</a:t>
            </a:r>
          </a:p>
        </p:txBody>
      </p:sp>
    </p:spTree>
    <p:extLst>
      <p:ext uri="{BB962C8B-B14F-4D97-AF65-F5344CB8AC3E}">
        <p14:creationId xmlns:p14="http://schemas.microsoft.com/office/powerpoint/2010/main" val="266781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p:cNvSpPr/>
          <p:nvPr/>
        </p:nvSpPr>
        <p:spPr>
          <a:xfrm>
            <a:off x="88348" y="358796"/>
            <a:ext cx="5486401" cy="173968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2400" b="1" dirty="0"/>
              <a:t>Pedagogische begeleidingsdiensten</a:t>
            </a:r>
          </a:p>
        </p:txBody>
      </p:sp>
      <p:sp>
        <p:nvSpPr>
          <p:cNvPr id="5" name="Ovaal 4"/>
          <p:cNvSpPr/>
          <p:nvPr/>
        </p:nvSpPr>
        <p:spPr>
          <a:xfrm>
            <a:off x="4704406" y="1075141"/>
            <a:ext cx="5466637" cy="351366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2800" b="1" dirty="0"/>
              <a:t>Deelnemers (vertegenwoordigers van)</a:t>
            </a:r>
          </a:p>
          <a:p>
            <a:pPr algn="ctr"/>
            <a:r>
              <a:rPr lang="nl-NL" sz="2800" b="1" dirty="0"/>
              <a:t>Community of </a:t>
            </a:r>
            <a:r>
              <a:rPr lang="nl-NL" sz="2800" b="1" dirty="0" err="1"/>
              <a:t>Practice</a:t>
            </a:r>
            <a:endParaRPr lang="nl-NL" sz="2800" b="1" dirty="0"/>
          </a:p>
          <a:p>
            <a:pPr algn="ctr"/>
            <a:endParaRPr lang="nl-NL" sz="2800" b="1" dirty="0"/>
          </a:p>
        </p:txBody>
      </p:sp>
      <p:sp>
        <p:nvSpPr>
          <p:cNvPr id="6" name="Ovaal 5"/>
          <p:cNvSpPr/>
          <p:nvPr/>
        </p:nvSpPr>
        <p:spPr>
          <a:xfrm>
            <a:off x="93000" y="3735690"/>
            <a:ext cx="4684888" cy="198926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2400" b="1" dirty="0"/>
              <a:t>Expertisegroepen, vakgroepen, … in lerarenopleiding</a:t>
            </a:r>
          </a:p>
        </p:txBody>
      </p:sp>
      <p:sp>
        <p:nvSpPr>
          <p:cNvPr id="7" name="Ovaal 6"/>
          <p:cNvSpPr/>
          <p:nvPr/>
        </p:nvSpPr>
        <p:spPr>
          <a:xfrm>
            <a:off x="4893019" y="4868738"/>
            <a:ext cx="4684888" cy="198926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2400" b="1" dirty="0"/>
              <a:t>Individuele scholen met expertise STEM- klankbord</a:t>
            </a:r>
          </a:p>
        </p:txBody>
      </p:sp>
      <p:cxnSp>
        <p:nvCxnSpPr>
          <p:cNvPr id="8" name="Rechte verbindingslijn met pijl 7"/>
          <p:cNvCxnSpPr/>
          <p:nvPr/>
        </p:nvCxnSpPr>
        <p:spPr>
          <a:xfrm>
            <a:off x="4064474" y="2320468"/>
            <a:ext cx="480740" cy="161623"/>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Rechte verbindingslijn met pijl 8"/>
          <p:cNvCxnSpPr/>
          <p:nvPr/>
        </p:nvCxnSpPr>
        <p:spPr>
          <a:xfrm flipH="1" flipV="1">
            <a:off x="4236557" y="2056704"/>
            <a:ext cx="492655" cy="1963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9"/>
          <p:cNvCxnSpPr/>
          <p:nvPr/>
        </p:nvCxnSpPr>
        <p:spPr>
          <a:xfrm flipH="1">
            <a:off x="4247802" y="3684967"/>
            <a:ext cx="634540" cy="333285"/>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flipV="1">
            <a:off x="4542983" y="3862653"/>
            <a:ext cx="511641" cy="340295"/>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p:cNvCxnSpPr/>
          <p:nvPr/>
        </p:nvCxnSpPr>
        <p:spPr>
          <a:xfrm>
            <a:off x="6131024" y="4536429"/>
            <a:ext cx="1" cy="304329"/>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p:cNvCxnSpPr/>
          <p:nvPr/>
        </p:nvCxnSpPr>
        <p:spPr>
          <a:xfrm flipV="1">
            <a:off x="6465078" y="4522547"/>
            <a:ext cx="0" cy="340296"/>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36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210882"/>
            <a:ext cx="4755479" cy="2674956"/>
          </a:xfrm>
          <a:prstGeom prst="rect">
            <a:avLst/>
          </a:prstGeom>
          <a:noFill/>
          <a:ln w="9525">
            <a:noFill/>
            <a:miter lim="800000"/>
            <a:headEnd/>
            <a:tailEnd/>
          </a:ln>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6184" y="1645478"/>
            <a:ext cx="4675752" cy="3014869"/>
          </a:xfrm>
          <a:prstGeom prst="rect">
            <a:avLst/>
          </a:prstGeom>
          <a:noFill/>
          <a:ln w="9525">
            <a:noFill/>
            <a:miter lim="800000"/>
            <a:headEnd/>
            <a:tailEnd/>
          </a:ln>
        </p:spPr>
      </p:pic>
      <p:sp>
        <p:nvSpPr>
          <p:cNvPr id="2" name="Titel 1"/>
          <p:cNvSpPr>
            <a:spLocks noGrp="1"/>
          </p:cNvSpPr>
          <p:nvPr>
            <p:ph type="title"/>
          </p:nvPr>
        </p:nvSpPr>
        <p:spPr>
          <a:xfrm>
            <a:off x="609600" y="781274"/>
            <a:ext cx="10972800" cy="1143000"/>
          </a:xfrm>
        </p:spPr>
        <p:txBody>
          <a:bodyPr>
            <a:normAutofit fontScale="90000"/>
          </a:bodyPr>
          <a:lstStyle/>
          <a:p>
            <a:r>
              <a:rPr lang="nl-BE" b="1" dirty="0">
                <a:solidFill>
                  <a:schemeClr val="accent2"/>
                </a:solidFill>
                <a:latin typeface="Calibri"/>
                <a:cs typeface="Calibri"/>
              </a:rPr>
              <a:t>Wat is goed STEM onderwijs?</a:t>
            </a:r>
            <a:br>
              <a:rPr lang="nl-BE" b="1" dirty="0">
                <a:solidFill>
                  <a:schemeClr val="accent2"/>
                </a:solidFill>
                <a:latin typeface="Calibri"/>
                <a:cs typeface="Calibri"/>
              </a:rPr>
            </a:br>
            <a:r>
              <a:rPr lang="nl-BE" b="1" dirty="0">
                <a:solidFill>
                  <a:schemeClr val="accent2"/>
                </a:solidFill>
                <a:latin typeface="Calibri"/>
                <a:cs typeface="Calibri"/>
              </a:rPr>
              <a:t>Hoe STEM-onderwijs vormgeven?</a:t>
            </a:r>
            <a:br>
              <a:rPr lang="nl-BE" b="1" dirty="0">
                <a:solidFill>
                  <a:schemeClr val="accent2"/>
                </a:solidFill>
                <a:latin typeface="Calibri"/>
                <a:cs typeface="Calibri"/>
              </a:rPr>
            </a:br>
            <a:r>
              <a:rPr lang="nl-BE" b="1" dirty="0">
                <a:solidFill>
                  <a:srgbClr val="C00000"/>
                </a:solidFill>
              </a:rPr>
              <a:t> </a:t>
            </a:r>
            <a:br>
              <a:rPr lang="nl-BE" b="1" dirty="0">
                <a:solidFill>
                  <a:srgbClr val="C00000"/>
                </a:solidFill>
              </a:rPr>
            </a:br>
            <a:endParaRPr lang="nl-BE" dirty="0">
              <a:solidFill>
                <a:srgbClr val="C00000"/>
              </a:solidFill>
            </a:endParaRPr>
          </a:p>
        </p:txBody>
      </p:sp>
      <p:pic>
        <p:nvPicPr>
          <p:cNvPr id="5" name="Afbeelding 1" descr="IMG_9843 (Medium)"/>
          <p:cNvPicPr>
            <a:picLocks noGrp="1" noChangeAspect="1" noChangeArrowheads="1"/>
          </p:cNvPicPr>
          <p:nvPr>
            <p:ph idx="1"/>
          </p:nvPr>
        </p:nvPicPr>
        <p:blipFill>
          <a:blip r:embed="rId4" r:link="rId5" cstate="print">
            <a:extLst>
              <a:ext uri="{28A0092B-C50C-407E-A947-70E740481C1C}">
                <a14:useLocalDpi xmlns:a14="http://schemas.microsoft.com/office/drawing/2010/main"/>
              </a:ext>
            </a:extLst>
          </a:blip>
          <a:srcRect/>
          <a:stretch>
            <a:fillRect/>
          </a:stretch>
        </p:blipFill>
        <p:spPr>
          <a:xfrm>
            <a:off x="3816184" y="4611918"/>
            <a:ext cx="4054008" cy="2273920"/>
          </a:xfrm>
          <a:prstGeom prst="rect">
            <a:avLst/>
          </a:prstGeom>
          <a:noFill/>
        </p:spPr>
      </p:pic>
      <p:pic>
        <p:nvPicPr>
          <p:cNvPr id="3" name="Afbeelding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3703" y="1623391"/>
            <a:ext cx="4418297" cy="2733274"/>
          </a:xfrm>
          <a:prstGeom prst="rect">
            <a:avLst/>
          </a:prstGeom>
        </p:spPr>
      </p:pic>
      <p:pic>
        <p:nvPicPr>
          <p:cNvPr id="8" name="Afbeelding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3701" y="4097131"/>
            <a:ext cx="4418299" cy="2788708"/>
          </a:xfrm>
          <a:prstGeom prst="rect">
            <a:avLst/>
          </a:prstGeom>
        </p:spPr>
      </p:pic>
      <p:pic>
        <p:nvPicPr>
          <p:cNvPr id="9" name="Afbeelding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1645478"/>
            <a:ext cx="3821043" cy="2882348"/>
          </a:xfrm>
          <a:prstGeom prst="rect">
            <a:avLst/>
          </a:prstGeom>
        </p:spPr>
      </p:pic>
    </p:spTree>
    <p:extLst>
      <p:ext uri="{BB962C8B-B14F-4D97-AF65-F5344CB8AC3E}">
        <p14:creationId xmlns:p14="http://schemas.microsoft.com/office/powerpoint/2010/main" val="73420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4872344" y="671078"/>
            <a:ext cx="7319656" cy="1143000"/>
          </a:xfrm>
        </p:spPr>
        <p:txBody>
          <a:bodyPr>
            <a:normAutofit fontScale="90000"/>
          </a:bodyPr>
          <a:lstStyle/>
          <a:p>
            <a:pPr algn="r"/>
            <a:r>
              <a:rPr lang="nl-BE" b="1" dirty="0">
                <a:solidFill>
                  <a:schemeClr val="accent2"/>
                </a:solidFill>
                <a:latin typeface="Calibri"/>
                <a:cs typeface="Calibri"/>
              </a:rPr>
              <a:t>Hoe vormen we, als lerarenopleiders, leraren die goed STEM-onderwijs kunnen vormgeven?</a:t>
            </a:r>
          </a:p>
        </p:txBody>
      </p:sp>
    </p:spTree>
    <p:extLst>
      <p:ext uri="{BB962C8B-B14F-4D97-AF65-F5344CB8AC3E}">
        <p14:creationId xmlns:p14="http://schemas.microsoft.com/office/powerpoint/2010/main" val="188468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89379"/>
            <a:ext cx="10972800" cy="1143000"/>
          </a:xfrm>
        </p:spPr>
        <p:txBody>
          <a:bodyPr>
            <a:normAutofit/>
          </a:bodyPr>
          <a:lstStyle/>
          <a:p>
            <a:r>
              <a:rPr lang="nl-BE" sz="2800" b="1" dirty="0">
                <a:solidFill>
                  <a:schemeClr val="accent2"/>
                </a:solidFill>
                <a:latin typeface="Calibri"/>
                <a:cs typeface="Calibri"/>
              </a:rPr>
              <a:t>SAMEN tot een visie/doelen/aanpak: Dialoog, argumenten, debat</a:t>
            </a:r>
            <a:br>
              <a:rPr lang="nl-BE" sz="2800" b="1" dirty="0">
                <a:solidFill>
                  <a:schemeClr val="accent2"/>
                </a:solidFill>
                <a:latin typeface="Calibri"/>
                <a:cs typeface="Calibri"/>
              </a:rPr>
            </a:br>
            <a:endParaRPr lang="nl-BE" sz="2800" b="1" dirty="0">
              <a:solidFill>
                <a:schemeClr val="accent2"/>
              </a:solidFill>
              <a:latin typeface="Calibri"/>
              <a:cs typeface="Calibri"/>
            </a:endParaRP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01" y="1079370"/>
            <a:ext cx="12206201" cy="5778631"/>
          </a:xfrm>
          <a:prstGeom prst="rect">
            <a:avLst/>
          </a:prstGeom>
        </p:spPr>
      </p:pic>
    </p:spTree>
    <p:extLst>
      <p:ext uri="{BB962C8B-B14F-4D97-AF65-F5344CB8AC3E}">
        <p14:creationId xmlns:p14="http://schemas.microsoft.com/office/powerpoint/2010/main" val="3620674104"/>
      </p:ext>
    </p:extLst>
  </p:cSld>
  <p:clrMapOvr>
    <a:masterClrMapping/>
  </p:clrMapOvr>
</p:sld>
</file>

<file path=ppt/theme/theme1.xml><?xml version="1.0" encoding="utf-8"?>
<a:theme xmlns:a="http://schemas.openxmlformats.org/drawingml/2006/main" name="Kantoorthema">
  <a:themeElements>
    <a:clrScheme name="Stem voor de basis">
      <a:dk1>
        <a:sysClr val="windowText" lastClr="000000"/>
      </a:dk1>
      <a:lt1>
        <a:sysClr val="window" lastClr="FFFFFF"/>
      </a:lt1>
      <a:dk2>
        <a:srgbClr val="44546A"/>
      </a:dk2>
      <a:lt2>
        <a:srgbClr val="E7E6E6"/>
      </a:lt2>
      <a:accent1>
        <a:srgbClr val="FFD208"/>
      </a:accent1>
      <a:accent2>
        <a:srgbClr val="ED402F"/>
      </a:accent2>
      <a:accent3>
        <a:srgbClr val="84BF31"/>
      </a:accent3>
      <a:accent4>
        <a:srgbClr val="126DB3"/>
      </a:accent4>
      <a:accent5>
        <a:srgbClr val="E7E6E6"/>
      </a:accent5>
      <a:accent6>
        <a:srgbClr val="44546A"/>
      </a:accent6>
      <a:hlink>
        <a:srgbClr val="FFFFFF"/>
      </a:hlink>
      <a:folHlink>
        <a:srgbClr val="ED402F"/>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2CCF6E4-0B0C-4C7F-803D-A006CC91CAC5}" vid="{5119CF3C-933F-4D61-BA3C-FD39ECE6FB95}"/>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sjabloon_STEM_voor_de_basis</Template>
  <TotalTime>343</TotalTime>
  <Words>1660</Words>
  <Application>Microsoft Office PowerPoint</Application>
  <PresentationFormat>Breedbeeld</PresentationFormat>
  <Paragraphs>284</Paragraphs>
  <Slides>42</Slides>
  <Notes>5</Notes>
  <HiddenSlides>0</HiddenSlides>
  <MMClips>4</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42</vt:i4>
      </vt:variant>
    </vt:vector>
  </HeadingPairs>
  <TitlesOfParts>
    <vt:vector size="49" baseType="lpstr">
      <vt:lpstr>Agency FB</vt:lpstr>
      <vt:lpstr>Arial</vt:lpstr>
      <vt:lpstr>Arial Rounded MT Bold</vt:lpstr>
      <vt:lpstr>Calibri</vt:lpstr>
      <vt:lpstr>Calibri Light</vt:lpstr>
      <vt:lpstr>FlandersArtSans-Regular</vt:lpstr>
      <vt:lpstr>Kantoorthema</vt:lpstr>
      <vt:lpstr>PowerPoint-presentatie</vt:lpstr>
      <vt:lpstr>verwelkoming</vt:lpstr>
      <vt:lpstr>programma</vt:lpstr>
      <vt:lpstr>Cop: Community of practice</vt:lpstr>
      <vt:lpstr>PowerPoint-presentatie</vt:lpstr>
      <vt:lpstr>PowerPoint-presentatie</vt:lpstr>
      <vt:lpstr>Wat is goed STEM onderwijs? Hoe STEM-onderwijs vormgeven?   </vt:lpstr>
      <vt:lpstr>Hoe vormen we, als lerarenopleiders, leraren die goed STEM-onderwijs kunnen vormgeven?</vt:lpstr>
      <vt:lpstr>SAMEN tot een visie/doelen/aanpak: Dialoog, argumenten, debat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workshops – sessie 1 </vt:lpstr>
      <vt:lpstr>PowerPoint-presentatie</vt:lpstr>
      <vt:lpstr>andere workshops  - vanaf sessie 2</vt:lpstr>
      <vt:lpstr>PowerPoint-presentatie</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Devos Kenneth</dc:creator>
  <cp:lastModifiedBy>Pien Stefan</cp:lastModifiedBy>
  <cp:revision>44</cp:revision>
  <dcterms:created xsi:type="dcterms:W3CDTF">2015-10-07T11:39:05Z</dcterms:created>
  <dcterms:modified xsi:type="dcterms:W3CDTF">2024-04-09T09:30:18Z</dcterms:modified>
</cp:coreProperties>
</file>