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123448-DF36-C94B-A489-FE495D82F3A7}" type="doc">
      <dgm:prSet loTypeId="urn:microsoft.com/office/officeart/2005/8/layout/cycle3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nl-NL"/>
        </a:p>
      </dgm:t>
    </dgm:pt>
    <dgm:pt modelId="{69930083-6DBF-3847-A037-8A2607F3D5CD}">
      <dgm:prSet phldrT="[Tekst]"/>
      <dgm:spPr/>
      <dgm:t>
        <a:bodyPr/>
        <a:lstStyle/>
        <a:p>
          <a:r>
            <a:rPr lang="nl-NL"/>
            <a:t>probleemstelling</a:t>
          </a:r>
        </a:p>
      </dgm:t>
    </dgm:pt>
    <dgm:pt modelId="{97FC3D2E-DC18-3E42-9C62-4B8079E02088}" type="parTrans" cxnId="{BA2AEEA3-C3FB-8F43-A061-CAB82AFAC54C}">
      <dgm:prSet/>
      <dgm:spPr/>
      <dgm:t>
        <a:bodyPr/>
        <a:lstStyle/>
        <a:p>
          <a:endParaRPr lang="nl-NL"/>
        </a:p>
      </dgm:t>
    </dgm:pt>
    <dgm:pt modelId="{4CF66F76-B6EB-9645-911A-FE6FE59D30E6}" type="sibTrans" cxnId="{BA2AEEA3-C3FB-8F43-A061-CAB82AFAC54C}">
      <dgm:prSet/>
      <dgm:spPr/>
      <dgm:t>
        <a:bodyPr/>
        <a:lstStyle/>
        <a:p>
          <a:endParaRPr lang="nl-NL"/>
        </a:p>
      </dgm:t>
    </dgm:pt>
    <dgm:pt modelId="{0712E47F-1361-C449-8960-F01BF9EE0CCC}">
      <dgm:prSet phldrT="[Tekst]"/>
      <dgm:spPr/>
      <dgm:t>
        <a:bodyPr/>
        <a:lstStyle/>
        <a:p>
          <a:r>
            <a:rPr lang="nl-NL"/>
            <a:t>ontwerpen</a:t>
          </a:r>
        </a:p>
      </dgm:t>
    </dgm:pt>
    <dgm:pt modelId="{769C2441-AAC1-204D-A2EC-8B9914C991EB}" type="parTrans" cxnId="{6EED66A2-02C9-3446-89E0-AA7E6682FE3A}">
      <dgm:prSet/>
      <dgm:spPr/>
      <dgm:t>
        <a:bodyPr/>
        <a:lstStyle/>
        <a:p>
          <a:endParaRPr lang="nl-NL"/>
        </a:p>
      </dgm:t>
    </dgm:pt>
    <dgm:pt modelId="{B72D5F5F-CAA1-B749-9DAE-4501023BF8B1}" type="sibTrans" cxnId="{6EED66A2-02C9-3446-89E0-AA7E6682FE3A}">
      <dgm:prSet/>
      <dgm:spPr/>
      <dgm:t>
        <a:bodyPr/>
        <a:lstStyle/>
        <a:p>
          <a:endParaRPr lang="nl-NL"/>
        </a:p>
      </dgm:t>
    </dgm:pt>
    <dgm:pt modelId="{138D329D-CD13-5E42-BC8B-515D5285E47F}">
      <dgm:prSet phldrT="[Tekst]"/>
      <dgm:spPr/>
      <dgm:t>
        <a:bodyPr/>
        <a:lstStyle/>
        <a:p>
          <a:r>
            <a:rPr lang="nl-NL"/>
            <a:t>maken</a:t>
          </a:r>
        </a:p>
      </dgm:t>
    </dgm:pt>
    <dgm:pt modelId="{0BE84903-2A61-6140-93D6-924D1324012B}" type="parTrans" cxnId="{3A9AE6A1-316C-6A4A-9381-8A69C4D8BC80}">
      <dgm:prSet/>
      <dgm:spPr/>
      <dgm:t>
        <a:bodyPr/>
        <a:lstStyle/>
        <a:p>
          <a:endParaRPr lang="nl-NL"/>
        </a:p>
      </dgm:t>
    </dgm:pt>
    <dgm:pt modelId="{C13ED51A-FD0C-8C4A-9FDA-7938BE5C75D2}" type="sibTrans" cxnId="{3A9AE6A1-316C-6A4A-9381-8A69C4D8BC80}">
      <dgm:prSet/>
      <dgm:spPr/>
      <dgm:t>
        <a:bodyPr/>
        <a:lstStyle/>
        <a:p>
          <a:endParaRPr lang="nl-NL"/>
        </a:p>
      </dgm:t>
    </dgm:pt>
    <dgm:pt modelId="{D2A53C73-F489-E342-9476-7422546ED5E2}">
      <dgm:prSet phldrT="[Tekst]"/>
      <dgm:spPr/>
      <dgm:t>
        <a:bodyPr/>
        <a:lstStyle/>
        <a:p>
          <a:r>
            <a:rPr lang="nl-NL"/>
            <a:t>uitproberen</a:t>
          </a:r>
        </a:p>
      </dgm:t>
    </dgm:pt>
    <dgm:pt modelId="{726AA33E-7224-CB40-9C88-EAF6E3B287AC}" type="parTrans" cxnId="{0C23A013-A712-3B41-BAD4-4D0C63164F1C}">
      <dgm:prSet/>
      <dgm:spPr/>
      <dgm:t>
        <a:bodyPr/>
        <a:lstStyle/>
        <a:p>
          <a:endParaRPr lang="nl-NL"/>
        </a:p>
      </dgm:t>
    </dgm:pt>
    <dgm:pt modelId="{E078D3C6-3020-204D-813F-F4DE4FB2BDC0}" type="sibTrans" cxnId="{0C23A013-A712-3B41-BAD4-4D0C63164F1C}">
      <dgm:prSet/>
      <dgm:spPr/>
      <dgm:t>
        <a:bodyPr/>
        <a:lstStyle/>
        <a:p>
          <a:endParaRPr lang="nl-NL"/>
        </a:p>
      </dgm:t>
    </dgm:pt>
    <dgm:pt modelId="{A25A8F82-CD61-4F42-ADA9-78020C727479}">
      <dgm:prSet phldrT="[Tekst]"/>
      <dgm:spPr/>
      <dgm:t>
        <a:bodyPr/>
        <a:lstStyle/>
        <a:p>
          <a:r>
            <a:rPr lang="nl-NL"/>
            <a:t> evalueren</a:t>
          </a:r>
        </a:p>
      </dgm:t>
    </dgm:pt>
    <dgm:pt modelId="{549A9C3C-D9BC-B547-B839-30751F23E568}" type="parTrans" cxnId="{C05273AF-A9ED-CB4B-98B3-B995DBDBA43A}">
      <dgm:prSet/>
      <dgm:spPr/>
      <dgm:t>
        <a:bodyPr/>
        <a:lstStyle/>
        <a:p>
          <a:endParaRPr lang="nl-NL"/>
        </a:p>
      </dgm:t>
    </dgm:pt>
    <dgm:pt modelId="{EC1F1132-A414-0D48-8B99-6C51391006E3}" type="sibTrans" cxnId="{C05273AF-A9ED-CB4B-98B3-B995DBDBA43A}">
      <dgm:prSet/>
      <dgm:spPr/>
      <dgm:t>
        <a:bodyPr/>
        <a:lstStyle/>
        <a:p>
          <a:endParaRPr lang="nl-NL"/>
        </a:p>
      </dgm:t>
    </dgm:pt>
    <dgm:pt modelId="{91465EA3-8A64-D54C-ACC4-1778F72F6DD2}" type="pres">
      <dgm:prSet presAssocID="{D8123448-DF36-C94B-A489-FE495D82F3A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D703127F-4103-F648-8D08-EC1927ACD09C}" type="pres">
      <dgm:prSet presAssocID="{D8123448-DF36-C94B-A489-FE495D82F3A7}" presName="cycle" presStyleCnt="0"/>
      <dgm:spPr/>
    </dgm:pt>
    <dgm:pt modelId="{FA6CB772-C3AA-AE47-BAC7-CA98F489AB97}" type="pres">
      <dgm:prSet presAssocID="{69930083-6DBF-3847-A037-8A2607F3D5CD}" presName="nodeFirstNode" presStyleLbl="node1" presStyleIdx="0" presStyleCnt="5" custRadScaleRad="100118" custRadScaleInc="-302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7F4658C-A0CC-EC47-8041-33F95E78ACB6}" type="pres">
      <dgm:prSet presAssocID="{4CF66F76-B6EB-9645-911A-FE6FE59D30E6}" presName="sibTransFirstNode" presStyleLbl="bgShp" presStyleIdx="0" presStyleCnt="1"/>
      <dgm:spPr/>
      <dgm:t>
        <a:bodyPr/>
        <a:lstStyle/>
        <a:p>
          <a:endParaRPr lang="nl-NL"/>
        </a:p>
      </dgm:t>
    </dgm:pt>
    <dgm:pt modelId="{F3B098F3-D015-D84D-A1B4-9A1522746665}" type="pres">
      <dgm:prSet presAssocID="{0712E47F-1361-C449-8960-F01BF9EE0CCC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4761123-A3D6-154E-A2CA-2EFFA1265C98}" type="pres">
      <dgm:prSet presAssocID="{138D329D-CD13-5E42-BC8B-515D5285E47F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EFBAC14-05E9-F041-A9D0-13F4FDD49671}" type="pres">
      <dgm:prSet presAssocID="{D2A53C73-F489-E342-9476-7422546ED5E2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97CFD51-1013-2540-8939-0049EE0174C0}" type="pres">
      <dgm:prSet presAssocID="{A25A8F82-CD61-4F42-ADA9-78020C727479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BA2AEEA3-C3FB-8F43-A061-CAB82AFAC54C}" srcId="{D8123448-DF36-C94B-A489-FE495D82F3A7}" destId="{69930083-6DBF-3847-A037-8A2607F3D5CD}" srcOrd="0" destOrd="0" parTransId="{97FC3D2E-DC18-3E42-9C62-4B8079E02088}" sibTransId="{4CF66F76-B6EB-9645-911A-FE6FE59D30E6}"/>
    <dgm:cxn modelId="{2E159A35-06F7-5D42-90C6-E02A136BD7F2}" type="presOf" srcId="{A25A8F82-CD61-4F42-ADA9-78020C727479}" destId="{197CFD51-1013-2540-8939-0049EE0174C0}" srcOrd="0" destOrd="0" presId="urn:microsoft.com/office/officeart/2005/8/layout/cycle3"/>
    <dgm:cxn modelId="{6EED66A2-02C9-3446-89E0-AA7E6682FE3A}" srcId="{D8123448-DF36-C94B-A489-FE495D82F3A7}" destId="{0712E47F-1361-C449-8960-F01BF9EE0CCC}" srcOrd="1" destOrd="0" parTransId="{769C2441-AAC1-204D-A2EC-8B9914C991EB}" sibTransId="{B72D5F5F-CAA1-B749-9DAE-4501023BF8B1}"/>
    <dgm:cxn modelId="{71A88CBF-4C67-F94A-A6FB-EBA82648DAB1}" type="presOf" srcId="{0712E47F-1361-C449-8960-F01BF9EE0CCC}" destId="{F3B098F3-D015-D84D-A1B4-9A1522746665}" srcOrd="0" destOrd="0" presId="urn:microsoft.com/office/officeart/2005/8/layout/cycle3"/>
    <dgm:cxn modelId="{C1EE4FFA-32D3-F847-AD46-77BDB8A32437}" type="presOf" srcId="{D8123448-DF36-C94B-A489-FE495D82F3A7}" destId="{91465EA3-8A64-D54C-ACC4-1778F72F6DD2}" srcOrd="0" destOrd="0" presId="urn:microsoft.com/office/officeart/2005/8/layout/cycle3"/>
    <dgm:cxn modelId="{BB0669B6-0921-E743-A6C0-37D3BBBEDBCD}" type="presOf" srcId="{4CF66F76-B6EB-9645-911A-FE6FE59D30E6}" destId="{07F4658C-A0CC-EC47-8041-33F95E78ACB6}" srcOrd="0" destOrd="0" presId="urn:microsoft.com/office/officeart/2005/8/layout/cycle3"/>
    <dgm:cxn modelId="{C05273AF-A9ED-CB4B-98B3-B995DBDBA43A}" srcId="{D8123448-DF36-C94B-A489-FE495D82F3A7}" destId="{A25A8F82-CD61-4F42-ADA9-78020C727479}" srcOrd="4" destOrd="0" parTransId="{549A9C3C-D9BC-B547-B839-30751F23E568}" sibTransId="{EC1F1132-A414-0D48-8B99-6C51391006E3}"/>
    <dgm:cxn modelId="{958B427B-461B-094A-A4F3-AC185EEC8B0D}" type="presOf" srcId="{D2A53C73-F489-E342-9476-7422546ED5E2}" destId="{0EFBAC14-05E9-F041-A9D0-13F4FDD49671}" srcOrd="0" destOrd="0" presId="urn:microsoft.com/office/officeart/2005/8/layout/cycle3"/>
    <dgm:cxn modelId="{0C23A013-A712-3B41-BAD4-4D0C63164F1C}" srcId="{D8123448-DF36-C94B-A489-FE495D82F3A7}" destId="{D2A53C73-F489-E342-9476-7422546ED5E2}" srcOrd="3" destOrd="0" parTransId="{726AA33E-7224-CB40-9C88-EAF6E3B287AC}" sibTransId="{E078D3C6-3020-204D-813F-F4DE4FB2BDC0}"/>
    <dgm:cxn modelId="{3A9AE6A1-316C-6A4A-9381-8A69C4D8BC80}" srcId="{D8123448-DF36-C94B-A489-FE495D82F3A7}" destId="{138D329D-CD13-5E42-BC8B-515D5285E47F}" srcOrd="2" destOrd="0" parTransId="{0BE84903-2A61-6140-93D6-924D1324012B}" sibTransId="{C13ED51A-FD0C-8C4A-9FDA-7938BE5C75D2}"/>
    <dgm:cxn modelId="{0226F072-08D6-EC40-A422-7BD0C44EA2D2}" type="presOf" srcId="{69930083-6DBF-3847-A037-8A2607F3D5CD}" destId="{FA6CB772-C3AA-AE47-BAC7-CA98F489AB97}" srcOrd="0" destOrd="0" presId="urn:microsoft.com/office/officeart/2005/8/layout/cycle3"/>
    <dgm:cxn modelId="{C6D56043-1E46-484A-9F39-51C11BCDA7EB}" type="presOf" srcId="{138D329D-CD13-5E42-BC8B-515D5285E47F}" destId="{34761123-A3D6-154E-A2CA-2EFFA1265C98}" srcOrd="0" destOrd="0" presId="urn:microsoft.com/office/officeart/2005/8/layout/cycle3"/>
    <dgm:cxn modelId="{CF5A5746-BEE2-3449-8ECB-C496897DD1FF}" type="presParOf" srcId="{91465EA3-8A64-D54C-ACC4-1778F72F6DD2}" destId="{D703127F-4103-F648-8D08-EC1927ACD09C}" srcOrd="0" destOrd="0" presId="urn:microsoft.com/office/officeart/2005/8/layout/cycle3"/>
    <dgm:cxn modelId="{B8F88513-ACA5-3344-AF95-3AA693D41BE2}" type="presParOf" srcId="{D703127F-4103-F648-8D08-EC1927ACD09C}" destId="{FA6CB772-C3AA-AE47-BAC7-CA98F489AB97}" srcOrd="0" destOrd="0" presId="urn:microsoft.com/office/officeart/2005/8/layout/cycle3"/>
    <dgm:cxn modelId="{91641513-9B40-AD40-8949-89642B21F0BB}" type="presParOf" srcId="{D703127F-4103-F648-8D08-EC1927ACD09C}" destId="{07F4658C-A0CC-EC47-8041-33F95E78ACB6}" srcOrd="1" destOrd="0" presId="urn:microsoft.com/office/officeart/2005/8/layout/cycle3"/>
    <dgm:cxn modelId="{935267BA-6279-2342-A712-1B947496BF74}" type="presParOf" srcId="{D703127F-4103-F648-8D08-EC1927ACD09C}" destId="{F3B098F3-D015-D84D-A1B4-9A1522746665}" srcOrd="2" destOrd="0" presId="urn:microsoft.com/office/officeart/2005/8/layout/cycle3"/>
    <dgm:cxn modelId="{61615928-FC22-D04E-AC9F-4CBB9AE623D7}" type="presParOf" srcId="{D703127F-4103-F648-8D08-EC1927ACD09C}" destId="{34761123-A3D6-154E-A2CA-2EFFA1265C98}" srcOrd="3" destOrd="0" presId="urn:microsoft.com/office/officeart/2005/8/layout/cycle3"/>
    <dgm:cxn modelId="{C9EADD49-8CD6-1846-B470-BC6ADA685E1C}" type="presParOf" srcId="{D703127F-4103-F648-8D08-EC1927ACD09C}" destId="{0EFBAC14-05E9-F041-A9D0-13F4FDD49671}" srcOrd="4" destOrd="0" presId="urn:microsoft.com/office/officeart/2005/8/layout/cycle3"/>
    <dgm:cxn modelId="{E2566A64-74E7-384B-8C9A-8A5D78851EBD}" type="presParOf" srcId="{D703127F-4103-F648-8D08-EC1927ACD09C}" destId="{197CFD51-1013-2540-8939-0049EE0174C0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F4658C-A0CC-EC47-8041-33F95E78ACB6}">
      <dsp:nvSpPr>
        <dsp:cNvPr id="0" name=""/>
        <dsp:cNvSpPr/>
      </dsp:nvSpPr>
      <dsp:spPr>
        <a:xfrm>
          <a:off x="771354" y="-26788"/>
          <a:ext cx="4597729" cy="4597729"/>
        </a:xfrm>
        <a:prstGeom prst="circularArrow">
          <a:avLst>
            <a:gd name="adj1" fmla="val 5544"/>
            <a:gd name="adj2" fmla="val 330680"/>
            <a:gd name="adj3" fmla="val 13814664"/>
            <a:gd name="adj4" fmla="val 17362433"/>
            <a:gd name="adj5" fmla="val 5757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A6CB772-C3AA-AE47-BAC7-CA98F489AB97}">
      <dsp:nvSpPr>
        <dsp:cNvPr id="0" name=""/>
        <dsp:cNvSpPr/>
      </dsp:nvSpPr>
      <dsp:spPr>
        <a:xfrm>
          <a:off x="2011785" y="0"/>
          <a:ext cx="2116866" cy="105843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/>
            <a:t>probleemstelling</a:t>
          </a:r>
        </a:p>
      </dsp:txBody>
      <dsp:txXfrm>
        <a:off x="2063453" y="51668"/>
        <a:ext cx="2013530" cy="955097"/>
      </dsp:txXfrm>
    </dsp:sp>
    <dsp:sp modelId="{F3B098F3-D015-D84D-A1B4-9A1522746665}">
      <dsp:nvSpPr>
        <dsp:cNvPr id="0" name=""/>
        <dsp:cNvSpPr/>
      </dsp:nvSpPr>
      <dsp:spPr>
        <a:xfrm>
          <a:off x="3938731" y="1356096"/>
          <a:ext cx="2116866" cy="1058433"/>
        </a:xfrm>
        <a:prstGeom prst="roundRect">
          <a:avLst/>
        </a:prstGeom>
        <a:gradFill rotWithShape="0">
          <a:gsLst>
            <a:gs pos="0">
              <a:schemeClr val="accent4">
                <a:hueOff val="-493895"/>
                <a:satOff val="5577"/>
                <a:lumOff val="299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-493895"/>
                <a:satOff val="5577"/>
                <a:lumOff val="299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/>
            <a:t>ontwerpen</a:t>
          </a:r>
        </a:p>
      </dsp:txBody>
      <dsp:txXfrm>
        <a:off x="3990399" y="1407764"/>
        <a:ext cx="2013530" cy="955097"/>
      </dsp:txXfrm>
    </dsp:sp>
    <dsp:sp modelId="{34761123-A3D6-154E-A2CA-2EFFA1265C98}">
      <dsp:nvSpPr>
        <dsp:cNvPr id="0" name=""/>
        <dsp:cNvSpPr/>
      </dsp:nvSpPr>
      <dsp:spPr>
        <a:xfrm>
          <a:off x="3226482" y="3548172"/>
          <a:ext cx="2116866" cy="1058433"/>
        </a:xfrm>
        <a:prstGeom prst="roundRect">
          <a:avLst/>
        </a:prstGeom>
        <a:gradFill rotWithShape="0">
          <a:gsLst>
            <a:gs pos="0">
              <a:schemeClr val="accent4">
                <a:hueOff val="-987791"/>
                <a:satOff val="11154"/>
                <a:lumOff val="598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-987791"/>
                <a:satOff val="11154"/>
                <a:lumOff val="598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/>
            <a:t>maken</a:t>
          </a:r>
        </a:p>
      </dsp:txBody>
      <dsp:txXfrm>
        <a:off x="3278150" y="3599840"/>
        <a:ext cx="2013530" cy="955097"/>
      </dsp:txXfrm>
    </dsp:sp>
    <dsp:sp modelId="{0EFBAC14-05E9-F041-A9D0-13F4FDD49671}">
      <dsp:nvSpPr>
        <dsp:cNvPr id="0" name=""/>
        <dsp:cNvSpPr/>
      </dsp:nvSpPr>
      <dsp:spPr>
        <a:xfrm>
          <a:off x="921597" y="3548172"/>
          <a:ext cx="2116866" cy="1058433"/>
        </a:xfrm>
        <a:prstGeom prst="roundRect">
          <a:avLst/>
        </a:prstGeom>
        <a:gradFill rotWithShape="0">
          <a:gsLst>
            <a:gs pos="0">
              <a:schemeClr val="accent4">
                <a:hueOff val="-1481686"/>
                <a:satOff val="16732"/>
                <a:lumOff val="897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-1481686"/>
                <a:satOff val="16732"/>
                <a:lumOff val="897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/>
            <a:t>uitproberen</a:t>
          </a:r>
        </a:p>
      </dsp:txBody>
      <dsp:txXfrm>
        <a:off x="973265" y="3599840"/>
        <a:ext cx="2013530" cy="955097"/>
      </dsp:txXfrm>
    </dsp:sp>
    <dsp:sp modelId="{197CFD51-1013-2540-8939-0049EE0174C0}">
      <dsp:nvSpPr>
        <dsp:cNvPr id="0" name=""/>
        <dsp:cNvSpPr/>
      </dsp:nvSpPr>
      <dsp:spPr>
        <a:xfrm>
          <a:off x="209348" y="1356096"/>
          <a:ext cx="2116866" cy="1058433"/>
        </a:xfrm>
        <a:prstGeom prst="roundRect">
          <a:avLst/>
        </a:prstGeom>
        <a:gradFill rotWithShape="0">
          <a:gsLst>
            <a:gs pos="0">
              <a:schemeClr val="accent4">
                <a:hueOff val="-1975582"/>
                <a:satOff val="22309"/>
                <a:lumOff val="1196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-1975582"/>
                <a:satOff val="22309"/>
                <a:lumOff val="1196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/>
            <a:t> evalueren</a:t>
          </a:r>
        </a:p>
      </dsp:txBody>
      <dsp:txXfrm>
        <a:off x="261016" y="1407764"/>
        <a:ext cx="2013530" cy="9550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10963-5FBB-4148-BE3E-9B133B8D1F5F}" type="datetimeFigureOut">
              <a:rPr lang="nl-NL" smtClean="0"/>
              <a:t>27-10-2015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FE2A0C-4036-6943-9F0D-1AE7C93764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917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Bvb</a:t>
            </a:r>
            <a:r>
              <a:rPr lang="nl-NL" dirty="0" smtClean="0"/>
              <a:t> : de wolf en de zeven geitjes </a:t>
            </a:r>
          </a:p>
          <a:p>
            <a:r>
              <a:rPr lang="nl-NL" dirty="0" smtClean="0"/>
              <a:t>- Rond het getal zeven</a:t>
            </a:r>
          </a:p>
          <a:p>
            <a:r>
              <a:rPr lang="nl-NL" dirty="0" smtClean="0"/>
              <a:t>- Binnen / buiten – in/onder/boven/…</a:t>
            </a:r>
          </a:p>
          <a:p>
            <a:r>
              <a:rPr lang="nl-NL" dirty="0" smtClean="0"/>
              <a:t>- Structuur van sprookje : er was eens – ze leefden</a:t>
            </a:r>
            <a:r>
              <a:rPr lang="nl-NL" baseline="0" dirty="0" smtClean="0"/>
              <a:t> nog lang en gelukkig. Aanbrengen nieuwe woordenschat </a:t>
            </a:r>
            <a:r>
              <a:rPr lang="nl-NL" baseline="0" dirty="0" err="1" smtClean="0"/>
              <a:t>bvb</a:t>
            </a:r>
            <a:r>
              <a:rPr lang="nl-NL" baseline="0" dirty="0" smtClean="0"/>
              <a:t> woordje wolf - …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E2A0C-4036-6943-9F0D-1AE7C93764EE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9745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BE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4D263-BA1D-3E46-B4B2-138D8DA8128F}" type="datetimeFigureOut">
              <a:rPr lang="nl-NL" smtClean="0"/>
              <a:t>27-10-2015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1CC6-4839-8140-A49A-4D2E363806E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4D263-BA1D-3E46-B4B2-138D8DA8128F}" type="datetimeFigureOut">
              <a:rPr lang="nl-NL" smtClean="0"/>
              <a:t>27-10-2015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1CC6-4839-8140-A49A-4D2E363806E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4D263-BA1D-3E46-B4B2-138D8DA8128F}" type="datetimeFigureOut">
              <a:rPr lang="nl-NL" smtClean="0"/>
              <a:t>27-10-2015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1CC6-4839-8140-A49A-4D2E363806E5}" type="slidenum">
              <a:rPr lang="nl-NL" smtClean="0"/>
              <a:t>‹nr.›</a:t>
            </a:fld>
            <a:endParaRPr lang="nl-N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BE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4D263-BA1D-3E46-B4B2-138D8DA8128F}" type="datetimeFigureOut">
              <a:rPr lang="nl-NL" smtClean="0"/>
              <a:t>27-10-2015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1CC6-4839-8140-A49A-4D2E363806E5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BE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4D263-BA1D-3E46-B4B2-138D8DA8128F}" type="datetimeFigureOut">
              <a:rPr lang="nl-NL" smtClean="0"/>
              <a:t>27-10-2015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1CC6-4839-8140-A49A-4D2E363806E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4D263-BA1D-3E46-B4B2-138D8DA8128F}" type="datetimeFigureOut">
              <a:rPr lang="nl-NL" smtClean="0"/>
              <a:t>27-10-2015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1CC6-4839-8140-A49A-4D2E363806E5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4D263-BA1D-3E46-B4B2-138D8DA8128F}" type="datetimeFigureOut">
              <a:rPr lang="nl-NL" smtClean="0"/>
              <a:t>27-10-2015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1CC6-4839-8140-A49A-4D2E363806E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4D263-BA1D-3E46-B4B2-138D8DA8128F}" type="datetimeFigureOut">
              <a:rPr lang="nl-NL" smtClean="0"/>
              <a:t>27-10-2015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1CC6-4839-8140-A49A-4D2E363806E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4D263-BA1D-3E46-B4B2-138D8DA8128F}" type="datetimeFigureOut">
              <a:rPr lang="nl-NL" smtClean="0"/>
              <a:t>27-10-2015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1CC6-4839-8140-A49A-4D2E363806E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4D263-BA1D-3E46-B4B2-138D8DA8128F}" type="datetimeFigureOut">
              <a:rPr lang="nl-NL" smtClean="0"/>
              <a:t>27-10-2015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1CC6-4839-8140-A49A-4D2E363806E5}" type="slidenum">
              <a:rPr lang="nl-NL" smtClean="0"/>
              <a:t>‹nr.›</a:t>
            </a:fld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BE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BE" smtClean="0"/>
              <a:t>Titelstijl van model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4D263-BA1D-3E46-B4B2-138D8DA8128F}" type="datetimeFigureOut">
              <a:rPr lang="nl-NL" smtClean="0"/>
              <a:t>27-10-2015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1CC6-4839-8140-A49A-4D2E363806E5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Sleep de afbeelding naar de tijdelijke aanduiding of klik op het pictogram als u een afbeelding wilt toevoegen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Titelstijl van model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F34D263-BA1D-3E46-B4B2-138D8DA8128F}" type="datetimeFigureOut">
              <a:rPr lang="nl-NL" smtClean="0"/>
              <a:t>27-10-2015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F741CC6-4839-8140-A49A-4D2E363806E5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91579"/>
            <a:ext cx="7772400" cy="1780108"/>
          </a:xfrm>
        </p:spPr>
        <p:txBody>
          <a:bodyPr/>
          <a:lstStyle/>
          <a:p>
            <a:r>
              <a:rPr lang="nl-NL" dirty="0" smtClean="0"/>
              <a:t>Er was eens… </a:t>
            </a:r>
            <a:br>
              <a:rPr lang="nl-NL" dirty="0" smtClean="0"/>
            </a:br>
            <a:r>
              <a:rPr lang="nl-NL" dirty="0" smtClean="0"/>
              <a:t>een klas vol techniek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711934" y="2519320"/>
            <a:ext cx="3828143" cy="382814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/>
        </p:spPr>
      </p:pic>
    </p:spTree>
    <p:extLst>
      <p:ext uri="{BB962C8B-B14F-4D97-AF65-F5344CB8AC3E}">
        <p14:creationId xmlns:p14="http://schemas.microsoft.com/office/powerpoint/2010/main" val="3167424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72067" y="1942529"/>
            <a:ext cx="7408333" cy="4183634"/>
          </a:xfrm>
        </p:spPr>
        <p:txBody>
          <a:bodyPr/>
          <a:lstStyle/>
          <a:p>
            <a:r>
              <a:rPr lang="nl-NL" dirty="0" smtClean="0"/>
              <a:t>Eeuwenoud</a:t>
            </a:r>
          </a:p>
          <a:p>
            <a:pPr lvl="1"/>
            <a:r>
              <a:rPr lang="nl-NL" dirty="0" smtClean="0"/>
              <a:t>Mondeling overgedragen</a:t>
            </a:r>
          </a:p>
          <a:p>
            <a:pPr lvl="1"/>
            <a:r>
              <a:rPr lang="nl-NL" dirty="0" smtClean="0"/>
              <a:t>Nadien neergeschreven </a:t>
            </a:r>
          </a:p>
          <a:p>
            <a:pPr marL="301943" lvl="1" indent="0">
              <a:buNone/>
            </a:pPr>
            <a:endParaRPr lang="nl-NL" dirty="0" smtClean="0"/>
          </a:p>
          <a:p>
            <a:r>
              <a:rPr lang="nl-NL" dirty="0" smtClean="0"/>
              <a:t>Traditie </a:t>
            </a:r>
          </a:p>
          <a:p>
            <a:pPr lvl="1"/>
            <a:r>
              <a:rPr lang="nl-NL" dirty="0" smtClean="0"/>
              <a:t>Bij ons maar ook wereldwijd</a:t>
            </a:r>
          </a:p>
          <a:p>
            <a:pPr lvl="2"/>
            <a:r>
              <a:rPr lang="nl-NL" dirty="0" smtClean="0"/>
              <a:t>Elk land heeft zijn traditionele sprookjes.</a:t>
            </a:r>
          </a:p>
          <a:p>
            <a:endParaRPr lang="nl-NL" dirty="0" smtClean="0"/>
          </a:p>
          <a:p>
            <a:pPr lvl="1"/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Sprookjes….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722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3052504"/>
          </a:xfrm>
        </p:spPr>
        <p:txBody>
          <a:bodyPr/>
          <a:lstStyle/>
          <a:p>
            <a:r>
              <a:rPr lang="nl-NL" dirty="0" smtClean="0"/>
              <a:t>Focus op </a:t>
            </a:r>
          </a:p>
          <a:p>
            <a:pPr lvl="1"/>
            <a:r>
              <a:rPr lang="nl-NL" dirty="0" smtClean="0"/>
              <a:t>Verhaallijn</a:t>
            </a:r>
          </a:p>
          <a:p>
            <a:pPr lvl="1"/>
            <a:r>
              <a:rPr lang="nl-NL" dirty="0" smtClean="0"/>
              <a:t>Opvoedende waarde</a:t>
            </a:r>
          </a:p>
          <a:p>
            <a:r>
              <a:rPr lang="nl-NL" dirty="0" smtClean="0"/>
              <a:t>Activiteiten</a:t>
            </a:r>
          </a:p>
          <a:p>
            <a:pPr lvl="1"/>
            <a:r>
              <a:rPr lang="nl-NL" dirty="0" smtClean="0"/>
              <a:t>Taal</a:t>
            </a:r>
          </a:p>
          <a:p>
            <a:pPr lvl="1"/>
            <a:r>
              <a:rPr lang="nl-NL" dirty="0" smtClean="0"/>
              <a:t>Tellen</a:t>
            </a:r>
          </a:p>
          <a:p>
            <a:pPr lvl="1"/>
            <a:r>
              <a:rPr lang="nl-NL" dirty="0" smtClean="0"/>
              <a:t>Ruimtebegrippen</a:t>
            </a:r>
          </a:p>
          <a:p>
            <a:pPr lvl="1"/>
            <a:endParaRPr lang="nl-NL" dirty="0"/>
          </a:p>
          <a:p>
            <a:pPr marL="301943" lvl="1" indent="0">
              <a:buNone/>
            </a:pPr>
            <a:endParaRPr lang="nl-NL" dirty="0" smtClean="0"/>
          </a:p>
          <a:p>
            <a:pPr lvl="1"/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Sprookjes in de klas	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6238154" y="6358797"/>
            <a:ext cx="271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Bron : Van </a:t>
            </a:r>
            <a:r>
              <a:rPr lang="nl-NL" dirty="0" err="1" smtClean="0"/>
              <a:t>Coillie</a:t>
            </a:r>
            <a:r>
              <a:rPr lang="nl-NL" dirty="0" smtClean="0"/>
              <a:t>, J., 2007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271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Focus ligt NIET op verhaallijn &amp; opvoedende waarde.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WEL OP :</a:t>
            </a:r>
          </a:p>
          <a:p>
            <a:r>
              <a:rPr lang="nl-NL" dirty="0" smtClean="0"/>
              <a:t>Een aspect uit het sprookje waar techniek aan verbonden kan worden.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Sprookjes … anders bekeken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226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Een goed sprookje waar er een onderzoeksvraag vraag uit voort kan vloeien.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Aangepast materiaal aan de onderzoeksvraag.</a:t>
            </a:r>
          </a:p>
          <a:p>
            <a:pPr lvl="1"/>
            <a:r>
              <a:rPr lang="nl-NL" dirty="0" smtClean="0"/>
              <a:t>Begin met weinig materiaal.</a:t>
            </a:r>
          </a:p>
          <a:p>
            <a:pPr lvl="1"/>
            <a:r>
              <a:rPr lang="nl-NL" dirty="0" smtClean="0"/>
              <a:t>Leg tijdens het onderzoek materiaal bij indien leerlingen daar nood aan hebben.</a:t>
            </a:r>
          </a:p>
          <a:p>
            <a:endParaRPr lang="nl-NL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heb je nodig?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393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Schematisch </a:t>
            </a:r>
            <a:endParaRPr lang="nl-NL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10122425"/>
              </p:ext>
            </p:extLst>
          </p:nvPr>
        </p:nvGraphicFramePr>
        <p:xfrm>
          <a:off x="1405118" y="1804913"/>
          <a:ext cx="6264947" cy="4607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hthoek 4"/>
          <p:cNvSpPr/>
          <p:nvPr/>
        </p:nvSpPr>
        <p:spPr>
          <a:xfrm>
            <a:off x="7246717" y="5553642"/>
            <a:ext cx="180273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800" dirty="0"/>
              <a:t>Schema is gemaakt op basis van de gegevens uit volgende bron: De Smet, L. &amp; Van </a:t>
            </a:r>
            <a:r>
              <a:rPr lang="nl-NL" sz="800" dirty="0" err="1"/>
              <a:t>Eetvelde</a:t>
            </a:r>
            <a:r>
              <a:rPr lang="nl-NL" sz="800" dirty="0"/>
              <a:t>, A. (2010). </a:t>
            </a:r>
            <a:r>
              <a:rPr lang="nl-NL" sz="800" i="1" dirty="0"/>
              <a:t>Ontwikkeling begeleiden via wereldoriëntatie – 3- ’10-11- OKO.</a:t>
            </a:r>
            <a:r>
              <a:rPr lang="nl-NL" sz="800" dirty="0"/>
              <a:t> Onuitgegeven cursus professionele bachelor kleuteronderwijs, </a:t>
            </a:r>
            <a:r>
              <a:rPr lang="nl-NL" sz="800" dirty="0" err="1"/>
              <a:t>Arteveldehogeschool</a:t>
            </a:r>
            <a:r>
              <a:rPr lang="nl-NL" sz="800" dirty="0"/>
              <a:t> Gent : Bachelor in het onderwijs : kleuteronderwijs.</a:t>
            </a:r>
            <a:endParaRPr lang="nl-BE" sz="800" dirty="0"/>
          </a:p>
        </p:txBody>
      </p:sp>
    </p:spTree>
    <p:extLst>
      <p:ext uri="{BB962C8B-B14F-4D97-AF65-F5344CB8AC3E}">
        <p14:creationId xmlns:p14="http://schemas.microsoft.com/office/powerpoint/2010/main" val="328025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72067" y="1954981"/>
            <a:ext cx="7408333" cy="4631910"/>
          </a:xfrm>
        </p:spPr>
        <p:txBody>
          <a:bodyPr>
            <a:normAutofit/>
          </a:bodyPr>
          <a:lstStyle/>
          <a:p>
            <a:r>
              <a:rPr lang="nl-NL" dirty="0" smtClean="0"/>
              <a:t>De legende van Sinterklaas</a:t>
            </a:r>
          </a:p>
          <a:p>
            <a:pPr lvl="1"/>
            <a:r>
              <a:rPr lang="nl-NL" dirty="0" smtClean="0"/>
              <a:t>Hoe ontstaat een schaduw? Ontwerp een schaduw? Leg een schaduw vast.</a:t>
            </a:r>
          </a:p>
          <a:p>
            <a:pPr lvl="1"/>
            <a:endParaRPr lang="nl-NL" dirty="0" smtClean="0"/>
          </a:p>
          <a:p>
            <a:r>
              <a:rPr lang="nl-NL" dirty="0" smtClean="0"/>
              <a:t>Het lelijke jonge eendje </a:t>
            </a:r>
          </a:p>
          <a:p>
            <a:pPr lvl="1"/>
            <a:r>
              <a:rPr lang="nl-NL" dirty="0" smtClean="0"/>
              <a:t>Zoek verschillende mogelijkheden om jezelf te spiegelen en maak een spiegel.</a:t>
            </a:r>
          </a:p>
          <a:p>
            <a:pPr marL="301943" lvl="1" indent="0">
              <a:buNone/>
            </a:pPr>
            <a:endParaRPr lang="nl-NL" dirty="0" smtClean="0"/>
          </a:p>
          <a:p>
            <a:r>
              <a:rPr lang="nl-NL" dirty="0" smtClean="0"/>
              <a:t>De prinses op erwt</a:t>
            </a:r>
          </a:p>
          <a:p>
            <a:pPr lvl="1"/>
            <a:r>
              <a:rPr lang="nl-NL" dirty="0" smtClean="0"/>
              <a:t>Bouw een systeem waardoor de erwt onder een boek niet wordt platgedrukt.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de slag	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8350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72067" y="2091955"/>
            <a:ext cx="7408333" cy="4034208"/>
          </a:xfrm>
        </p:spPr>
        <p:txBody>
          <a:bodyPr/>
          <a:lstStyle/>
          <a:p>
            <a:r>
              <a:rPr lang="nl-NL" dirty="0" smtClean="0"/>
              <a:t>Assepoester</a:t>
            </a:r>
          </a:p>
          <a:p>
            <a:pPr lvl="1"/>
            <a:r>
              <a:rPr lang="nl-NL" dirty="0" smtClean="0"/>
              <a:t>Ontwerp een koets met minstens vier wielen. Ze moet manueel voortgetrokken kunnen worden.</a:t>
            </a:r>
            <a:endParaRPr lang="nl-NL" dirty="0"/>
          </a:p>
          <a:p>
            <a:r>
              <a:rPr lang="nl-NL" dirty="0"/>
              <a:t>David &amp; </a:t>
            </a:r>
            <a:r>
              <a:rPr lang="nl-NL" dirty="0" smtClean="0"/>
              <a:t>Goliath</a:t>
            </a:r>
          </a:p>
          <a:p>
            <a:pPr lvl="1"/>
            <a:r>
              <a:rPr lang="nl-NL" dirty="0" smtClean="0"/>
              <a:t>Ontwerp een systeem waardoor het steentje van David tot tegen het hoofd van Goliath kan geraken.</a:t>
            </a:r>
            <a:endParaRPr lang="nl-NL" dirty="0"/>
          </a:p>
          <a:p>
            <a:r>
              <a:rPr lang="nl-NL" dirty="0" err="1" smtClean="0"/>
              <a:t>Raponsje</a:t>
            </a:r>
            <a:endParaRPr lang="nl-NL" dirty="0" smtClean="0"/>
          </a:p>
          <a:p>
            <a:pPr lvl="1"/>
            <a:r>
              <a:rPr lang="nl-NL" dirty="0" smtClean="0"/>
              <a:t>Hoe bevrijd je </a:t>
            </a:r>
            <a:r>
              <a:rPr lang="nl-NL" dirty="0" err="1" smtClean="0"/>
              <a:t>Raponsje</a:t>
            </a:r>
            <a:r>
              <a:rPr lang="nl-NL" dirty="0" smtClean="0"/>
              <a:t> uit de toren? Haar lange haren werden afgeknipt…. De prins zoekt een oplossing….</a:t>
            </a:r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287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Meer info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1100" y="2931289"/>
            <a:ext cx="4229100" cy="1917700"/>
          </a:xfrm>
          <a:prstGeom prst="rect">
            <a:avLst/>
          </a:prstGeom>
        </p:spPr>
      </p:pic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sz="2300" dirty="0" smtClean="0"/>
              <a:t>Er was eens… een kleuterklas vol techniek</a:t>
            </a:r>
          </a:p>
          <a:p>
            <a:pPr marL="0" indent="0" algn="ctr">
              <a:buNone/>
            </a:pPr>
            <a:endParaRPr lang="nl-NL" sz="2300" dirty="0"/>
          </a:p>
          <a:p>
            <a:pPr marL="0" indent="0" algn="ctr">
              <a:buNone/>
            </a:pPr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426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lfvorm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Golfvorm.thmx</Template>
  <TotalTime>85</TotalTime>
  <Words>339</Words>
  <Application>Microsoft Office PowerPoint</Application>
  <PresentationFormat>Diavoorstelling (4:3)</PresentationFormat>
  <Paragraphs>67</Paragraphs>
  <Slides>9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Golfvorm</vt:lpstr>
      <vt:lpstr>Er was eens…  een klas vol techniek</vt:lpstr>
      <vt:lpstr>Sprookjes….</vt:lpstr>
      <vt:lpstr>Sprookjes in de klas </vt:lpstr>
      <vt:lpstr>Sprookjes … anders bekeken</vt:lpstr>
      <vt:lpstr>Wat heb je nodig?</vt:lpstr>
      <vt:lpstr>Schematisch </vt:lpstr>
      <vt:lpstr>Aan de slag </vt:lpstr>
      <vt:lpstr>PowerPoint-presentatie</vt:lpstr>
      <vt:lpstr>Meer info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 was eens…  een klas vol techniek</dc:title>
  <dc:creator>An Vanhoef</dc:creator>
  <cp:lastModifiedBy>De Schrijver, Katrien</cp:lastModifiedBy>
  <cp:revision>10</cp:revision>
  <dcterms:created xsi:type="dcterms:W3CDTF">2015-10-14T11:12:27Z</dcterms:created>
  <dcterms:modified xsi:type="dcterms:W3CDTF">2015-10-27T08:24:07Z</dcterms:modified>
</cp:coreProperties>
</file>