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handoutMasterIdLst>
    <p:handoutMasterId r:id="rId23"/>
  </p:handoutMasterIdLst>
  <p:sldIdLst>
    <p:sldId id="256" r:id="rId5"/>
    <p:sldId id="257" r:id="rId6"/>
    <p:sldId id="258" r:id="rId7"/>
    <p:sldId id="259" r:id="rId8"/>
    <p:sldId id="278" r:id="rId9"/>
    <p:sldId id="260" r:id="rId10"/>
    <p:sldId id="276" r:id="rId11"/>
    <p:sldId id="261" r:id="rId12"/>
    <p:sldId id="277" r:id="rId13"/>
    <p:sldId id="262" r:id="rId14"/>
    <p:sldId id="268" r:id="rId15"/>
    <p:sldId id="279" r:id="rId16"/>
    <p:sldId id="280" r:id="rId17"/>
    <p:sldId id="273" r:id="rId18"/>
    <p:sldId id="263" r:id="rId19"/>
    <p:sldId id="269" r:id="rId20"/>
    <p:sldId id="270" r:id="rId21"/>
    <p:sldId id="274" r:id="rId22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66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D7160-F0EA-47F7-B0A3-A2A6DB83C160}" type="datetimeFigureOut">
              <a:rPr lang="nl-BE" smtClean="0"/>
              <a:t>20/01/2017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BE1F5-9377-455B-A54A-3E162D4F21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01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08F-1DFA-4D14-B0E5-4A8F1BFD4C2F}" type="datetimeFigureOut">
              <a:rPr lang="nl-BE" smtClean="0"/>
              <a:t>20/01/2017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9F1E-4D94-453C-B3B0-91323FD6AA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478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08F-1DFA-4D14-B0E5-4A8F1BFD4C2F}" type="datetimeFigureOut">
              <a:rPr lang="nl-BE" smtClean="0"/>
              <a:t>20/01/2017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9F1E-4D94-453C-B3B0-91323FD6AA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999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08F-1DFA-4D14-B0E5-4A8F1BFD4C2F}" type="datetimeFigureOut">
              <a:rPr lang="nl-BE" smtClean="0"/>
              <a:t>20/01/2017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9F1E-4D94-453C-B3B0-91323FD6AA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20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08F-1DFA-4D14-B0E5-4A8F1BFD4C2F}" type="datetimeFigureOut">
              <a:rPr lang="nl-BE" smtClean="0"/>
              <a:t>20/01/2017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9F1E-4D94-453C-B3B0-91323FD6AA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19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08F-1DFA-4D14-B0E5-4A8F1BFD4C2F}" type="datetimeFigureOut">
              <a:rPr lang="nl-BE" smtClean="0"/>
              <a:t>20/01/2017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9F1E-4D94-453C-B3B0-91323FD6AA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227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08F-1DFA-4D14-B0E5-4A8F1BFD4C2F}" type="datetimeFigureOut">
              <a:rPr lang="nl-BE" smtClean="0"/>
              <a:t>20/01/2017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9F1E-4D94-453C-B3B0-91323FD6AA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745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08F-1DFA-4D14-B0E5-4A8F1BFD4C2F}" type="datetimeFigureOut">
              <a:rPr lang="nl-BE" smtClean="0"/>
              <a:t>20/01/2017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9F1E-4D94-453C-B3B0-91323FD6AA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06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08F-1DFA-4D14-B0E5-4A8F1BFD4C2F}" type="datetimeFigureOut">
              <a:rPr lang="nl-BE" smtClean="0"/>
              <a:t>20/01/2017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9F1E-4D94-453C-B3B0-91323FD6AA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739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08F-1DFA-4D14-B0E5-4A8F1BFD4C2F}" type="datetimeFigureOut">
              <a:rPr lang="nl-BE" smtClean="0"/>
              <a:t>20/01/2017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9F1E-4D94-453C-B3B0-91323FD6AA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996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08F-1DFA-4D14-B0E5-4A8F1BFD4C2F}" type="datetimeFigureOut">
              <a:rPr lang="nl-BE" smtClean="0"/>
              <a:t>20/01/2017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9F1E-4D94-453C-B3B0-91323FD6AA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566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08F-1DFA-4D14-B0E5-4A8F1BFD4C2F}" type="datetimeFigureOut">
              <a:rPr lang="nl-BE" smtClean="0"/>
              <a:t>20/01/2017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9F1E-4D94-453C-B3B0-91323FD6AA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461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408F-1DFA-4D14-B0E5-4A8F1BFD4C2F}" type="datetimeFigureOut">
              <a:rPr lang="nl-BE" smtClean="0"/>
              <a:t>20/01/2017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89F1E-4D94-453C-B3B0-91323FD6AA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751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id.rechtopleerlingenvervoer.be/app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83568" y="1262902"/>
            <a:ext cx="79928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Recht op </a:t>
            </a:r>
            <a:r>
              <a:rPr lang="nl-BE" sz="4000" b="1" dirty="0" err="1" smtClean="0"/>
              <a:t>leerlingenvervoer</a:t>
            </a:r>
            <a:r>
              <a:rPr lang="nl-BE" sz="4000" b="1" dirty="0" smtClean="0"/>
              <a:t>: </a:t>
            </a:r>
          </a:p>
          <a:p>
            <a:pPr algn="ctr"/>
            <a:r>
              <a:rPr lang="nl-BE" sz="4000" b="1" dirty="0"/>
              <a:t>d</a:t>
            </a:r>
            <a:r>
              <a:rPr lang="nl-BE" sz="4000" b="1" dirty="0" smtClean="0"/>
              <a:t>igitale aanvraag</a:t>
            </a:r>
          </a:p>
          <a:p>
            <a:endParaRPr lang="nl-BE" sz="3200" dirty="0"/>
          </a:p>
          <a:p>
            <a:pPr algn="ctr"/>
            <a:r>
              <a:rPr lang="nl-BE" sz="3200" i="1" dirty="0" smtClean="0"/>
              <a:t>Stappenplan</a:t>
            </a:r>
          </a:p>
          <a:p>
            <a:pPr algn="ctr"/>
            <a:endParaRPr lang="nl-BE" sz="2000" i="1" dirty="0"/>
          </a:p>
          <a:p>
            <a:pPr algn="ctr"/>
            <a:endParaRPr lang="nl-BE" sz="2000" i="1" dirty="0" smtClean="0"/>
          </a:p>
          <a:p>
            <a:pPr algn="ctr"/>
            <a:endParaRPr lang="nl-BE" sz="2000" i="1" dirty="0" smtClean="0"/>
          </a:p>
          <a:p>
            <a:pPr algn="ctr"/>
            <a:endParaRPr lang="nl-BE" sz="2000" i="1" dirty="0"/>
          </a:p>
          <a:p>
            <a:pPr algn="ctr"/>
            <a:r>
              <a:rPr lang="nl-BE" sz="3200" i="1" dirty="0">
                <a:hlinkClick r:id="rId2"/>
              </a:rPr>
              <a:t>https://</a:t>
            </a:r>
            <a:r>
              <a:rPr lang="nl-BE" sz="3200" i="1" dirty="0" smtClean="0">
                <a:hlinkClick r:id="rId2"/>
              </a:rPr>
              <a:t>eid.rechtopleerlingenvervoer.be/app/</a:t>
            </a:r>
            <a:r>
              <a:rPr lang="nl-BE" sz="32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1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Vernieuwen individueel vervoer</a:t>
            </a:r>
            <a:endParaRPr lang="nl-BE" sz="27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u="sng" dirty="0" smtClean="0"/>
              <a:t>Werkwijze:</a:t>
            </a:r>
          </a:p>
          <a:p>
            <a:pPr marL="0" indent="0">
              <a:buNone/>
            </a:pPr>
            <a:endParaRPr lang="nl-BE" sz="1600" u="sng" dirty="0" smtClean="0"/>
          </a:p>
          <a:p>
            <a:pPr>
              <a:buFont typeface="+mj-lt"/>
              <a:buAutoNum type="arabicPeriod"/>
            </a:pPr>
            <a:r>
              <a:rPr lang="nl-BE" sz="1600" dirty="0" smtClean="0"/>
              <a:t>Duid in het keuzemenu (bovenaan de pagina) het schooljaar aan waarin de aanvraag van de betreffende leerling voor het laatst ingediend/vernieuwd werd.</a:t>
            </a:r>
          </a:p>
          <a:p>
            <a:pPr marL="0" indent="0">
              <a:buNone/>
            </a:pPr>
            <a:endParaRPr lang="nl-BE" sz="1600" dirty="0" smtClean="0"/>
          </a:p>
          <a:p>
            <a:endParaRPr lang="nl-BE" sz="1600" dirty="0"/>
          </a:p>
          <a:p>
            <a:endParaRPr lang="nl-BE" sz="1600" dirty="0" smtClean="0"/>
          </a:p>
          <a:p>
            <a:endParaRPr lang="nl-BE" sz="1600" dirty="0"/>
          </a:p>
          <a:p>
            <a:endParaRPr lang="nl-BE" sz="1600" dirty="0" smtClean="0"/>
          </a:p>
          <a:p>
            <a:endParaRPr lang="nl-BE" sz="1600" dirty="0" smtClean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endParaRPr lang="nl-BE" sz="1400" u="sng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r>
              <a:rPr lang="nl-BE" sz="1400" dirty="0" smtClean="0"/>
              <a:t>→ U zal daarop een lijst zien verschijnen met alle goedgekeurde aanvragen voor recht op individueel vervoer die vanuit de school ingediend werden tijdens dat specifieke schooljaar.</a:t>
            </a:r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endParaRPr lang="nl-BE" sz="16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03" y="3284550"/>
            <a:ext cx="2652994" cy="17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Vernieuwen individueel vervoer</a:t>
            </a:r>
            <a:endParaRPr lang="nl-BE" sz="27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nl-BE" sz="1600" dirty="0" smtClean="0"/>
              <a:t>Zoek in deze lijst de leerling waarvan u de aanvraag individueel vervoer wenst te vernieuwen.</a:t>
            </a:r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r>
              <a:rPr lang="nl-BE" sz="1400" i="1" u="sng" dirty="0" smtClean="0"/>
              <a:t>Mogelijkheid 1</a:t>
            </a:r>
            <a:r>
              <a:rPr lang="nl-BE" sz="1400" i="1" dirty="0" smtClean="0"/>
              <a:t>: de lijst handmatig doorbladeren, via de knop ‘Volgende’</a:t>
            </a:r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 smtClean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r>
              <a:rPr lang="nl-BE" sz="1400" i="1" u="sng" dirty="0" smtClean="0"/>
              <a:t>Mogelijkheid 2</a:t>
            </a:r>
            <a:r>
              <a:rPr lang="nl-BE" sz="1400" i="1" dirty="0" smtClean="0"/>
              <a:t>: de zoekfunctie gebruiken, via de knop ‘Zoeken’</a:t>
            </a:r>
            <a:endParaRPr lang="nl-BE" sz="1400" i="1" dirty="0"/>
          </a:p>
          <a:p>
            <a:pPr>
              <a:buFont typeface="+mj-lt"/>
              <a:buAutoNum type="arabicPeriod" startAt="2"/>
            </a:pPr>
            <a:endParaRPr lang="nl-BE" sz="1400" dirty="0" smtClean="0"/>
          </a:p>
          <a:p>
            <a:pPr>
              <a:buFont typeface="+mj-lt"/>
              <a:buAutoNum type="arabicPeriod" startAt="2"/>
            </a:pPr>
            <a:endParaRPr lang="nl-BE" sz="1600" dirty="0" smtClean="0"/>
          </a:p>
          <a:p>
            <a:pPr>
              <a:buFont typeface="+mj-lt"/>
              <a:buAutoNum type="arabicPeriod" startAt="2"/>
            </a:pPr>
            <a:endParaRPr lang="nl-BE" sz="1600" dirty="0"/>
          </a:p>
          <a:p>
            <a:pPr marL="0" indent="0">
              <a:buNone/>
            </a:pPr>
            <a:endParaRPr lang="nl-BE" sz="1600" dirty="0" smtClean="0"/>
          </a:p>
          <a:p>
            <a:pPr>
              <a:buFont typeface="+mj-lt"/>
              <a:buAutoNum type="arabicPeriod" startAt="2"/>
            </a:pPr>
            <a:endParaRPr lang="nl-BE" sz="1600" dirty="0" smtClean="0"/>
          </a:p>
          <a:p>
            <a:pPr>
              <a:buFont typeface="+mj-lt"/>
              <a:buAutoNum type="arabicPeriod" startAt="2"/>
            </a:pPr>
            <a:endParaRPr lang="nl-BE" sz="1400" dirty="0" smtClean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endParaRPr lang="nl-BE" sz="1400" u="sng" dirty="0"/>
          </a:p>
          <a:p>
            <a:pPr>
              <a:buFont typeface="+mj-lt"/>
              <a:buAutoNum type="arabicPeriod" startAt="5"/>
            </a:pPr>
            <a:endParaRPr lang="nl-BE" sz="1600" dirty="0"/>
          </a:p>
          <a:p>
            <a:pPr>
              <a:buFont typeface="+mj-lt"/>
              <a:buAutoNum type="arabicPeriod" startAt="5"/>
            </a:pPr>
            <a:endParaRPr lang="nl-BE" sz="1600" dirty="0" smtClean="0"/>
          </a:p>
          <a:p>
            <a:pPr>
              <a:buFont typeface="+mj-lt"/>
              <a:buAutoNum type="arabicPeriod" startAt="5"/>
            </a:pPr>
            <a:endParaRPr lang="nl-BE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7" y="2924944"/>
            <a:ext cx="5976664" cy="6349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050" y="4509120"/>
            <a:ext cx="339189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Vernieuwen individueel vervoer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nl-BE" sz="1600" dirty="0" smtClean="0"/>
              <a:t>Selecteer de gewenste leerling door op de betreffende rij te klikken </a:t>
            </a:r>
            <a:r>
              <a:rPr lang="nl-BE" sz="1600" i="1" dirty="0" smtClean="0"/>
              <a:t>(de rij wordt dan blauw)</a:t>
            </a:r>
            <a:r>
              <a:rPr lang="nl-BE" sz="1600" dirty="0" smtClean="0"/>
              <a:t> en klik vervolgens op ‘Vernieuw Aanvraag’.</a:t>
            </a:r>
            <a:endParaRPr lang="nl-BE" sz="1600" i="1" dirty="0" smtClean="0"/>
          </a:p>
          <a:p>
            <a:pPr>
              <a:buFont typeface="+mj-lt"/>
              <a:buAutoNum type="arabicPeriod" startAt="3"/>
            </a:pPr>
            <a:endParaRPr lang="nl-BE" sz="1600" dirty="0"/>
          </a:p>
          <a:p>
            <a:pPr>
              <a:buFont typeface="+mj-lt"/>
              <a:buAutoNum type="arabicPeriod" startAt="3"/>
            </a:pPr>
            <a:endParaRPr lang="nl-BE" sz="1600" dirty="0" smtClean="0"/>
          </a:p>
          <a:p>
            <a:pPr>
              <a:buFont typeface="+mj-lt"/>
              <a:buAutoNum type="arabicPeriod" startAt="3"/>
            </a:pPr>
            <a:endParaRPr lang="nl-BE" sz="1600" dirty="0"/>
          </a:p>
          <a:p>
            <a:pPr>
              <a:buFont typeface="+mj-lt"/>
              <a:buAutoNum type="arabicPeriod" startAt="3"/>
            </a:pPr>
            <a:endParaRPr lang="nl-BE" sz="1600" dirty="0" smtClean="0"/>
          </a:p>
          <a:p>
            <a:pPr>
              <a:buFont typeface="+mj-lt"/>
              <a:buAutoNum type="arabicPeriod" startAt="3"/>
            </a:pPr>
            <a:endParaRPr lang="nl-BE" sz="1600" dirty="0"/>
          </a:p>
          <a:p>
            <a:pPr>
              <a:buFont typeface="+mj-lt"/>
              <a:buAutoNum type="arabicPeriod" startAt="3"/>
            </a:pPr>
            <a:endParaRPr lang="nl-BE" sz="1600" dirty="0" smtClean="0"/>
          </a:p>
          <a:p>
            <a:pPr>
              <a:buFont typeface="+mj-lt"/>
              <a:buAutoNum type="arabicPeriod" startAt="3"/>
            </a:pPr>
            <a:endParaRPr lang="nl-BE" sz="1600" dirty="0"/>
          </a:p>
          <a:p>
            <a:pPr>
              <a:buFont typeface="+mj-lt"/>
              <a:buAutoNum type="arabicPeriod" startAt="3"/>
            </a:pPr>
            <a:endParaRPr lang="nl-BE" sz="1600" dirty="0" smtClean="0"/>
          </a:p>
          <a:p>
            <a:pPr>
              <a:buFont typeface="+mj-lt"/>
              <a:buAutoNum type="arabicPeriod" startAt="4"/>
            </a:pPr>
            <a:endParaRPr lang="nl-BE" sz="1600" dirty="0" smtClean="0"/>
          </a:p>
          <a:p>
            <a:pPr>
              <a:buFont typeface="+mj-lt"/>
              <a:buAutoNum type="arabicPeriod" startAt="4"/>
            </a:pPr>
            <a:endParaRPr lang="nl-BE" sz="1600" dirty="0" smtClean="0"/>
          </a:p>
          <a:p>
            <a:pPr>
              <a:buFont typeface="+mj-lt"/>
              <a:buAutoNum type="arabicPeriod" startAt="4"/>
            </a:pPr>
            <a:endParaRPr lang="nl-BE" sz="1600" dirty="0"/>
          </a:p>
          <a:p>
            <a:pPr marL="0" indent="0">
              <a:buNone/>
            </a:pPr>
            <a:endParaRPr lang="nl-BE" sz="1600" dirty="0"/>
          </a:p>
          <a:p>
            <a:pPr>
              <a:buFont typeface="+mj-lt"/>
              <a:buAutoNum type="arabicPeriod" startAt="4"/>
            </a:pPr>
            <a:endParaRPr lang="nl-BE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42" y="2803083"/>
            <a:ext cx="6579915" cy="21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Vernieuwen individueel vervoer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nl-BE" sz="1600" dirty="0" smtClean="0"/>
              <a:t>Indien nodig, wijzig de gegevens (waar mogelijk).</a:t>
            </a:r>
          </a:p>
          <a:p>
            <a:pPr>
              <a:buFont typeface="+mj-lt"/>
              <a:buAutoNum type="arabicPeriod" startAt="4"/>
            </a:pPr>
            <a:endParaRPr lang="nl-BE" sz="1600" dirty="0" smtClean="0"/>
          </a:p>
          <a:p>
            <a:pPr marL="0" indent="0">
              <a:buNone/>
            </a:pPr>
            <a:endParaRPr lang="nl-BE" sz="1600" dirty="0" smtClean="0"/>
          </a:p>
          <a:p>
            <a:pPr marL="0" indent="0" algn="ctr">
              <a:buNone/>
            </a:pPr>
            <a:endParaRPr lang="nl-BE" sz="1600" dirty="0" smtClean="0"/>
          </a:p>
          <a:p>
            <a:pPr>
              <a:buFont typeface="+mj-lt"/>
              <a:buAutoNum type="arabicPeriod" startAt="5"/>
            </a:pPr>
            <a:endParaRPr lang="nl-BE" sz="1600" dirty="0"/>
          </a:p>
          <a:p>
            <a:pPr>
              <a:buFont typeface="+mj-lt"/>
              <a:buAutoNum type="arabicPeriod" startAt="5"/>
            </a:pPr>
            <a:endParaRPr lang="nl-BE" sz="1600" dirty="0" smtClean="0"/>
          </a:p>
          <a:p>
            <a:pPr>
              <a:buFont typeface="+mj-lt"/>
              <a:buAutoNum type="arabicPeriod" startAt="5"/>
            </a:pPr>
            <a:endParaRPr lang="nl-BE" sz="1600" dirty="0"/>
          </a:p>
          <a:p>
            <a:pPr>
              <a:buFont typeface="+mj-lt"/>
              <a:buAutoNum type="arabicPeriod" startAt="5"/>
            </a:pPr>
            <a:endParaRPr lang="nl-BE" sz="1600" dirty="0" smtClean="0"/>
          </a:p>
          <a:p>
            <a:pPr>
              <a:buFont typeface="+mj-lt"/>
              <a:buAutoNum type="arabicPeriod" startAt="5"/>
            </a:pPr>
            <a:endParaRPr lang="nl-BE" sz="1600" dirty="0"/>
          </a:p>
          <a:p>
            <a:pPr>
              <a:buFont typeface="+mj-lt"/>
              <a:buAutoNum type="arabicPeriod" startAt="5"/>
            </a:pPr>
            <a:endParaRPr lang="nl-BE" sz="1600" dirty="0" smtClean="0"/>
          </a:p>
          <a:p>
            <a:pPr>
              <a:buFont typeface="+mj-lt"/>
              <a:buAutoNum type="arabicPeriod" startAt="5"/>
            </a:pPr>
            <a:endParaRPr lang="nl-BE" sz="1600" dirty="0"/>
          </a:p>
          <a:p>
            <a:pPr>
              <a:buFont typeface="+mj-lt"/>
              <a:buAutoNum type="arabicPeriod" startAt="5"/>
            </a:pPr>
            <a:endParaRPr lang="nl-BE" sz="1600" dirty="0" smtClean="0"/>
          </a:p>
          <a:p>
            <a:pPr>
              <a:buFont typeface="+mj-lt"/>
              <a:buAutoNum type="arabicPeriod" startAt="5"/>
            </a:pPr>
            <a:endParaRPr lang="nl-BE" sz="1600" dirty="0"/>
          </a:p>
          <a:p>
            <a:pPr>
              <a:buFont typeface="+mj-lt"/>
              <a:buAutoNum type="arabicPeriod" startAt="5"/>
            </a:pPr>
            <a:endParaRPr lang="nl-BE" sz="1600" dirty="0" smtClean="0"/>
          </a:p>
          <a:p>
            <a:pPr>
              <a:buFont typeface="+mj-lt"/>
              <a:buAutoNum type="arabicPeriod" startAt="5"/>
            </a:pPr>
            <a:r>
              <a:rPr lang="nl-BE" sz="1600" dirty="0" smtClean="0"/>
              <a:t>Klik op ‘Indienen’ om de vernieuwing van de aanvraag te bevestigen.</a:t>
            </a:r>
          </a:p>
          <a:p>
            <a:pPr>
              <a:buFont typeface="+mj-lt"/>
              <a:buAutoNum type="arabicPeriod" startAt="5"/>
            </a:pPr>
            <a:endParaRPr lang="nl-BE" sz="1600" dirty="0" smtClean="0"/>
          </a:p>
          <a:p>
            <a:pPr>
              <a:buFont typeface="+mj-lt"/>
              <a:buAutoNum type="arabicPeriod" startAt="5"/>
            </a:pPr>
            <a:endParaRPr lang="nl-BE" sz="1600" dirty="0"/>
          </a:p>
          <a:p>
            <a:pPr>
              <a:buFont typeface="+mj-lt"/>
              <a:buAutoNum type="arabicPeriod" startAt="5"/>
            </a:pPr>
            <a:endParaRPr lang="nl-BE" sz="1600" dirty="0" smtClean="0"/>
          </a:p>
          <a:p>
            <a:pPr marL="0" indent="0">
              <a:buNone/>
            </a:pPr>
            <a:endParaRPr lang="nl-BE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18891"/>
            <a:ext cx="4464496" cy="328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5</a:t>
            </a:r>
            <a:r>
              <a:rPr lang="nl-BE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Bevestigingsmail(s)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1500" dirty="0" smtClean="0"/>
              <a:t>Wanneer een aanvraag verwerkt is, ontvangt u een bevestigingsmail met de beslissing.</a:t>
            </a:r>
          </a:p>
          <a:p>
            <a:pPr marL="0" indent="0">
              <a:buNone/>
            </a:pPr>
            <a:r>
              <a:rPr lang="nl-BE" sz="1500" dirty="0" smtClean="0"/>
              <a:t>Deze mail wordt verstuurd naar het e-mailadres dat werd ingevoerd bij ‘Stap 3’.</a:t>
            </a:r>
            <a:endParaRPr lang="nl-BE" sz="1500" dirty="0"/>
          </a:p>
          <a:p>
            <a:pPr marL="0" indent="0">
              <a:buNone/>
            </a:pPr>
            <a:endParaRPr lang="nl-BE" sz="1500" dirty="0" smtClean="0"/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500" dirty="0" smtClean="0"/>
          </a:p>
          <a:p>
            <a:pPr marL="0" indent="0">
              <a:buNone/>
            </a:pPr>
            <a:r>
              <a:rPr lang="nl-BE" sz="1500" dirty="0" smtClean="0"/>
              <a:t>Gelieve het pdf-document in bijlage grondig door te nemen: dit bevat naast de aanvraag en beslissing ook de feedback van de dienst ‘Leerlingenvervoer</a:t>
            </a:r>
            <a:r>
              <a:rPr lang="nl-BE" sz="1500" dirty="0"/>
              <a:t>’ </a:t>
            </a:r>
            <a:r>
              <a:rPr lang="nl-BE" sz="1500" dirty="0" smtClean="0"/>
              <a:t>(= waarom </a:t>
            </a:r>
            <a:r>
              <a:rPr lang="nl-BE" sz="1500" dirty="0"/>
              <a:t>het recht toegekend of geweigerd werd).</a:t>
            </a:r>
            <a:endParaRPr lang="nl-BE" sz="1500" dirty="0" smtClean="0"/>
          </a:p>
          <a:p>
            <a:pPr marL="0" indent="0">
              <a:buNone/>
            </a:pPr>
            <a:endParaRPr lang="nl-BE" sz="1400" b="1" dirty="0" smtClean="0"/>
          </a:p>
          <a:p>
            <a:pPr marL="0" indent="0">
              <a:buNone/>
            </a:pPr>
            <a:endParaRPr lang="nl-BE" sz="1400" b="1" dirty="0" smtClean="0"/>
          </a:p>
          <a:p>
            <a:pPr marL="0" indent="0">
              <a:buNone/>
            </a:pPr>
            <a:r>
              <a:rPr lang="nl-BE" sz="1500" b="1" dirty="0" smtClean="0"/>
              <a:t>Tip:</a:t>
            </a:r>
          </a:p>
          <a:p>
            <a:r>
              <a:rPr lang="nl-BE" sz="1500" dirty="0" smtClean="0"/>
              <a:t>Wanneer u de mails niet lijkt te ontvangen, kijkt u best eens in de map met ‘SPAM’ of ‘Ongewenste items’ van uw mailbox. Wanneer u de afzender aanduidt als ‘niet ongewenst’, zullen de mails nadien in uw ‘Postvak IN’ terechtkomen.</a:t>
            </a:r>
          </a:p>
          <a:p>
            <a:pPr marL="0" indent="0">
              <a:buNone/>
            </a:pPr>
            <a:endParaRPr lang="nl-BE" sz="1500" dirty="0" smtClean="0"/>
          </a:p>
          <a:p>
            <a:r>
              <a:rPr lang="nl-BE" sz="1500" dirty="0" smtClean="0"/>
              <a:t>Indien u een bepaalde bevestigingsmail later opnieuw wenst te ontvangen kan dit via ‘Stap 6’.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348880"/>
            <a:ext cx="3740852" cy="11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400" dirty="0" smtClean="0"/>
              <a:t>Via de functie ‘Lijst aanvragen’ kan u een overzicht krijgen van alle aanvragen die uw instelling reeds indiende (over alle schooljaren heen). Via de functie ‘Zoeken’ kan u specifieke aanvragen terugvinden.</a:t>
            </a:r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600" dirty="0"/>
          </a:p>
          <a:p>
            <a:pPr marL="400050" lvl="1" indent="0">
              <a:buNone/>
            </a:pPr>
            <a:endParaRPr lang="nl-BE" sz="1600" dirty="0" smtClean="0"/>
          </a:p>
          <a:p>
            <a:pPr marL="400050" lvl="1" indent="0">
              <a:buNone/>
            </a:pPr>
            <a:endParaRPr lang="nl-BE" sz="1600" dirty="0"/>
          </a:p>
          <a:p>
            <a:pPr marL="400050" lvl="1" indent="0">
              <a:buNone/>
            </a:pPr>
            <a:endParaRPr lang="nl-BE" sz="1600" dirty="0" smtClean="0"/>
          </a:p>
          <a:p>
            <a:pPr marL="400050" lvl="1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dirty="0"/>
          </a:p>
          <a:p>
            <a:pPr marL="0" lvl="0" indent="0">
              <a:buNone/>
            </a:pPr>
            <a:endParaRPr lang="nl-BE" sz="1400" dirty="0" smtClean="0"/>
          </a:p>
          <a:p>
            <a:pPr marL="0" lvl="0" indent="0">
              <a:buNone/>
            </a:pPr>
            <a:r>
              <a:rPr lang="nl-BE" sz="1400" dirty="0"/>
              <a:t>D</a:t>
            </a:r>
            <a:r>
              <a:rPr lang="nl-BE" sz="1400" dirty="0" smtClean="0"/>
              <a:t>eze lijst biedt u verschillende mogelijkheden:</a:t>
            </a:r>
          </a:p>
          <a:p>
            <a:endParaRPr lang="nl-BE" sz="1400" dirty="0" smtClean="0"/>
          </a:p>
          <a:p>
            <a:r>
              <a:rPr lang="nl-BE" sz="1400" dirty="0" smtClean="0"/>
              <a:t>Een detail van een aanvraag bekijken</a:t>
            </a:r>
          </a:p>
          <a:p>
            <a:r>
              <a:rPr lang="nl-BE" sz="1400" dirty="0" smtClean="0"/>
              <a:t>Een aanvraag bewerken</a:t>
            </a:r>
          </a:p>
          <a:p>
            <a:r>
              <a:rPr lang="nl-BE" sz="1400" dirty="0" smtClean="0"/>
              <a:t>Leerlingenlijsten exporteren</a:t>
            </a:r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6: Lijst aanvragen</a:t>
            </a:r>
            <a:br>
              <a:rPr lang="nl-B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sz="2700" i="1" dirty="0"/>
              <a:t>- </a:t>
            </a:r>
            <a:r>
              <a:rPr lang="nl-BE" sz="2700" i="1" dirty="0" smtClean="0"/>
              <a:t>Algemeen </a:t>
            </a:r>
            <a:r>
              <a:rPr lang="nl-BE" sz="2700" i="1" dirty="0"/>
              <a:t>-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20888"/>
            <a:ext cx="1854209" cy="212695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653831"/>
            <a:ext cx="5989454" cy="17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400" dirty="0" smtClean="0"/>
              <a:t>In de overzichtslijst vindt u al heel wat informatie m.b.t. de ingediende aanvragen (bv. ID-nummer, data, naam, status van verwerking, …).</a:t>
            </a:r>
            <a:endParaRPr lang="nl-BE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r>
              <a:rPr lang="nl-BE" sz="1400" dirty="0" smtClean="0"/>
              <a:t>Indien u meer gedetailleerde informatie over een specifieke aanvraag wenst, dient u deze te selecteren en te openen via de functie ‘Detail’.</a:t>
            </a:r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r>
              <a:rPr lang="nl-BE" sz="1400" dirty="0" smtClean="0"/>
              <a:t>Wanneer de aanvraag geopend is, kan u eventueel:</a:t>
            </a:r>
          </a:p>
          <a:p>
            <a:pPr marL="0" indent="0">
              <a:buNone/>
            </a:pPr>
            <a:endParaRPr lang="nl-BE" sz="1400" dirty="0"/>
          </a:p>
          <a:p>
            <a:pPr marL="285750" lvl="0" indent="-285750">
              <a:spcBef>
                <a:spcPts val="0"/>
              </a:spcBef>
            </a:pPr>
            <a:r>
              <a:rPr lang="nl-BE" sz="1400" dirty="0">
                <a:solidFill>
                  <a:prstClr val="black"/>
                </a:solidFill>
              </a:rPr>
              <a:t>Een printklare weergave opvragen;</a:t>
            </a:r>
          </a:p>
          <a:p>
            <a:pPr marL="285750" lvl="0" indent="-285750">
              <a:spcBef>
                <a:spcPts val="0"/>
              </a:spcBef>
            </a:pPr>
            <a:r>
              <a:rPr lang="nl-BE" sz="1400" dirty="0">
                <a:solidFill>
                  <a:prstClr val="black"/>
                </a:solidFill>
              </a:rPr>
              <a:t>De mail met de feedback van de </a:t>
            </a:r>
            <a:r>
              <a:rPr lang="nl-BE" sz="1400" dirty="0" smtClean="0">
                <a:solidFill>
                  <a:prstClr val="black"/>
                </a:solidFill>
              </a:rPr>
              <a:t>dienst ‘Leerlingenvervoer’ </a:t>
            </a:r>
            <a:r>
              <a:rPr lang="nl-BE" sz="1400" dirty="0">
                <a:solidFill>
                  <a:prstClr val="black"/>
                </a:solidFill>
              </a:rPr>
              <a:t>opnieuw laten </a:t>
            </a:r>
            <a:r>
              <a:rPr lang="nl-BE" sz="1400" dirty="0" smtClean="0">
                <a:solidFill>
                  <a:prstClr val="black"/>
                </a:solidFill>
              </a:rPr>
              <a:t>versturen naar uw mailbox.</a:t>
            </a:r>
            <a:endParaRPr lang="nl-BE" sz="140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6: Lijst aanvragen</a:t>
            </a:r>
            <a:r>
              <a:rPr lang="nl-BE" sz="3800" dirty="0" smtClean="0"/>
              <a:t/>
            </a:r>
            <a:br>
              <a:rPr lang="nl-BE" sz="3800" dirty="0" smtClean="0"/>
            </a:br>
            <a:r>
              <a:rPr lang="nl-BE" sz="2700" i="1" dirty="0" smtClean="0"/>
              <a:t>- Detail aanvraag -</a:t>
            </a:r>
            <a:endParaRPr lang="nl-BE" sz="27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63" y="3953940"/>
            <a:ext cx="4345074" cy="28967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094" y="5805264"/>
            <a:ext cx="2429812" cy="44461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095" y="2358271"/>
            <a:ext cx="6303810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400" dirty="0" smtClean="0"/>
              <a:t>Via de functie ‘Bewerk Aanvraag’ kan u op eenvoudige wijze gegevens aanpassen in een eerder ingediende aanvraag.</a:t>
            </a:r>
            <a:endParaRPr lang="nl-BE" dirty="0" smtClean="0"/>
          </a:p>
          <a:p>
            <a:endParaRPr lang="nl-BE" sz="1600" dirty="0"/>
          </a:p>
          <a:p>
            <a:endParaRPr lang="nl-BE" sz="1600" dirty="0" smtClean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endParaRPr lang="nl-BE" sz="1400" u="sng" dirty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endParaRPr lang="nl-BE" sz="1400" u="sng" dirty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endParaRPr lang="nl-BE" sz="1400" u="sng" dirty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endParaRPr lang="nl-BE" sz="1400" u="sng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r>
              <a:rPr lang="nl-BE" sz="1400" dirty="0" smtClean="0"/>
              <a:t>Wanneer alle noodzakelijke gegevens aangepast werden, klik op ‘Indienen’ om de aanvraag te bevestigen.</a:t>
            </a:r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r>
              <a:rPr lang="nl-BE" sz="1400" dirty="0" smtClean="0"/>
              <a:t>De bewerkte aanvraag zal behandeld worden, waarna u een bevestigingsmail zal ontvangen. Zowel de oorspronkelijke als de bewerkte aanvraag blijven zichtbaar in uw overzichtslijst.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6: Lijst aanvragen</a:t>
            </a:r>
            <a:r>
              <a:rPr lang="nl-BE" sz="3800" dirty="0" smtClean="0"/>
              <a:t/>
            </a:r>
            <a:br>
              <a:rPr lang="nl-BE" sz="3800" dirty="0" smtClean="0"/>
            </a:br>
            <a:r>
              <a:rPr lang="nl-BE" sz="2700" i="1" dirty="0" smtClean="0"/>
              <a:t>- Aanvragen bewerken -</a:t>
            </a:r>
            <a:endParaRPr lang="nl-BE" sz="2700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05" y="2276872"/>
            <a:ext cx="4032448" cy="27786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008" y="2852936"/>
            <a:ext cx="364398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400" dirty="0" smtClean="0"/>
              <a:t>De functie ‘Exporteren’ geeft u de mogelijkheid om de gegevens van alle of geselecteerde aanvragen uit uw overzichtslijst te weergeven in een Excel-bestand.</a:t>
            </a:r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r>
              <a:rPr lang="nl-BE" sz="1400" dirty="0" smtClean="0"/>
              <a:t>Om bepaalde aanvragen te selecteren, maakt u gebruik van de functie ‘Zoeken’:</a:t>
            </a:r>
          </a:p>
          <a:p>
            <a:pPr marL="0" indent="0">
              <a:buNone/>
            </a:pPr>
            <a:r>
              <a:rPr lang="nl-BE" sz="1200" i="1" dirty="0" smtClean="0"/>
              <a:t>(Voorbeeld:</a:t>
            </a:r>
            <a:r>
              <a:rPr lang="nl-BE" sz="1200" i="1" dirty="0"/>
              <a:t> </a:t>
            </a:r>
            <a:r>
              <a:rPr lang="nl-BE" sz="1200" i="1" dirty="0" smtClean="0"/>
              <a:t>alle aanvragen voor collectief vervoer m.b.t. schooljaar 2016-2017</a:t>
            </a:r>
            <a:r>
              <a:rPr lang="nl-BE" sz="1200" i="1" dirty="0"/>
              <a:t>)</a:t>
            </a:r>
            <a:endParaRPr lang="nl-BE" sz="1200" i="1" dirty="0" smtClean="0"/>
          </a:p>
          <a:p>
            <a:pPr marL="0" indent="0">
              <a:buNone/>
            </a:pPr>
            <a:endParaRPr lang="nl-BE" sz="1400" u="sng" dirty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endParaRPr lang="nl-BE" sz="1400" u="sng" dirty="0"/>
          </a:p>
          <a:p>
            <a:pPr marL="0" indent="0">
              <a:buNone/>
            </a:pPr>
            <a:endParaRPr lang="nl-BE" sz="1400" u="sng" dirty="0"/>
          </a:p>
          <a:p>
            <a:pPr marL="0" indent="0">
              <a:buNone/>
            </a:pPr>
            <a:endParaRPr lang="nl-BE" sz="1400" u="sng" dirty="0"/>
          </a:p>
          <a:p>
            <a:pPr marL="0" indent="0">
              <a:buNone/>
            </a:pPr>
            <a:r>
              <a:rPr lang="nl-BE" sz="1400" dirty="0" smtClean="0"/>
              <a:t>Wanneer het resultaat van uw zoekopdracht verschijnt, klikt u op ‘Exporteren’ en nadien op de pop-up ‘Download export’.</a:t>
            </a:r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r>
              <a:rPr lang="nl-BE" sz="1400" dirty="0" smtClean="0"/>
              <a:t>Onderaan uw scherm zal u dan de keuze krijgen om het Excel-bestand te openen of op te slaan.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6: Lijst aanvragen</a:t>
            </a:r>
            <a:r>
              <a:rPr lang="nl-BE" sz="3800" dirty="0" smtClean="0"/>
              <a:t/>
            </a:r>
            <a:br>
              <a:rPr lang="nl-BE" sz="3800" dirty="0" smtClean="0"/>
            </a:br>
            <a:r>
              <a:rPr lang="nl-BE" sz="2700" i="1" dirty="0" smtClean="0"/>
              <a:t>- Leerlingenlijst exporteren -</a:t>
            </a:r>
            <a:endParaRPr lang="nl-BE" sz="2700" i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86" y="2945737"/>
            <a:ext cx="3750028" cy="120826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796" y="4839272"/>
            <a:ext cx="3672408" cy="24846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925" y="5773010"/>
            <a:ext cx="5666149" cy="3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1: Aanmelden</a:t>
            </a:r>
            <a:endParaRPr lang="nl-B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r>
              <a:rPr lang="nl-BE" sz="1400" dirty="0" smtClean="0"/>
              <a:t>U kan zich op twee manieren aanmelden:</a:t>
            </a:r>
          </a:p>
          <a:p>
            <a:pPr marL="0" indent="0">
              <a:buNone/>
            </a:pPr>
            <a:endParaRPr lang="nl-BE" sz="1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400" dirty="0" smtClean="0"/>
              <a:t>Met e-ID (elektronische identiteitskaart)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400" dirty="0" smtClean="0"/>
              <a:t>Met gebruikersnaam en wachtwoord</a:t>
            </a:r>
            <a:endParaRPr lang="nl-BE" sz="1400" b="1" dirty="0" smtClean="0"/>
          </a:p>
          <a:p>
            <a:pPr marL="0" indent="0">
              <a:buNone/>
            </a:pPr>
            <a:endParaRPr lang="nl-BE" sz="1400" b="1" dirty="0" smtClean="0"/>
          </a:p>
          <a:p>
            <a:pPr marL="0" indent="0">
              <a:buNone/>
            </a:pPr>
            <a:r>
              <a:rPr lang="nl-BE" sz="1400" b="1" dirty="0" smtClean="0"/>
              <a:t>Belangrijk: </a:t>
            </a:r>
          </a:p>
          <a:p>
            <a:pPr marL="0" indent="0">
              <a:buNone/>
            </a:pPr>
            <a:endParaRPr lang="nl-BE" sz="1400" b="1" dirty="0" smtClean="0"/>
          </a:p>
          <a:p>
            <a:r>
              <a:rPr lang="nl-BE" sz="1400" dirty="0"/>
              <a:t>De optie </a:t>
            </a:r>
            <a:r>
              <a:rPr lang="nl-BE" sz="1400" dirty="0" smtClean="0"/>
              <a:t>‘Aanmelden </a:t>
            </a:r>
            <a:r>
              <a:rPr lang="nl-BE" sz="1400" dirty="0"/>
              <a:t>met </a:t>
            </a:r>
            <a:r>
              <a:rPr lang="nl-BE" sz="1400" dirty="0" smtClean="0"/>
              <a:t>gebruikersnaam/wachtwoord’ </a:t>
            </a:r>
            <a:r>
              <a:rPr lang="nl-BE" sz="1400" dirty="0"/>
              <a:t>is enkel te gebruiken in </a:t>
            </a:r>
            <a:r>
              <a:rPr lang="nl-BE" sz="1400" dirty="0" smtClean="0"/>
              <a:t>noodgevallen </a:t>
            </a:r>
            <a:r>
              <a:rPr lang="nl-BE" sz="1400" dirty="0"/>
              <a:t>(</a:t>
            </a:r>
            <a:r>
              <a:rPr lang="nl-BE" sz="1400" dirty="0" smtClean="0"/>
              <a:t>bv</a:t>
            </a:r>
            <a:r>
              <a:rPr lang="nl-BE" sz="1400" dirty="0"/>
              <a:t>. </a:t>
            </a:r>
            <a:r>
              <a:rPr lang="nl-BE" sz="1400" dirty="0" smtClean="0"/>
              <a:t>wanneer </a:t>
            </a:r>
            <a:r>
              <a:rPr lang="nl-BE" sz="1400" dirty="0"/>
              <a:t>u uw identiteitskaart verloren bent</a:t>
            </a:r>
            <a:r>
              <a:rPr lang="nl-BE" sz="1400" dirty="0" smtClean="0"/>
              <a:t>). Deze aanmeldingswijze is immers minder veilig, aangezien paswoorden achterhaald kunnen </a:t>
            </a:r>
            <a:r>
              <a:rPr lang="nl-BE" sz="1400" dirty="0"/>
              <a:t>worden door </a:t>
            </a:r>
            <a:r>
              <a:rPr lang="nl-BE" sz="1400" dirty="0" smtClean="0"/>
              <a:t>derden.</a:t>
            </a:r>
            <a:endParaRPr lang="nl-BE" sz="1400" dirty="0"/>
          </a:p>
          <a:p>
            <a:endParaRPr lang="nl-BE" sz="1400" dirty="0" smtClean="0"/>
          </a:p>
          <a:p>
            <a:r>
              <a:rPr lang="nl-BE" sz="1400" dirty="0" smtClean="0"/>
              <a:t>Om te kunnen aanmelden, moet u beschikken over een gebruikersaccount. Indien u nog niet over een gebruikersaccount beschikt, kan </a:t>
            </a:r>
            <a:r>
              <a:rPr lang="nl-BE" sz="1400" smtClean="0"/>
              <a:t>u die </a:t>
            </a:r>
            <a:r>
              <a:rPr lang="nl-BE" sz="1400" dirty="0" smtClean="0"/>
              <a:t>laten aanmaken door de administrator van uw instelling of een medewerker van de dienst ‘Leerlingenvervoer’.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540" y="1600200"/>
            <a:ext cx="1992919" cy="11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nl-B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2: Kies de juiste school/vestiging</a:t>
            </a:r>
            <a:endParaRPr lang="nl-B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b="1" dirty="0" smtClean="0"/>
          </a:p>
          <a:p>
            <a:pPr marL="0" indent="0">
              <a:buNone/>
            </a:pPr>
            <a:r>
              <a:rPr lang="nl-BE" sz="1400" b="1" dirty="0" smtClean="0"/>
              <a:t>Belangrijk:</a:t>
            </a:r>
          </a:p>
          <a:p>
            <a:pPr marL="0" indent="0">
              <a:buNone/>
            </a:pPr>
            <a:r>
              <a:rPr lang="nl-BE" sz="1400" dirty="0" smtClean="0"/>
              <a:t>Let op dat u de correcte context selecteert, indien u toegang heeft tot meerdere scholen of vestigingsplaatsen. De cijfers vooraan de context staan voor: </a:t>
            </a:r>
            <a:r>
              <a:rPr lang="nl-BE" sz="1400" dirty="0" smtClean="0"/>
              <a:t>instellingsnummer_vestigingsnummer(intern)_type </a:t>
            </a:r>
            <a:r>
              <a:rPr lang="nl-BE" sz="1400" dirty="0" smtClean="0"/>
              <a:t>onderwijs (= KO, LO of SO: kleuter-, lager- of secundair onderwijs). </a:t>
            </a:r>
            <a:endParaRPr lang="nl-BE" sz="1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15" y="1988840"/>
            <a:ext cx="5953370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3: Schoolgegevens invullen</a:t>
            </a:r>
            <a:endParaRPr lang="nl-BE" sz="27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2200" dirty="0"/>
          </a:p>
          <a:p>
            <a:pPr marL="0" indent="0">
              <a:buNone/>
            </a:pPr>
            <a:endParaRPr lang="nl-BE" sz="2200" dirty="0" smtClean="0"/>
          </a:p>
          <a:p>
            <a:pPr marL="0" indent="0">
              <a:buNone/>
            </a:pPr>
            <a:endParaRPr lang="nl-BE" sz="2200" dirty="0"/>
          </a:p>
          <a:p>
            <a:pPr marL="0" indent="0">
              <a:buNone/>
            </a:pPr>
            <a:endParaRPr lang="nl-BE" sz="2200" dirty="0" smtClean="0"/>
          </a:p>
          <a:p>
            <a:pPr marL="0" indent="0">
              <a:buNone/>
            </a:pPr>
            <a:endParaRPr lang="nl-BE" sz="2200" dirty="0"/>
          </a:p>
          <a:p>
            <a:pPr marL="0" indent="0">
              <a:buNone/>
            </a:pPr>
            <a:endParaRPr lang="nl-BE" sz="2200" dirty="0" smtClean="0"/>
          </a:p>
          <a:p>
            <a:pPr marL="0" indent="0">
              <a:buNone/>
            </a:pPr>
            <a:endParaRPr lang="nl-BE" sz="1400" u="sng" dirty="0"/>
          </a:p>
          <a:p>
            <a:pPr marL="0" indent="0">
              <a:buNone/>
            </a:pPr>
            <a:r>
              <a:rPr lang="nl-BE" sz="1400" b="1" dirty="0" smtClean="0"/>
              <a:t>Tip:</a:t>
            </a:r>
          </a:p>
          <a:p>
            <a:pPr marL="0" indent="0">
              <a:buNone/>
            </a:pPr>
            <a:r>
              <a:rPr lang="nl-BE" sz="1400" dirty="0" smtClean="0"/>
              <a:t>Het e-mailadres dat u invult, is het </a:t>
            </a:r>
            <a:r>
              <a:rPr lang="nl-BE" sz="1400" dirty="0" smtClean="0"/>
              <a:t>enige adres </a:t>
            </a:r>
            <a:r>
              <a:rPr lang="nl-BE" sz="1400" dirty="0" smtClean="0"/>
              <a:t>waarop de bevestigingsmail zal aankomen wanneer de ingediende aanvraag verwerkt is. Wanneer u met meerdere collega’s samenwerkt, vult u hier dus best een e-mailadres in van een algemene mailbox.</a:t>
            </a:r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r>
              <a:rPr lang="nl-BE" sz="1400" b="1" dirty="0" smtClean="0"/>
              <a:t>Belangrijk:</a:t>
            </a:r>
            <a:endParaRPr lang="nl-BE" sz="1400" b="1" dirty="0"/>
          </a:p>
          <a:p>
            <a:pPr marL="0" indent="0">
              <a:buNone/>
            </a:pPr>
            <a:r>
              <a:rPr lang="nl-BE" sz="1400" dirty="0" smtClean="0"/>
              <a:t>Klik telkens op ‘Aanpassen’ om wijzigingen te behouden.</a:t>
            </a:r>
          </a:p>
          <a:p>
            <a:endParaRPr lang="nl-BE" sz="1600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sz="1600" dirty="0"/>
          </a:p>
          <a:p>
            <a:endParaRPr lang="nl-BE" sz="16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34" y="1700808"/>
            <a:ext cx="6435732" cy="23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4: R</a:t>
            </a:r>
            <a:r>
              <a:rPr lang="nl-BE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echt op vervoer aanvragen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1400" dirty="0"/>
              <a:t>De webapplicatie voorziet 2 functies om het recht op vervoer aan te </a:t>
            </a:r>
            <a:r>
              <a:rPr lang="nl-BE" sz="1400" dirty="0" smtClean="0"/>
              <a:t>vragen:</a:t>
            </a:r>
          </a:p>
          <a:p>
            <a:pPr marL="0" indent="0">
              <a:buNone/>
            </a:pPr>
            <a:endParaRPr lang="nl-BE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nl-BE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nl-BE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Aanvraag indienen</a:t>
            </a:r>
            <a:r>
              <a:rPr lang="nl-BE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’: </a:t>
            </a:r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 functie is de standaardoptie om een aanvraag tot recht op collectief of individueel vervoer in te </a:t>
            </a:r>
            <a:r>
              <a:rPr lang="nl-BE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dienen.</a:t>
            </a:r>
          </a:p>
          <a:p>
            <a:pPr marL="457200" indent="-457200">
              <a:buFont typeface="+mj-lt"/>
              <a:buAutoNum type="alphaLcParenR"/>
            </a:pPr>
            <a:endParaRPr lang="nl-BE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nl-BE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nl-BE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Vernieuwen </a:t>
            </a:r>
            <a:r>
              <a:rPr lang="nl-B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individueel </a:t>
            </a:r>
            <a:r>
              <a:rPr lang="nl-BE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vervoer</a:t>
            </a:r>
            <a:r>
              <a:rPr lang="nl-BE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’: </a:t>
            </a:r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 functie kan gebruikt </a:t>
            </a:r>
            <a:r>
              <a:rPr lang="nl-BE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worden vanaf 15 juni van het lopende schooljaar om de </a:t>
            </a:r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noodzakelijke, jaarlijkse vernieuwing van een toegekend recht op individueel vervoer op eenvoudige wijze te </a:t>
            </a:r>
            <a:r>
              <a:rPr lang="nl-BE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realiseren.</a:t>
            </a:r>
          </a:p>
          <a:p>
            <a:pPr marL="0" indent="0">
              <a:buNone/>
            </a:pPr>
            <a:endParaRPr lang="nl-B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sz="2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119" y="2060848"/>
            <a:ext cx="228576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Aanvraag indienen</a:t>
            </a:r>
            <a:endParaRPr lang="nl-BE" sz="36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1800" u="sng" dirty="0" smtClean="0"/>
              <a:t>Werkwijze</a:t>
            </a:r>
            <a:r>
              <a:rPr lang="nl-BE" sz="1800" dirty="0" smtClean="0"/>
              <a:t>:</a:t>
            </a:r>
          </a:p>
          <a:p>
            <a:pPr marL="0" indent="0">
              <a:buNone/>
            </a:pPr>
            <a:endParaRPr lang="nl-BE" sz="1600" dirty="0" smtClean="0"/>
          </a:p>
          <a:p>
            <a:pPr>
              <a:buAutoNum type="arabicPeriod"/>
            </a:pPr>
            <a:r>
              <a:rPr lang="nl-BE" sz="1600" dirty="0" smtClean="0"/>
              <a:t>Vul alle gevraagde gegevens m.b.t. de leerling correct in.</a:t>
            </a:r>
          </a:p>
          <a:p>
            <a:pPr>
              <a:buAutoNum type="arabicPeriod"/>
            </a:pPr>
            <a:endParaRPr lang="nl-BE" sz="1400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endParaRPr lang="nl-BE" sz="1400" dirty="0" smtClean="0"/>
          </a:p>
          <a:p>
            <a:pPr marL="0" indent="0">
              <a:buNone/>
            </a:pPr>
            <a:endParaRPr lang="nl-BE" sz="1400" b="1" dirty="0" smtClean="0"/>
          </a:p>
          <a:p>
            <a:pPr marL="0" indent="0">
              <a:buNone/>
            </a:pPr>
            <a:endParaRPr lang="nl-BE" sz="1400" b="1" dirty="0"/>
          </a:p>
          <a:p>
            <a:pPr marL="0" indent="0">
              <a:buNone/>
            </a:pPr>
            <a:endParaRPr lang="nl-BE" sz="1400" b="1" dirty="0" smtClean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endParaRPr lang="nl-BE" sz="1400" b="1" dirty="0"/>
          </a:p>
          <a:p>
            <a:pPr marL="0" indent="0">
              <a:buNone/>
            </a:pPr>
            <a:endParaRPr lang="nl-BE" sz="1400" b="1" dirty="0" smtClean="0"/>
          </a:p>
          <a:p>
            <a:pPr marL="0" indent="0">
              <a:buNone/>
            </a:pPr>
            <a:r>
              <a:rPr lang="nl-BE" sz="1400" b="1" dirty="0" smtClean="0"/>
              <a:t>Tip:</a:t>
            </a:r>
          </a:p>
          <a:p>
            <a:pPr marL="0" indent="0">
              <a:buNone/>
            </a:pPr>
            <a:r>
              <a:rPr lang="nl-BE" sz="1400" dirty="0" smtClean="0"/>
              <a:t>Het is mogelijk dat nieuwe adressen, straatnamen of huisnummers nog niet in de aangeboden lijst opgenomen zijn. In dat geval dient u te klikken op de optie ‘- Niet in lijst -’. Aan de rechterzijde verschijnt dan een leeg invulveld, waar u het correcte adres alsnog kan noteren.</a:t>
            </a:r>
            <a:endParaRPr lang="nl-BE" sz="1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5" y="2924944"/>
            <a:ext cx="7657810" cy="193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nl-BE" sz="3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Aanvraag </a:t>
            </a:r>
            <a:r>
              <a:rPr lang="nl-BE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indienen</a:t>
            </a:r>
            <a:endParaRPr lang="nl-BE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+mj-lt"/>
              <a:buAutoNum type="arabicPeriod" startAt="2"/>
            </a:pPr>
            <a:r>
              <a:rPr lang="nl-BE" sz="1600" dirty="0" smtClean="0">
                <a:solidFill>
                  <a:prstClr val="black"/>
                </a:solidFill>
              </a:rPr>
              <a:t>Vul alle gevraagde gegevens m.b.t. het vervoer correct in.</a:t>
            </a:r>
          </a:p>
          <a:p>
            <a:pPr lvl="0">
              <a:buFont typeface="+mj-lt"/>
              <a:buAutoNum type="arabicPeriod" startAt="2"/>
            </a:pPr>
            <a:endParaRPr lang="nl-BE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l-BE" sz="1400" b="1" dirty="0" smtClean="0">
                <a:solidFill>
                  <a:prstClr val="black"/>
                </a:solidFill>
              </a:rPr>
              <a:t>Belangrijk:</a:t>
            </a:r>
          </a:p>
          <a:p>
            <a:pPr marL="0" indent="0">
              <a:buNone/>
            </a:pPr>
            <a:r>
              <a:rPr lang="nl-BE" sz="1400" dirty="0" smtClean="0">
                <a:solidFill>
                  <a:prstClr val="black"/>
                </a:solidFill>
              </a:rPr>
              <a:t>Gelieve de startdatum en de frequentie van het vervoer zo goed mogelijk af te stemmen op de werkelijke vervoerssituatie.</a:t>
            </a:r>
            <a:endParaRPr lang="nl-BE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BE" sz="1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47" y="2132856"/>
            <a:ext cx="4526306" cy="30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nl-BE" sz="3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Aanvraag </a:t>
            </a:r>
            <a:r>
              <a:rPr lang="nl-BE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indienen</a:t>
            </a:r>
            <a:endParaRPr lang="nl-BE" sz="28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3"/>
            </a:pPr>
            <a:r>
              <a:rPr lang="nl-BE" sz="1600" dirty="0" smtClean="0">
                <a:solidFill>
                  <a:prstClr val="black"/>
                </a:solidFill>
              </a:rPr>
              <a:t>Indien nodig, selecteer de correcte afwijking.</a:t>
            </a:r>
            <a:endParaRPr lang="nl-BE" sz="1600" dirty="0" smtClean="0"/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endParaRPr lang="nl-BE" sz="1600" u="sng" dirty="0" smtClean="0"/>
          </a:p>
          <a:p>
            <a:pPr marL="0" indent="0">
              <a:buNone/>
            </a:pPr>
            <a:endParaRPr lang="nl-BE" sz="1600" u="sng" dirty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endParaRPr lang="nl-BE" sz="1400" u="sng" dirty="0"/>
          </a:p>
          <a:p>
            <a:pPr marL="0" indent="0">
              <a:buNone/>
            </a:pPr>
            <a:endParaRPr lang="nl-BE" sz="1400" u="sng" dirty="0" smtClean="0"/>
          </a:p>
          <a:p>
            <a:pPr marL="0" indent="0">
              <a:buNone/>
            </a:pPr>
            <a:r>
              <a:rPr lang="nl-BE" sz="1400" b="1" dirty="0" smtClean="0"/>
              <a:t>Belangrijk:</a:t>
            </a:r>
          </a:p>
          <a:p>
            <a:r>
              <a:rPr lang="nl-BE" sz="1400" dirty="0" smtClean="0"/>
              <a:t>Volg steeds de instructies bij het kiezen van een afwijking: voeg de gevraagde informatie en/of documenten toe.</a:t>
            </a:r>
          </a:p>
          <a:p>
            <a:r>
              <a:rPr lang="nl-BE" sz="1400" dirty="0" smtClean="0"/>
              <a:t>De afwijking ‘Andere’ mag enkel gebruikt worden indien de andere opties niet toereikend blijken. Bij verkeerd gebruik van deze afwijking zal de aanvraag tot recht op vervoer geweigerd worden.</a:t>
            </a:r>
            <a:endParaRPr lang="nl-BE" sz="1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02" y="2204864"/>
            <a:ext cx="6308795" cy="23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nl-BE" sz="3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Aanvraag </a:t>
            </a:r>
            <a:r>
              <a:rPr lang="nl-BE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indienen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 startAt="4"/>
            </a:pPr>
            <a:r>
              <a:rPr lang="nl-BE" sz="1600" dirty="0" smtClean="0">
                <a:solidFill>
                  <a:prstClr val="black"/>
                </a:solidFill>
              </a:rPr>
              <a:t>Vink de bijkomende informatie aan, indien van toepassing.</a:t>
            </a:r>
          </a:p>
          <a:p>
            <a:pPr lvl="0">
              <a:buFont typeface="+mj-lt"/>
              <a:buAutoNum type="arabicPeriod" startAt="4"/>
            </a:pPr>
            <a:endParaRPr lang="nl-BE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BE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BE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BE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BE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BE" sz="1600" dirty="0" smtClean="0">
              <a:solidFill>
                <a:prstClr val="black"/>
              </a:solidFill>
            </a:endParaRPr>
          </a:p>
          <a:p>
            <a:pPr>
              <a:buFont typeface="+mj-lt"/>
              <a:buAutoNum type="arabicPeriod" startAt="5"/>
            </a:pPr>
            <a:r>
              <a:rPr lang="nl-BE" sz="1600" dirty="0" smtClean="0">
                <a:solidFill>
                  <a:prstClr val="black"/>
                </a:solidFill>
              </a:rPr>
              <a:t>Wanneer </a:t>
            </a:r>
            <a:r>
              <a:rPr lang="nl-BE" sz="1600" dirty="0">
                <a:solidFill>
                  <a:prstClr val="black"/>
                </a:solidFill>
              </a:rPr>
              <a:t>alle velden correct ingevuld </a:t>
            </a:r>
            <a:r>
              <a:rPr lang="nl-BE" sz="1600" dirty="0" smtClean="0">
                <a:solidFill>
                  <a:prstClr val="black"/>
                </a:solidFill>
              </a:rPr>
              <a:t>zijn, klik op ‘Indienen’ om de aanvraag te bevestigen. </a:t>
            </a:r>
          </a:p>
          <a:p>
            <a:pPr marL="0" lvl="0" indent="0">
              <a:buNone/>
            </a:pPr>
            <a:r>
              <a:rPr lang="nl-BE" sz="1600" dirty="0" smtClean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046" y="2275910"/>
            <a:ext cx="3133908" cy="8175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255" y="4355240"/>
            <a:ext cx="2449490" cy="5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4DA01A283C6A44A42F651AAF8D0732" ma:contentTypeVersion="0" ma:contentTypeDescription="Een nieuw document maken." ma:contentTypeScope="" ma:versionID="01e27fd9eaf8f04e867562245d45e87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7C6B8F-2540-45D8-9DCD-91D02BC8BE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54E5D7-2107-47C0-873D-ECED2F52B3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0E39DB-9084-443D-9A55-B81F20CE2CA1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3283</TotalTime>
  <Words>1146</Words>
  <Application>Microsoft Office PowerPoint</Application>
  <PresentationFormat>Diavoorstelling (4:3)</PresentationFormat>
  <Paragraphs>287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Kantoorthema</vt:lpstr>
      <vt:lpstr>PowerPoint-presentatie</vt:lpstr>
      <vt:lpstr>Stap 1: Aanmelden</vt:lpstr>
      <vt:lpstr>Stap 2: Kies de juiste school/vestiging</vt:lpstr>
      <vt:lpstr>Stap 3: Schoolgegevens invullen</vt:lpstr>
      <vt:lpstr>Stap 4: Recht op vervoer aanvragen</vt:lpstr>
      <vt:lpstr>a) Aanvraag indienen</vt:lpstr>
      <vt:lpstr>a) Aanvraag indienen</vt:lpstr>
      <vt:lpstr>a) Aanvraag indienen</vt:lpstr>
      <vt:lpstr>a) Aanvraag indienen</vt:lpstr>
      <vt:lpstr>b) Vernieuwen individueel vervoer</vt:lpstr>
      <vt:lpstr>b) Vernieuwen individueel vervoer</vt:lpstr>
      <vt:lpstr>b) Vernieuwen individueel vervoer</vt:lpstr>
      <vt:lpstr>b) Vernieuwen individueel vervoer</vt:lpstr>
      <vt:lpstr>Stap 5: Bevestigingsmail(s)</vt:lpstr>
      <vt:lpstr>Stap 6: Lijst aanvragen - Algemeen -</vt:lpstr>
      <vt:lpstr>Stap 6: Lijst aanvragen - Detail aanvraag -</vt:lpstr>
      <vt:lpstr>Stap 6: Lijst aanvragen - Aanvragen bewerken -</vt:lpstr>
      <vt:lpstr>Stap 6: Lijst aanvragen - Leerlingenlijst exporteren -</vt:lpstr>
    </vt:vector>
  </TitlesOfParts>
  <Company>Vlaamse Overheid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Stappenplan bij het digitaal indienen van de subsidieaanvraag voor het individueel vervoer</dc:title>
  <dc:creator>Soetens, Jeremy</dc:creator>
  <cp:lastModifiedBy>Geerinck, Lien</cp:lastModifiedBy>
  <cp:revision>244</cp:revision>
  <cp:lastPrinted>2016-11-03T08:20:30Z</cp:lastPrinted>
  <dcterms:created xsi:type="dcterms:W3CDTF">2015-02-18T07:07:10Z</dcterms:created>
  <dcterms:modified xsi:type="dcterms:W3CDTF">2017-01-20T16:47:47Z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0x010100A44DA01A283C6A44A42F651AAF8D0732</vt:lpwstr>
  </property>
</Properties>
</file>