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handoutMasterIdLst>
    <p:handoutMasterId r:id="rId11"/>
  </p:handoutMasterIdLst>
  <p:sldIdLst>
    <p:sldId id="256" r:id="rId5"/>
    <p:sldId id="257" r:id="rId6"/>
    <p:sldId id="264" r:id="rId7"/>
    <p:sldId id="266" r:id="rId8"/>
    <p:sldId id="271" r:id="rId9"/>
    <p:sldId id="272" r:id="rId10"/>
  </p:sldIdLst>
  <p:sldSz cx="9144000" cy="6858000" type="screen4x3"/>
  <p:notesSz cx="7010400" cy="92964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nknown"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sz="quarter" idx="1"/>
          </p:nvPr>
        </p:nvSpPr>
        <p:spPr>
          <a:xfrm>
            <a:off x="3970939" y="0"/>
            <a:ext cx="3037840" cy="464820"/>
          </a:xfrm>
          <a:prstGeom prst="rect">
            <a:avLst/>
          </a:prstGeom>
        </p:spPr>
        <p:txBody>
          <a:bodyPr vert="horz" lIns="91440" tIns="45720" rIns="91440" bIns="45720" rtlCol="0"/>
          <a:lstStyle>
            <a:lvl1pPr algn="r">
              <a:defRPr sz="1200"/>
            </a:lvl1pPr>
          </a:lstStyle>
          <a:p>
            <a:fld id="{C4DD7160-F0EA-47F7-B0A3-A2A6DB83C160}" type="datetimeFigureOut">
              <a:rPr lang="nl-BE" smtClean="0"/>
              <a:t>20/01/2017</a:t>
            </a:fld>
            <a:endParaRPr lang="nl-BE"/>
          </a:p>
        </p:txBody>
      </p:sp>
      <p:sp>
        <p:nvSpPr>
          <p:cNvPr id="4" name="Tijdelijke aanduiding voor voettekst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lang="nl-BE"/>
          </a:p>
        </p:txBody>
      </p:sp>
      <p:sp>
        <p:nvSpPr>
          <p:cNvPr id="5" name="Tijdelijke aanduiding voor dianummer 4"/>
          <p:cNvSpPr>
            <a:spLocks noGrp="1"/>
          </p:cNvSpPr>
          <p:nvPr>
            <p:ph type="sldNum" sz="quarter" idx="3"/>
          </p:nvPr>
        </p:nvSpPr>
        <p:spPr>
          <a:xfrm>
            <a:off x="3970939" y="8829967"/>
            <a:ext cx="3037840" cy="464820"/>
          </a:xfrm>
          <a:prstGeom prst="rect">
            <a:avLst/>
          </a:prstGeom>
        </p:spPr>
        <p:txBody>
          <a:bodyPr vert="horz" lIns="91440" tIns="45720" rIns="91440" bIns="45720" rtlCol="0" anchor="b"/>
          <a:lstStyle>
            <a:lvl1pPr algn="r">
              <a:defRPr sz="1200"/>
            </a:lvl1pPr>
          </a:lstStyle>
          <a:p>
            <a:fld id="{2C3BE1F5-9377-455B-A54A-3E162D4F2116}" type="slidenum">
              <a:rPr lang="nl-BE" smtClean="0"/>
              <a:t>‹nr.›</a:t>
            </a:fld>
            <a:endParaRPr lang="nl-BE"/>
          </a:p>
        </p:txBody>
      </p:sp>
    </p:spTree>
    <p:extLst>
      <p:ext uri="{BB962C8B-B14F-4D97-AF65-F5344CB8AC3E}">
        <p14:creationId xmlns:p14="http://schemas.microsoft.com/office/powerpoint/2010/main" val="6730127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B022408F-1DFA-4D14-B0E5-4A8F1BFD4C2F}" type="datetimeFigureOut">
              <a:rPr lang="nl-BE" smtClean="0"/>
              <a:t>20/01/2017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CA89F1E-4D94-453C-B3B0-91323FD6AA01}" type="slidenum">
              <a:rPr lang="nl-BE" smtClean="0"/>
              <a:t>‹nr.›</a:t>
            </a:fld>
            <a:endParaRPr lang="nl-BE"/>
          </a:p>
        </p:txBody>
      </p:sp>
    </p:spTree>
    <p:extLst>
      <p:ext uri="{BB962C8B-B14F-4D97-AF65-F5344CB8AC3E}">
        <p14:creationId xmlns:p14="http://schemas.microsoft.com/office/powerpoint/2010/main" val="4024784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B022408F-1DFA-4D14-B0E5-4A8F1BFD4C2F}" type="datetimeFigureOut">
              <a:rPr lang="nl-BE" smtClean="0"/>
              <a:t>20/01/2017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CA89F1E-4D94-453C-B3B0-91323FD6AA01}" type="slidenum">
              <a:rPr lang="nl-BE" smtClean="0"/>
              <a:t>‹nr.›</a:t>
            </a:fld>
            <a:endParaRPr lang="nl-BE"/>
          </a:p>
        </p:txBody>
      </p:sp>
    </p:spTree>
    <p:extLst>
      <p:ext uri="{BB962C8B-B14F-4D97-AF65-F5344CB8AC3E}">
        <p14:creationId xmlns:p14="http://schemas.microsoft.com/office/powerpoint/2010/main" val="2819995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B022408F-1DFA-4D14-B0E5-4A8F1BFD4C2F}" type="datetimeFigureOut">
              <a:rPr lang="nl-BE" smtClean="0"/>
              <a:t>20/01/2017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CA89F1E-4D94-453C-B3B0-91323FD6AA01}" type="slidenum">
              <a:rPr lang="nl-BE" smtClean="0"/>
              <a:t>‹nr.›</a:t>
            </a:fld>
            <a:endParaRPr lang="nl-BE"/>
          </a:p>
        </p:txBody>
      </p:sp>
    </p:spTree>
    <p:extLst>
      <p:ext uri="{BB962C8B-B14F-4D97-AF65-F5344CB8AC3E}">
        <p14:creationId xmlns:p14="http://schemas.microsoft.com/office/powerpoint/2010/main" val="652037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B022408F-1DFA-4D14-B0E5-4A8F1BFD4C2F}" type="datetimeFigureOut">
              <a:rPr lang="nl-BE" smtClean="0"/>
              <a:t>20/01/2017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CA89F1E-4D94-453C-B3B0-91323FD6AA01}" type="slidenum">
              <a:rPr lang="nl-BE" smtClean="0"/>
              <a:t>‹nr.›</a:t>
            </a:fld>
            <a:endParaRPr lang="nl-BE"/>
          </a:p>
        </p:txBody>
      </p:sp>
    </p:spTree>
    <p:extLst>
      <p:ext uri="{BB962C8B-B14F-4D97-AF65-F5344CB8AC3E}">
        <p14:creationId xmlns:p14="http://schemas.microsoft.com/office/powerpoint/2010/main" val="3491941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B022408F-1DFA-4D14-B0E5-4A8F1BFD4C2F}" type="datetimeFigureOut">
              <a:rPr lang="nl-BE" smtClean="0"/>
              <a:t>20/01/2017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CA89F1E-4D94-453C-B3B0-91323FD6AA01}" type="slidenum">
              <a:rPr lang="nl-BE" smtClean="0"/>
              <a:t>‹nr.›</a:t>
            </a:fld>
            <a:endParaRPr lang="nl-BE"/>
          </a:p>
        </p:txBody>
      </p:sp>
    </p:spTree>
    <p:extLst>
      <p:ext uri="{BB962C8B-B14F-4D97-AF65-F5344CB8AC3E}">
        <p14:creationId xmlns:p14="http://schemas.microsoft.com/office/powerpoint/2010/main" val="3202270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B022408F-1DFA-4D14-B0E5-4A8F1BFD4C2F}" type="datetimeFigureOut">
              <a:rPr lang="nl-BE" smtClean="0"/>
              <a:t>20/01/2017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CA89F1E-4D94-453C-B3B0-91323FD6AA01}" type="slidenum">
              <a:rPr lang="nl-BE" smtClean="0"/>
              <a:t>‹nr.›</a:t>
            </a:fld>
            <a:endParaRPr lang="nl-BE"/>
          </a:p>
        </p:txBody>
      </p:sp>
    </p:spTree>
    <p:extLst>
      <p:ext uri="{BB962C8B-B14F-4D97-AF65-F5344CB8AC3E}">
        <p14:creationId xmlns:p14="http://schemas.microsoft.com/office/powerpoint/2010/main" val="91745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B022408F-1DFA-4D14-B0E5-4A8F1BFD4C2F}" type="datetimeFigureOut">
              <a:rPr lang="nl-BE" smtClean="0"/>
              <a:t>20/01/2017</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DCA89F1E-4D94-453C-B3B0-91323FD6AA01}" type="slidenum">
              <a:rPr lang="nl-BE" smtClean="0"/>
              <a:t>‹nr.›</a:t>
            </a:fld>
            <a:endParaRPr lang="nl-BE"/>
          </a:p>
        </p:txBody>
      </p:sp>
    </p:spTree>
    <p:extLst>
      <p:ext uri="{BB962C8B-B14F-4D97-AF65-F5344CB8AC3E}">
        <p14:creationId xmlns:p14="http://schemas.microsoft.com/office/powerpoint/2010/main" val="1180697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B022408F-1DFA-4D14-B0E5-4A8F1BFD4C2F}" type="datetimeFigureOut">
              <a:rPr lang="nl-BE" smtClean="0"/>
              <a:t>20/01/2017</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DCA89F1E-4D94-453C-B3B0-91323FD6AA01}" type="slidenum">
              <a:rPr lang="nl-BE" smtClean="0"/>
              <a:t>‹nr.›</a:t>
            </a:fld>
            <a:endParaRPr lang="nl-BE"/>
          </a:p>
        </p:txBody>
      </p:sp>
    </p:spTree>
    <p:extLst>
      <p:ext uri="{BB962C8B-B14F-4D97-AF65-F5344CB8AC3E}">
        <p14:creationId xmlns:p14="http://schemas.microsoft.com/office/powerpoint/2010/main" val="3917395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022408F-1DFA-4D14-B0E5-4A8F1BFD4C2F}" type="datetimeFigureOut">
              <a:rPr lang="nl-BE" smtClean="0"/>
              <a:t>20/01/2017</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DCA89F1E-4D94-453C-B3B0-91323FD6AA01}" type="slidenum">
              <a:rPr lang="nl-BE" smtClean="0"/>
              <a:t>‹nr.›</a:t>
            </a:fld>
            <a:endParaRPr lang="nl-BE"/>
          </a:p>
        </p:txBody>
      </p:sp>
    </p:spTree>
    <p:extLst>
      <p:ext uri="{BB962C8B-B14F-4D97-AF65-F5344CB8AC3E}">
        <p14:creationId xmlns:p14="http://schemas.microsoft.com/office/powerpoint/2010/main" val="3059965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022408F-1DFA-4D14-B0E5-4A8F1BFD4C2F}" type="datetimeFigureOut">
              <a:rPr lang="nl-BE" smtClean="0"/>
              <a:t>20/01/2017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CA89F1E-4D94-453C-B3B0-91323FD6AA01}" type="slidenum">
              <a:rPr lang="nl-BE" smtClean="0"/>
              <a:t>‹nr.›</a:t>
            </a:fld>
            <a:endParaRPr lang="nl-BE"/>
          </a:p>
        </p:txBody>
      </p:sp>
    </p:spTree>
    <p:extLst>
      <p:ext uri="{BB962C8B-B14F-4D97-AF65-F5344CB8AC3E}">
        <p14:creationId xmlns:p14="http://schemas.microsoft.com/office/powerpoint/2010/main" val="795668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B022408F-1DFA-4D14-B0E5-4A8F1BFD4C2F}" type="datetimeFigureOut">
              <a:rPr lang="nl-BE" smtClean="0"/>
              <a:t>20/01/2017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CA89F1E-4D94-453C-B3B0-91323FD6AA01}" type="slidenum">
              <a:rPr lang="nl-BE" smtClean="0"/>
              <a:t>‹nr.›</a:t>
            </a:fld>
            <a:endParaRPr lang="nl-BE"/>
          </a:p>
        </p:txBody>
      </p:sp>
    </p:spTree>
    <p:extLst>
      <p:ext uri="{BB962C8B-B14F-4D97-AF65-F5344CB8AC3E}">
        <p14:creationId xmlns:p14="http://schemas.microsoft.com/office/powerpoint/2010/main" val="3164611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22408F-1DFA-4D14-B0E5-4A8F1BFD4C2F}" type="datetimeFigureOut">
              <a:rPr lang="nl-BE" smtClean="0"/>
              <a:t>20/01/2017</a:t>
            </a:fld>
            <a:endParaRPr lang="nl-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A89F1E-4D94-453C-B3B0-91323FD6AA01}" type="slidenum">
              <a:rPr lang="nl-BE" smtClean="0"/>
              <a:t>‹nr.›</a:t>
            </a:fld>
            <a:endParaRPr lang="nl-BE"/>
          </a:p>
        </p:txBody>
      </p:sp>
    </p:spTree>
    <p:extLst>
      <p:ext uri="{BB962C8B-B14F-4D97-AF65-F5344CB8AC3E}">
        <p14:creationId xmlns:p14="http://schemas.microsoft.com/office/powerpoint/2010/main" val="363751450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id.rechtopleerlingenvervoer.be/ap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683568" y="1262902"/>
            <a:ext cx="7992888" cy="4031873"/>
          </a:xfrm>
          <a:prstGeom prst="rect">
            <a:avLst/>
          </a:prstGeom>
          <a:noFill/>
        </p:spPr>
        <p:txBody>
          <a:bodyPr wrap="square" rtlCol="0">
            <a:spAutoFit/>
          </a:bodyPr>
          <a:lstStyle/>
          <a:p>
            <a:pPr algn="ctr"/>
            <a:r>
              <a:rPr lang="nl-BE" sz="4000" b="1" dirty="0" smtClean="0"/>
              <a:t>Recht op </a:t>
            </a:r>
            <a:r>
              <a:rPr lang="nl-BE" sz="4000" b="1" dirty="0" err="1" smtClean="0"/>
              <a:t>leerlingenvervoer</a:t>
            </a:r>
            <a:r>
              <a:rPr lang="nl-BE" sz="4000" b="1" dirty="0" smtClean="0"/>
              <a:t>: </a:t>
            </a:r>
          </a:p>
          <a:p>
            <a:pPr algn="ctr"/>
            <a:r>
              <a:rPr lang="nl-BE" sz="4000" b="1" dirty="0" smtClean="0"/>
              <a:t>gebruikersbeheer</a:t>
            </a:r>
          </a:p>
          <a:p>
            <a:endParaRPr lang="nl-BE" sz="3200" dirty="0"/>
          </a:p>
          <a:p>
            <a:pPr algn="ctr"/>
            <a:r>
              <a:rPr lang="nl-BE" sz="3200" i="1" dirty="0" smtClean="0"/>
              <a:t>Stappenplan</a:t>
            </a:r>
          </a:p>
          <a:p>
            <a:pPr algn="ctr"/>
            <a:endParaRPr lang="nl-BE" sz="2000" i="1" dirty="0"/>
          </a:p>
          <a:p>
            <a:pPr algn="ctr"/>
            <a:endParaRPr lang="nl-BE" sz="2000" i="1" dirty="0" smtClean="0"/>
          </a:p>
          <a:p>
            <a:pPr algn="ctr"/>
            <a:endParaRPr lang="nl-BE" sz="2000" i="1" dirty="0" smtClean="0"/>
          </a:p>
          <a:p>
            <a:pPr algn="ctr"/>
            <a:endParaRPr lang="nl-BE" sz="2000" i="1" dirty="0"/>
          </a:p>
          <a:p>
            <a:pPr algn="ctr"/>
            <a:r>
              <a:rPr lang="nl-BE" sz="3200" i="1" dirty="0">
                <a:hlinkClick r:id="rId2"/>
              </a:rPr>
              <a:t>https://</a:t>
            </a:r>
            <a:r>
              <a:rPr lang="nl-BE" sz="3200" i="1" dirty="0" smtClean="0">
                <a:hlinkClick r:id="rId2"/>
              </a:rPr>
              <a:t>eid.rechtopleerlingenvervoer.be/app/</a:t>
            </a:r>
            <a:r>
              <a:rPr lang="nl-BE" sz="3200" i="1" dirty="0" smtClean="0"/>
              <a:t> </a:t>
            </a:r>
          </a:p>
        </p:txBody>
      </p:sp>
    </p:spTree>
    <p:extLst>
      <p:ext uri="{BB962C8B-B14F-4D97-AF65-F5344CB8AC3E}">
        <p14:creationId xmlns:p14="http://schemas.microsoft.com/office/powerpoint/2010/main" val="3030195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sz="4000" dirty="0" smtClean="0">
                <a:effectLst>
                  <a:outerShdw blurRad="38100" dist="38100" dir="2700000" algn="tl">
                    <a:srgbClr val="000000">
                      <a:alpha val="43137"/>
                    </a:srgbClr>
                  </a:outerShdw>
                </a:effectLst>
              </a:rPr>
              <a:t>Stap 1: Aanmelden</a:t>
            </a:r>
            <a:endParaRPr lang="nl-BE" sz="4000" dirty="0">
              <a:effectLst>
                <a:outerShdw blurRad="38100" dist="38100" dir="2700000" algn="tl">
                  <a:srgbClr val="000000">
                    <a:alpha val="43137"/>
                  </a:srgbClr>
                </a:outerShdw>
              </a:effectLst>
            </a:endParaRPr>
          </a:p>
        </p:txBody>
      </p:sp>
      <p:sp>
        <p:nvSpPr>
          <p:cNvPr id="3" name="Tijdelijke aanduiding voor inhoud 2"/>
          <p:cNvSpPr>
            <a:spLocks noGrp="1"/>
          </p:cNvSpPr>
          <p:nvPr>
            <p:ph idx="1"/>
          </p:nvPr>
        </p:nvSpPr>
        <p:spPr>
          <a:xfrm>
            <a:off x="457200" y="1600200"/>
            <a:ext cx="8229600" cy="4853136"/>
          </a:xfrm>
        </p:spPr>
        <p:txBody>
          <a:bodyPr>
            <a:normAutofit lnSpcReduction="10000"/>
          </a:bodyPr>
          <a:lstStyle/>
          <a:p>
            <a:pPr marL="0" indent="0">
              <a:buNone/>
            </a:pPr>
            <a:endParaRPr lang="nl-BE" sz="1600" dirty="0" smtClean="0"/>
          </a:p>
          <a:p>
            <a:pPr marL="0" indent="0">
              <a:buNone/>
            </a:pPr>
            <a:endParaRPr lang="nl-BE" sz="1600" dirty="0" smtClean="0"/>
          </a:p>
          <a:p>
            <a:pPr marL="0" indent="0">
              <a:buNone/>
            </a:pPr>
            <a:endParaRPr lang="nl-BE" sz="1600" dirty="0" smtClean="0"/>
          </a:p>
          <a:p>
            <a:pPr marL="0" indent="0">
              <a:buNone/>
            </a:pPr>
            <a:endParaRPr lang="nl-BE" sz="1600" dirty="0" smtClean="0"/>
          </a:p>
          <a:p>
            <a:pPr marL="0" indent="0">
              <a:buNone/>
            </a:pPr>
            <a:endParaRPr lang="nl-BE" sz="1600" dirty="0" smtClean="0"/>
          </a:p>
          <a:p>
            <a:pPr marL="0" indent="0">
              <a:buNone/>
            </a:pPr>
            <a:r>
              <a:rPr lang="nl-BE" sz="1400" dirty="0" smtClean="0"/>
              <a:t>U kan zich op twee manieren aanmelden:</a:t>
            </a:r>
          </a:p>
          <a:p>
            <a:pPr marL="0" indent="0">
              <a:buNone/>
            </a:pPr>
            <a:endParaRPr lang="nl-BE" sz="1400" dirty="0" smtClean="0"/>
          </a:p>
          <a:p>
            <a:pPr lvl="1">
              <a:buFont typeface="Arial" panose="020B0604020202020204" pitchFamily="34" charset="0"/>
              <a:buChar char="•"/>
            </a:pPr>
            <a:r>
              <a:rPr lang="nl-BE" sz="1400" dirty="0" smtClean="0"/>
              <a:t>Met e-ID (elektronische identiteitskaart)</a:t>
            </a:r>
          </a:p>
          <a:p>
            <a:pPr lvl="1">
              <a:buFont typeface="Arial" panose="020B0604020202020204" pitchFamily="34" charset="0"/>
              <a:buChar char="•"/>
            </a:pPr>
            <a:r>
              <a:rPr lang="nl-BE" sz="1400" dirty="0" smtClean="0"/>
              <a:t>Met gebruikersnaam en wachtwoord</a:t>
            </a:r>
            <a:endParaRPr lang="nl-BE" sz="1400" b="1" dirty="0" smtClean="0"/>
          </a:p>
          <a:p>
            <a:pPr marL="0" indent="0">
              <a:buNone/>
            </a:pPr>
            <a:endParaRPr lang="nl-BE" sz="1400" b="1" dirty="0"/>
          </a:p>
          <a:p>
            <a:pPr marL="0" lvl="0" indent="0">
              <a:buNone/>
            </a:pPr>
            <a:r>
              <a:rPr lang="nl-BE" sz="1400" b="1" dirty="0">
                <a:solidFill>
                  <a:prstClr val="black"/>
                </a:solidFill>
              </a:rPr>
              <a:t>Belangrijk: </a:t>
            </a:r>
          </a:p>
          <a:p>
            <a:pPr marL="0" lvl="0" indent="0">
              <a:buNone/>
            </a:pPr>
            <a:endParaRPr lang="nl-BE" sz="1400" b="1" dirty="0">
              <a:solidFill>
                <a:prstClr val="black"/>
              </a:solidFill>
            </a:endParaRPr>
          </a:p>
          <a:p>
            <a:pPr lvl="0"/>
            <a:r>
              <a:rPr lang="nl-BE" sz="1400" dirty="0">
                <a:solidFill>
                  <a:prstClr val="black"/>
                </a:solidFill>
              </a:rPr>
              <a:t>De optie ‘Aanmelden met gebruikersnaam/wachtwoord’ is enkel te gebruiken in noodgevallen (bv. wanneer u uw identiteitskaart verloren bent). Deze aanmeldingswijze is immers minder veilig, aangezien paswoorden achterhaald kunnen worden door derden.</a:t>
            </a:r>
          </a:p>
          <a:p>
            <a:pPr lvl="0"/>
            <a:endParaRPr lang="nl-BE" sz="1400" dirty="0">
              <a:solidFill>
                <a:prstClr val="black"/>
              </a:solidFill>
            </a:endParaRPr>
          </a:p>
          <a:p>
            <a:pPr lvl="0"/>
            <a:r>
              <a:rPr lang="nl-BE" sz="1400" dirty="0">
                <a:solidFill>
                  <a:prstClr val="black"/>
                </a:solidFill>
              </a:rPr>
              <a:t>Om te kunnen aanmelden, moet u beschikken over een gebruikersaccount. Indien u nog niet over een gebruikersaccount beschikt, kan u </a:t>
            </a:r>
            <a:r>
              <a:rPr lang="nl-BE" sz="1400" dirty="0" smtClean="0">
                <a:solidFill>
                  <a:prstClr val="black"/>
                </a:solidFill>
              </a:rPr>
              <a:t>die </a:t>
            </a:r>
            <a:r>
              <a:rPr lang="nl-BE" sz="1400" dirty="0">
                <a:solidFill>
                  <a:prstClr val="black"/>
                </a:solidFill>
              </a:rPr>
              <a:t>laten aanmaken door de administrator van uw instelling of een medewerker van de </a:t>
            </a:r>
            <a:r>
              <a:rPr lang="nl-BE" sz="1400" dirty="0" smtClean="0">
                <a:solidFill>
                  <a:prstClr val="black"/>
                </a:solidFill>
              </a:rPr>
              <a:t>dienst ‘Leerlingenvervoer’.</a:t>
            </a:r>
            <a:endParaRPr lang="nl-BE" sz="1400" dirty="0">
              <a:solidFill>
                <a:prstClr val="black"/>
              </a:solidFill>
            </a:endParaRPr>
          </a:p>
          <a:p>
            <a:pPr marL="0" indent="0">
              <a:buNone/>
            </a:pPr>
            <a:endParaRPr lang="nl-BE" sz="1400" b="1" dirty="0" smtClean="0"/>
          </a:p>
        </p:txBody>
      </p:sp>
      <p:pic>
        <p:nvPicPr>
          <p:cNvPr id="5" name="Afbeelding 4"/>
          <p:cNvPicPr>
            <a:picLocks noChangeAspect="1"/>
          </p:cNvPicPr>
          <p:nvPr/>
        </p:nvPicPr>
        <p:blipFill>
          <a:blip r:embed="rId2"/>
          <a:stretch>
            <a:fillRect/>
          </a:stretch>
        </p:blipFill>
        <p:spPr>
          <a:xfrm>
            <a:off x="3575540" y="1600200"/>
            <a:ext cx="1992919" cy="1129410"/>
          </a:xfrm>
          <a:prstGeom prst="rect">
            <a:avLst/>
          </a:prstGeom>
        </p:spPr>
      </p:pic>
    </p:spTree>
    <p:extLst>
      <p:ext uri="{BB962C8B-B14F-4D97-AF65-F5344CB8AC3E}">
        <p14:creationId xmlns:p14="http://schemas.microsoft.com/office/powerpoint/2010/main" val="279495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4000" dirty="0" smtClean="0">
                <a:effectLst>
                  <a:outerShdw blurRad="38100" dist="38100" dir="2700000" algn="tl">
                    <a:srgbClr val="000000">
                      <a:alpha val="43137"/>
                    </a:srgbClr>
                  </a:outerShdw>
                </a:effectLst>
              </a:rPr>
              <a:t>Stap 2: Ga naar ‘Beheer scholen en gebruikers’</a:t>
            </a:r>
            <a:endParaRPr lang="nl-BE" sz="4000" i="1" dirty="0"/>
          </a:p>
        </p:txBody>
      </p:sp>
      <p:sp>
        <p:nvSpPr>
          <p:cNvPr id="4" name="Tijdelijke aanduiding voor inhoud 3"/>
          <p:cNvSpPr>
            <a:spLocks noGrp="1"/>
          </p:cNvSpPr>
          <p:nvPr>
            <p:ph idx="1"/>
          </p:nvPr>
        </p:nvSpPr>
        <p:spPr/>
        <p:txBody>
          <a:bodyPr>
            <a:normAutofit/>
          </a:bodyPr>
          <a:lstStyle/>
          <a:p>
            <a:pPr marL="0" indent="0">
              <a:buNone/>
            </a:pPr>
            <a:endParaRPr lang="nl-BE" dirty="0"/>
          </a:p>
          <a:p>
            <a:pPr marL="0" indent="0">
              <a:buNone/>
            </a:pPr>
            <a:endParaRPr lang="nl-BE" dirty="0"/>
          </a:p>
          <a:p>
            <a:pPr marL="0" indent="0">
              <a:buNone/>
            </a:pPr>
            <a:endParaRPr lang="nl-BE" dirty="0"/>
          </a:p>
          <a:p>
            <a:pPr marL="0" indent="0">
              <a:buNone/>
            </a:pPr>
            <a:r>
              <a:rPr lang="nl-BE" sz="1400" dirty="0"/>
              <a:t/>
            </a:r>
            <a:br>
              <a:rPr lang="nl-BE" sz="1400" dirty="0"/>
            </a:br>
            <a:endParaRPr lang="nl-BE" sz="1400" dirty="0" smtClean="0"/>
          </a:p>
          <a:p>
            <a:pPr marL="0" indent="0">
              <a:buNone/>
            </a:pPr>
            <a:endParaRPr lang="nl-BE" sz="1400" u="sng" dirty="0" smtClean="0"/>
          </a:p>
          <a:p>
            <a:pPr marL="0" indent="0">
              <a:buNone/>
            </a:pPr>
            <a:r>
              <a:rPr lang="nl-BE" sz="1400" dirty="0" smtClean="0"/>
              <a:t>Enkel administrators kunnen nieuwe gebruikers</a:t>
            </a:r>
            <a:r>
              <a:rPr lang="nl-BE" sz="1400" dirty="0"/>
              <a:t> </a:t>
            </a:r>
            <a:r>
              <a:rPr lang="nl-BE" sz="1400" dirty="0" smtClean="0"/>
              <a:t>toegang geven tot de webapplicatie door een account aan te maken. </a:t>
            </a:r>
            <a:r>
              <a:rPr lang="nl-BE" sz="1400" u="sng" dirty="0" smtClean="0"/>
              <a:t>Deze omgeving is dus enkel toegankelijk voor gebruikers die administratorrechten hebben.</a:t>
            </a:r>
            <a:r>
              <a:rPr lang="nl-BE" sz="1400" dirty="0" smtClean="0"/>
              <a:t> </a:t>
            </a:r>
          </a:p>
          <a:p>
            <a:pPr marL="0" indent="0">
              <a:buNone/>
            </a:pPr>
            <a:endParaRPr lang="nl-BE" sz="1400" dirty="0"/>
          </a:p>
          <a:p>
            <a:pPr marL="0" indent="0">
              <a:buNone/>
            </a:pPr>
            <a:endParaRPr lang="nl-BE" sz="1400" dirty="0" smtClean="0"/>
          </a:p>
          <a:p>
            <a:pPr marL="0" indent="0">
              <a:buNone/>
            </a:pPr>
            <a:r>
              <a:rPr lang="nl-BE" sz="1400" b="1" dirty="0" smtClean="0"/>
              <a:t>Belangrijk:</a:t>
            </a:r>
          </a:p>
          <a:p>
            <a:pPr marL="0" indent="0">
              <a:buNone/>
            </a:pPr>
            <a:r>
              <a:rPr lang="nl-BE" sz="1400" dirty="0" smtClean="0"/>
              <a:t>Let erop dat u </a:t>
            </a:r>
            <a:r>
              <a:rPr lang="nl-BE" sz="1400" u="sng" dirty="0" smtClean="0"/>
              <a:t>slechts één account per gebruiker</a:t>
            </a:r>
            <a:r>
              <a:rPr lang="nl-BE" sz="1400" dirty="0" smtClean="0"/>
              <a:t> aanmaakt. Indien twee accounts verbonden zijn met hetzelfde rijksregisternummer, kan de applicatie immers niet langer bepalen welke persoon zich aanmeldt. Verdere acties worden dan onmogelijk.</a:t>
            </a:r>
          </a:p>
        </p:txBody>
      </p:sp>
      <p:pic>
        <p:nvPicPr>
          <p:cNvPr id="6" name="Afbeelding 5"/>
          <p:cNvPicPr>
            <a:picLocks noChangeAspect="1"/>
          </p:cNvPicPr>
          <p:nvPr/>
        </p:nvPicPr>
        <p:blipFill>
          <a:blip r:embed="rId2"/>
          <a:stretch>
            <a:fillRect/>
          </a:stretch>
        </p:blipFill>
        <p:spPr>
          <a:xfrm>
            <a:off x="3707904" y="1772816"/>
            <a:ext cx="1728192" cy="1885700"/>
          </a:xfrm>
          <a:prstGeom prst="rect">
            <a:avLst/>
          </a:prstGeom>
        </p:spPr>
      </p:pic>
    </p:spTree>
    <p:extLst>
      <p:ext uri="{BB962C8B-B14F-4D97-AF65-F5344CB8AC3E}">
        <p14:creationId xmlns:p14="http://schemas.microsoft.com/office/powerpoint/2010/main" val="2005754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sz="4000" dirty="0">
                <a:solidFill>
                  <a:prstClr val="black"/>
                </a:solidFill>
                <a:effectLst>
                  <a:outerShdw blurRad="38100" dist="38100" dir="2700000" algn="tl">
                    <a:srgbClr val="000000">
                      <a:alpha val="43137"/>
                    </a:srgbClr>
                  </a:outerShdw>
                </a:effectLst>
              </a:rPr>
              <a:t>Stap </a:t>
            </a:r>
            <a:r>
              <a:rPr lang="nl-BE" sz="4000" dirty="0" smtClean="0">
                <a:solidFill>
                  <a:prstClr val="black"/>
                </a:solidFill>
                <a:effectLst>
                  <a:outerShdw blurRad="38100" dist="38100" dir="2700000" algn="tl">
                    <a:srgbClr val="000000">
                      <a:alpha val="43137"/>
                    </a:srgbClr>
                  </a:outerShdw>
                </a:effectLst>
              </a:rPr>
              <a:t>3: Gebruikersaccount aanmaken</a:t>
            </a:r>
            <a:endParaRPr lang="nl-BE" dirty="0"/>
          </a:p>
        </p:txBody>
      </p:sp>
      <p:sp>
        <p:nvSpPr>
          <p:cNvPr id="4" name="Tijdelijke aanduiding voor inhoud 3"/>
          <p:cNvSpPr>
            <a:spLocks noGrp="1"/>
          </p:cNvSpPr>
          <p:nvPr>
            <p:ph idx="1"/>
          </p:nvPr>
        </p:nvSpPr>
        <p:spPr/>
        <p:txBody>
          <a:bodyPr>
            <a:normAutofit lnSpcReduction="10000"/>
          </a:bodyPr>
          <a:lstStyle/>
          <a:p>
            <a:pPr>
              <a:buFont typeface="+mj-lt"/>
              <a:buAutoNum type="arabicPeriod"/>
            </a:pPr>
            <a:r>
              <a:rPr lang="nl-BE" sz="1400" dirty="0" smtClean="0"/>
              <a:t>Klik op ‘Nieuwe gebruiker’.</a:t>
            </a:r>
          </a:p>
          <a:p>
            <a:pPr marL="0" indent="0">
              <a:buNone/>
            </a:pPr>
            <a:endParaRPr lang="nl-BE" sz="1400" dirty="0" smtClean="0"/>
          </a:p>
          <a:p>
            <a:pPr marL="0" indent="0">
              <a:buNone/>
            </a:pPr>
            <a:endParaRPr lang="nl-BE" sz="1400" dirty="0" smtClean="0"/>
          </a:p>
          <a:p>
            <a:pPr marL="0" indent="0">
              <a:buNone/>
            </a:pPr>
            <a:endParaRPr lang="nl-BE" sz="1400" dirty="0" smtClean="0"/>
          </a:p>
          <a:p>
            <a:pPr marL="0" indent="0">
              <a:buNone/>
            </a:pPr>
            <a:endParaRPr lang="nl-BE" sz="1400" dirty="0" smtClean="0"/>
          </a:p>
          <a:p>
            <a:pPr>
              <a:buFont typeface="+mj-lt"/>
              <a:buAutoNum type="arabicPeriod" startAt="2"/>
            </a:pPr>
            <a:r>
              <a:rPr lang="nl-BE" sz="1400" dirty="0" smtClean="0"/>
              <a:t>Vul vervolgens de gevraagde informatie m.b.t. de nieuwe gebruiker in en klik op ‘</a:t>
            </a:r>
            <a:r>
              <a:rPr lang="nl-BE" sz="1400" dirty="0"/>
              <a:t>O</a:t>
            </a:r>
            <a:r>
              <a:rPr lang="nl-BE" sz="1400" dirty="0" smtClean="0"/>
              <a:t>pslaan’.</a:t>
            </a:r>
          </a:p>
          <a:p>
            <a:pPr marL="0" indent="0">
              <a:buNone/>
            </a:pPr>
            <a:endParaRPr lang="nl-BE" dirty="0"/>
          </a:p>
          <a:p>
            <a:pPr marL="0" indent="0">
              <a:buNone/>
            </a:pPr>
            <a:endParaRPr lang="nl-BE" dirty="0" smtClean="0"/>
          </a:p>
          <a:p>
            <a:pPr marL="0" indent="0">
              <a:buNone/>
            </a:pPr>
            <a:endParaRPr lang="nl-BE" dirty="0" smtClean="0"/>
          </a:p>
          <a:p>
            <a:pPr marL="0" indent="0">
              <a:buNone/>
            </a:pPr>
            <a:endParaRPr lang="nl-BE" sz="1400" b="1" dirty="0" smtClean="0"/>
          </a:p>
          <a:p>
            <a:pPr marL="0" indent="0">
              <a:buNone/>
            </a:pPr>
            <a:r>
              <a:rPr lang="nl-BE" sz="1400" b="1" dirty="0" smtClean="0"/>
              <a:t>Belangrijk:</a:t>
            </a:r>
          </a:p>
          <a:p>
            <a:pPr marL="0" indent="0">
              <a:buNone/>
            </a:pPr>
            <a:endParaRPr lang="nl-BE" sz="1400" dirty="0" smtClean="0"/>
          </a:p>
          <a:p>
            <a:r>
              <a:rPr lang="nl-BE" sz="1400" dirty="0" smtClean="0"/>
              <a:t>Bij het rijksregisternummer moeten alle cijfers aan elkaar geschreven worden, zonder puntjes of streepjes.</a:t>
            </a:r>
          </a:p>
          <a:p>
            <a:r>
              <a:rPr lang="nl-BE" sz="1400" dirty="0" smtClean="0"/>
              <a:t>Een gebruikersnaam en wachtwoord mogen enkel toegekend worden in uiterste nood. Normaal gezien blijven deze velden dus leeg.</a:t>
            </a:r>
          </a:p>
          <a:p>
            <a:pPr marL="0" indent="0">
              <a:buNone/>
            </a:pPr>
            <a:endParaRPr lang="nl-BE" sz="1400" dirty="0"/>
          </a:p>
          <a:p>
            <a:pPr marL="0" indent="0">
              <a:buNone/>
            </a:pPr>
            <a:endParaRPr lang="nl-BE" sz="1400" dirty="0" smtClean="0"/>
          </a:p>
          <a:p>
            <a:pPr marL="0" indent="0">
              <a:buNone/>
            </a:pPr>
            <a:endParaRPr lang="nl-BE" sz="1400" dirty="0"/>
          </a:p>
          <a:p>
            <a:pPr marL="0" indent="0">
              <a:buNone/>
            </a:pPr>
            <a:endParaRPr lang="nl-BE" sz="1400" dirty="0" smtClean="0"/>
          </a:p>
        </p:txBody>
      </p:sp>
      <p:pic>
        <p:nvPicPr>
          <p:cNvPr id="3" name="Afbeelding 2"/>
          <p:cNvPicPr>
            <a:picLocks noChangeAspect="1"/>
          </p:cNvPicPr>
          <p:nvPr/>
        </p:nvPicPr>
        <p:blipFill>
          <a:blip r:embed="rId2"/>
          <a:stretch>
            <a:fillRect/>
          </a:stretch>
        </p:blipFill>
        <p:spPr>
          <a:xfrm>
            <a:off x="2425071" y="3212976"/>
            <a:ext cx="4293857" cy="1513286"/>
          </a:xfrm>
          <a:prstGeom prst="rect">
            <a:avLst/>
          </a:prstGeom>
        </p:spPr>
      </p:pic>
      <p:pic>
        <p:nvPicPr>
          <p:cNvPr id="5" name="Afbeelding 4"/>
          <p:cNvPicPr>
            <a:picLocks noChangeAspect="1"/>
          </p:cNvPicPr>
          <p:nvPr/>
        </p:nvPicPr>
        <p:blipFill>
          <a:blip r:embed="rId3"/>
          <a:stretch>
            <a:fillRect/>
          </a:stretch>
        </p:blipFill>
        <p:spPr>
          <a:xfrm>
            <a:off x="2447764" y="1988840"/>
            <a:ext cx="4248472" cy="590066"/>
          </a:xfrm>
          <a:prstGeom prst="rect">
            <a:avLst/>
          </a:prstGeom>
        </p:spPr>
      </p:pic>
    </p:spTree>
    <p:extLst>
      <p:ext uri="{BB962C8B-B14F-4D97-AF65-F5344CB8AC3E}">
        <p14:creationId xmlns:p14="http://schemas.microsoft.com/office/powerpoint/2010/main" val="3007522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BE" sz="4000" dirty="0">
                <a:solidFill>
                  <a:prstClr val="black"/>
                </a:solidFill>
                <a:effectLst>
                  <a:outerShdw blurRad="38100" dist="38100" dir="2700000" algn="tl">
                    <a:srgbClr val="000000">
                      <a:alpha val="43137"/>
                    </a:srgbClr>
                  </a:outerShdw>
                </a:effectLst>
              </a:rPr>
              <a:t>Stap </a:t>
            </a:r>
            <a:r>
              <a:rPr lang="nl-BE" sz="4000" dirty="0" smtClean="0">
                <a:solidFill>
                  <a:prstClr val="black"/>
                </a:solidFill>
                <a:effectLst>
                  <a:outerShdw blurRad="38100" dist="38100" dir="2700000" algn="tl">
                    <a:srgbClr val="000000">
                      <a:alpha val="43137"/>
                    </a:srgbClr>
                  </a:outerShdw>
                </a:effectLst>
              </a:rPr>
              <a:t>4: Gebruiker en school koppelen</a:t>
            </a:r>
            <a:endParaRPr lang="nl-BE" dirty="0"/>
          </a:p>
        </p:txBody>
      </p:sp>
      <p:sp>
        <p:nvSpPr>
          <p:cNvPr id="4" name="Tijdelijke aanduiding voor inhoud 3"/>
          <p:cNvSpPr>
            <a:spLocks noGrp="1"/>
          </p:cNvSpPr>
          <p:nvPr>
            <p:ph idx="1"/>
          </p:nvPr>
        </p:nvSpPr>
        <p:spPr/>
        <p:txBody>
          <a:bodyPr>
            <a:normAutofit lnSpcReduction="10000"/>
          </a:bodyPr>
          <a:lstStyle/>
          <a:p>
            <a:pPr lvl="0">
              <a:buFont typeface="+mj-lt"/>
              <a:buAutoNum type="arabicPeriod"/>
            </a:pPr>
            <a:r>
              <a:rPr lang="nl-BE" sz="1400" dirty="0" smtClean="0">
                <a:solidFill>
                  <a:prstClr val="black"/>
                </a:solidFill>
              </a:rPr>
              <a:t>Klik op ‘Mijn scholen’ en selecteer de school/vestigingsplaats waaraan </a:t>
            </a:r>
            <a:r>
              <a:rPr lang="nl-BE" sz="1400" dirty="0">
                <a:solidFill>
                  <a:prstClr val="black"/>
                </a:solidFill>
              </a:rPr>
              <a:t>u de nieuwe gebruiker toegang wenst te verlenen.</a:t>
            </a:r>
          </a:p>
          <a:p>
            <a:pPr marL="0" indent="0">
              <a:buNone/>
            </a:pPr>
            <a:endParaRPr lang="nl-BE" sz="1400" dirty="0" smtClean="0"/>
          </a:p>
          <a:p>
            <a:pPr marL="0" indent="0">
              <a:buNone/>
            </a:pPr>
            <a:endParaRPr lang="nl-BE" dirty="0"/>
          </a:p>
          <a:p>
            <a:pPr marL="0" lvl="0" indent="0">
              <a:buNone/>
            </a:pPr>
            <a:endParaRPr lang="nl-BE" sz="1400" dirty="0" smtClean="0">
              <a:solidFill>
                <a:prstClr val="black"/>
              </a:solidFill>
            </a:endParaRPr>
          </a:p>
          <a:p>
            <a:pPr lvl="0">
              <a:buFont typeface="+mj-lt"/>
              <a:buAutoNum type="arabicPeriod" startAt="2"/>
            </a:pPr>
            <a:r>
              <a:rPr lang="nl-BE" sz="1400" dirty="0" smtClean="0">
                <a:solidFill>
                  <a:prstClr val="black"/>
                </a:solidFill>
              </a:rPr>
              <a:t>Klik vervolgens </a:t>
            </a:r>
            <a:r>
              <a:rPr lang="nl-BE" sz="1400" dirty="0">
                <a:solidFill>
                  <a:prstClr val="black"/>
                </a:solidFill>
              </a:rPr>
              <a:t>rechts van het scherm op ‘Gebruiker toevoegen’ onder ‘Aanvragers’ of ‘Administrators’ (naargelang de toe te kennen rol):</a:t>
            </a:r>
            <a:endParaRPr lang="nl-BE" sz="1400" dirty="0" smtClean="0">
              <a:solidFill>
                <a:prstClr val="black"/>
              </a:solidFill>
            </a:endParaRPr>
          </a:p>
          <a:p>
            <a:pPr marL="0" lvl="0" indent="0">
              <a:buNone/>
            </a:pPr>
            <a:endParaRPr lang="nl-BE" sz="1000" dirty="0">
              <a:solidFill>
                <a:prstClr val="black"/>
              </a:solidFill>
            </a:endParaRPr>
          </a:p>
          <a:p>
            <a:pPr lvl="1">
              <a:buFont typeface="Arial" panose="020B0604020202020204" pitchFamily="34" charset="0"/>
              <a:buChar char="•"/>
            </a:pPr>
            <a:r>
              <a:rPr lang="nl-BE" sz="1000" b="1" dirty="0">
                <a:solidFill>
                  <a:prstClr val="black"/>
                </a:solidFill>
              </a:rPr>
              <a:t>Aanvragers</a:t>
            </a:r>
            <a:r>
              <a:rPr lang="nl-BE" sz="1000" dirty="0">
                <a:solidFill>
                  <a:prstClr val="black"/>
                </a:solidFill>
              </a:rPr>
              <a:t> kunnen enkel aanvragen indienen;</a:t>
            </a:r>
          </a:p>
          <a:p>
            <a:pPr lvl="1">
              <a:buFont typeface="Arial" panose="020B0604020202020204" pitchFamily="34" charset="0"/>
              <a:buChar char="•"/>
            </a:pPr>
            <a:r>
              <a:rPr lang="nl-BE" sz="1000" b="1" dirty="0">
                <a:solidFill>
                  <a:prstClr val="black"/>
                </a:solidFill>
              </a:rPr>
              <a:t>Administrators</a:t>
            </a:r>
            <a:r>
              <a:rPr lang="nl-BE" sz="1000" dirty="0">
                <a:solidFill>
                  <a:prstClr val="black"/>
                </a:solidFill>
              </a:rPr>
              <a:t> kunnen zowel aanvragen indienen als de gebruikers beheren.</a:t>
            </a:r>
          </a:p>
          <a:p>
            <a:pPr marL="0" indent="0">
              <a:buNone/>
            </a:pPr>
            <a:endParaRPr lang="nl-BE" sz="1400" dirty="0"/>
          </a:p>
          <a:p>
            <a:pPr marL="0" indent="0">
              <a:buNone/>
            </a:pPr>
            <a:endParaRPr lang="nl-BE" sz="1400" dirty="0" smtClean="0"/>
          </a:p>
          <a:p>
            <a:pPr marL="0" indent="0">
              <a:buNone/>
            </a:pPr>
            <a:endParaRPr lang="nl-BE" sz="1400" dirty="0"/>
          </a:p>
          <a:p>
            <a:pPr marL="0" indent="0">
              <a:buNone/>
            </a:pPr>
            <a:endParaRPr lang="nl-BE" sz="1400" dirty="0" smtClean="0"/>
          </a:p>
          <a:p>
            <a:pPr marL="0" indent="0">
              <a:buNone/>
            </a:pPr>
            <a:endParaRPr lang="nl-BE" sz="1400" dirty="0" smtClean="0"/>
          </a:p>
          <a:p>
            <a:pPr>
              <a:buFont typeface="+mj-lt"/>
              <a:buAutoNum type="arabicPeriod" startAt="3"/>
            </a:pPr>
            <a:r>
              <a:rPr lang="nl-BE" sz="1400" dirty="0" smtClean="0"/>
              <a:t>Klik op de naam van de nieuwe gebruiker in de pop-up ‘Selecteer gebruiker’.</a:t>
            </a:r>
          </a:p>
          <a:p>
            <a:pPr marL="0" indent="0">
              <a:buNone/>
            </a:pPr>
            <a:endParaRPr lang="nl-BE" sz="1400" dirty="0"/>
          </a:p>
          <a:p>
            <a:pPr>
              <a:buFont typeface="+mj-lt"/>
              <a:buAutoNum type="arabicPeriod" startAt="4"/>
            </a:pPr>
            <a:r>
              <a:rPr lang="nl-BE" sz="1400" dirty="0" smtClean="0"/>
              <a:t>Herhaal bovenstaande acties indien u een gebruiker toegang wenst te geven tot meerdere van uw scholen/vestigingsplaatsen.</a:t>
            </a:r>
          </a:p>
        </p:txBody>
      </p:sp>
      <p:pic>
        <p:nvPicPr>
          <p:cNvPr id="3" name="Afbeelding 2"/>
          <p:cNvPicPr>
            <a:picLocks noChangeAspect="1"/>
          </p:cNvPicPr>
          <p:nvPr/>
        </p:nvPicPr>
        <p:blipFill>
          <a:blip r:embed="rId2"/>
          <a:stretch>
            <a:fillRect/>
          </a:stretch>
        </p:blipFill>
        <p:spPr>
          <a:xfrm>
            <a:off x="2047027" y="2132856"/>
            <a:ext cx="5040560" cy="729917"/>
          </a:xfrm>
          <a:prstGeom prst="rect">
            <a:avLst/>
          </a:prstGeom>
        </p:spPr>
      </p:pic>
      <p:pic>
        <p:nvPicPr>
          <p:cNvPr id="5" name="Afbeelding 4"/>
          <p:cNvPicPr>
            <a:picLocks noChangeAspect="1"/>
          </p:cNvPicPr>
          <p:nvPr/>
        </p:nvPicPr>
        <p:blipFill>
          <a:blip r:embed="rId3"/>
          <a:stretch>
            <a:fillRect/>
          </a:stretch>
        </p:blipFill>
        <p:spPr>
          <a:xfrm>
            <a:off x="2699791" y="4221088"/>
            <a:ext cx="3735031" cy="837451"/>
          </a:xfrm>
          <a:prstGeom prst="rect">
            <a:avLst/>
          </a:prstGeom>
        </p:spPr>
      </p:pic>
    </p:spTree>
    <p:extLst>
      <p:ext uri="{BB962C8B-B14F-4D97-AF65-F5344CB8AC3E}">
        <p14:creationId xmlns:p14="http://schemas.microsoft.com/office/powerpoint/2010/main" val="3097549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sz="4000" dirty="0">
                <a:solidFill>
                  <a:prstClr val="black"/>
                </a:solidFill>
                <a:effectLst>
                  <a:outerShdw blurRad="38100" dist="38100" dir="2700000" algn="tl">
                    <a:srgbClr val="000000">
                      <a:alpha val="43137"/>
                    </a:srgbClr>
                  </a:outerShdw>
                </a:effectLst>
              </a:rPr>
              <a:t>Stap </a:t>
            </a:r>
            <a:r>
              <a:rPr lang="nl-BE" sz="4000" dirty="0" smtClean="0">
                <a:solidFill>
                  <a:prstClr val="black"/>
                </a:solidFill>
                <a:effectLst>
                  <a:outerShdw blurRad="38100" dist="38100" dir="2700000" algn="tl">
                    <a:srgbClr val="000000">
                      <a:alpha val="43137"/>
                    </a:srgbClr>
                  </a:outerShdw>
                </a:effectLst>
              </a:rPr>
              <a:t>5: </a:t>
            </a:r>
            <a:r>
              <a:rPr lang="nl-BE" sz="4000" dirty="0">
                <a:solidFill>
                  <a:prstClr val="black"/>
                </a:solidFill>
                <a:effectLst>
                  <a:outerShdw blurRad="38100" dist="38100" dir="2700000" algn="tl">
                    <a:srgbClr val="000000">
                      <a:alpha val="43137"/>
                    </a:srgbClr>
                  </a:outerShdw>
                </a:effectLst>
              </a:rPr>
              <a:t>Gebruiker </a:t>
            </a:r>
            <a:r>
              <a:rPr lang="nl-BE" sz="4000" dirty="0" smtClean="0">
                <a:solidFill>
                  <a:prstClr val="black"/>
                </a:solidFill>
                <a:effectLst>
                  <a:outerShdw blurRad="38100" dist="38100" dir="2700000" algn="tl">
                    <a:srgbClr val="000000">
                      <a:alpha val="43137"/>
                    </a:srgbClr>
                  </a:outerShdw>
                </a:effectLst>
              </a:rPr>
              <a:t>verwijderen</a:t>
            </a:r>
            <a:endParaRPr lang="nl-BE" dirty="0"/>
          </a:p>
        </p:txBody>
      </p:sp>
      <p:sp>
        <p:nvSpPr>
          <p:cNvPr id="5" name="Tijdelijke aanduiding voor inhoud 4"/>
          <p:cNvSpPr>
            <a:spLocks noGrp="1"/>
          </p:cNvSpPr>
          <p:nvPr>
            <p:ph idx="1"/>
          </p:nvPr>
        </p:nvSpPr>
        <p:spPr>
          <a:xfrm>
            <a:off x="457200" y="1556792"/>
            <a:ext cx="8229600" cy="4525963"/>
          </a:xfrm>
        </p:spPr>
        <p:txBody>
          <a:bodyPr>
            <a:normAutofit/>
          </a:bodyPr>
          <a:lstStyle/>
          <a:p>
            <a:pPr marL="0" indent="0">
              <a:buNone/>
            </a:pPr>
            <a:r>
              <a:rPr lang="nl-BE" sz="1400" dirty="0" smtClean="0"/>
              <a:t>Als administrator dient u er eveneens nauwkeurig op toe te zien dat gebruikers slechts toegang hebben tot bepaalde scholen/vestigingsplaatsen, zolang dit nodig is. Gelieve gebruikers die niet langer ingeschakeld worden bij het aanvragen van het recht op leerlingenvervoer dan ook zo snel mogelijk de toegang tot de webapplicatie te ontzeggen.</a:t>
            </a:r>
          </a:p>
          <a:p>
            <a:pPr marL="0" indent="0">
              <a:buNone/>
            </a:pPr>
            <a:endParaRPr lang="nl-BE" sz="1400" dirty="0" smtClean="0"/>
          </a:p>
          <a:p>
            <a:pPr marL="0" indent="0">
              <a:buNone/>
            </a:pPr>
            <a:r>
              <a:rPr lang="nl-BE" sz="1400" u="sng" dirty="0" smtClean="0"/>
              <a:t>Werkwijze</a:t>
            </a:r>
            <a:r>
              <a:rPr lang="nl-BE" sz="1400" dirty="0" smtClean="0"/>
              <a:t>:</a:t>
            </a:r>
          </a:p>
          <a:p>
            <a:pPr marL="0" indent="0">
              <a:buNone/>
            </a:pPr>
            <a:endParaRPr lang="nl-BE" sz="1400" dirty="0"/>
          </a:p>
          <a:p>
            <a:pPr lvl="0">
              <a:buFont typeface="+mj-lt"/>
              <a:buAutoNum type="arabicPeriod"/>
            </a:pPr>
            <a:r>
              <a:rPr lang="nl-BE" sz="1400" dirty="0">
                <a:solidFill>
                  <a:prstClr val="black"/>
                </a:solidFill>
              </a:rPr>
              <a:t>Klik op ‘Mijn scholen’ en selecteer de school/vestigingsplaats </a:t>
            </a:r>
            <a:r>
              <a:rPr lang="nl-BE" sz="1400" dirty="0" smtClean="0">
                <a:solidFill>
                  <a:prstClr val="black"/>
                </a:solidFill>
              </a:rPr>
              <a:t>waaruit </a:t>
            </a:r>
            <a:r>
              <a:rPr lang="nl-BE" sz="1400" dirty="0">
                <a:solidFill>
                  <a:prstClr val="black"/>
                </a:solidFill>
              </a:rPr>
              <a:t>u </a:t>
            </a:r>
            <a:r>
              <a:rPr lang="nl-BE" sz="1400" dirty="0" smtClean="0">
                <a:solidFill>
                  <a:prstClr val="black"/>
                </a:solidFill>
              </a:rPr>
              <a:t>de </a:t>
            </a:r>
            <a:r>
              <a:rPr lang="nl-BE" sz="1400" dirty="0">
                <a:solidFill>
                  <a:prstClr val="black"/>
                </a:solidFill>
              </a:rPr>
              <a:t>gebruiker </a:t>
            </a:r>
            <a:r>
              <a:rPr lang="nl-BE" sz="1400" dirty="0" smtClean="0">
                <a:solidFill>
                  <a:prstClr val="black"/>
                </a:solidFill>
              </a:rPr>
              <a:t>wil verwijderen.</a:t>
            </a:r>
          </a:p>
          <a:p>
            <a:pPr marL="0" lvl="0" indent="0">
              <a:buNone/>
            </a:pPr>
            <a:endParaRPr lang="nl-BE" sz="1100" dirty="0" smtClean="0">
              <a:solidFill>
                <a:prstClr val="black"/>
              </a:solidFill>
            </a:endParaRPr>
          </a:p>
          <a:p>
            <a:pPr lvl="0">
              <a:buFont typeface="+mj-lt"/>
              <a:buAutoNum type="arabicPeriod" startAt="2"/>
            </a:pPr>
            <a:r>
              <a:rPr lang="nl-BE" sz="1400" dirty="0">
                <a:solidFill>
                  <a:prstClr val="black"/>
                </a:solidFill>
              </a:rPr>
              <a:t>Klik vervolgens rechts van het scherm op </a:t>
            </a:r>
            <a:r>
              <a:rPr lang="nl-BE" sz="1400" dirty="0" smtClean="0">
                <a:solidFill>
                  <a:prstClr val="black"/>
                </a:solidFill>
              </a:rPr>
              <a:t>het verbodsbord naast de betreffende gebruiker.</a:t>
            </a:r>
          </a:p>
          <a:p>
            <a:pPr lvl="0">
              <a:buFont typeface="+mj-lt"/>
              <a:buAutoNum type="arabicPeriod" startAt="2"/>
            </a:pPr>
            <a:endParaRPr lang="nl-BE" sz="1400" dirty="0">
              <a:solidFill>
                <a:prstClr val="black"/>
              </a:solidFill>
            </a:endParaRPr>
          </a:p>
          <a:p>
            <a:pPr lvl="0">
              <a:buFont typeface="+mj-lt"/>
              <a:buAutoNum type="arabicPeriod" startAt="2"/>
            </a:pPr>
            <a:endParaRPr lang="nl-BE" sz="1400" dirty="0" smtClean="0">
              <a:solidFill>
                <a:prstClr val="black"/>
              </a:solidFill>
            </a:endParaRPr>
          </a:p>
          <a:p>
            <a:pPr lvl="0">
              <a:buFont typeface="+mj-lt"/>
              <a:buAutoNum type="arabicPeriod" startAt="2"/>
            </a:pPr>
            <a:endParaRPr lang="nl-BE" sz="1400" dirty="0" smtClean="0">
              <a:solidFill>
                <a:prstClr val="black"/>
              </a:solidFill>
            </a:endParaRPr>
          </a:p>
          <a:p>
            <a:pPr lvl="0">
              <a:buFont typeface="+mj-lt"/>
              <a:buAutoNum type="arabicPeriod" startAt="2"/>
            </a:pPr>
            <a:endParaRPr lang="nl-BE" sz="1400" dirty="0">
              <a:solidFill>
                <a:prstClr val="black"/>
              </a:solidFill>
            </a:endParaRPr>
          </a:p>
          <a:p>
            <a:pPr lvl="0">
              <a:buFont typeface="+mj-lt"/>
              <a:buAutoNum type="arabicPeriod" startAt="2"/>
            </a:pPr>
            <a:endParaRPr lang="nl-BE" sz="1400" dirty="0" smtClean="0">
              <a:solidFill>
                <a:prstClr val="black"/>
              </a:solidFill>
            </a:endParaRPr>
          </a:p>
          <a:p>
            <a:pPr lvl="0">
              <a:buFont typeface="+mj-lt"/>
              <a:buAutoNum type="arabicPeriod" startAt="2"/>
            </a:pPr>
            <a:r>
              <a:rPr lang="nl-BE" sz="1400" dirty="0" smtClean="0">
                <a:solidFill>
                  <a:prstClr val="black"/>
                </a:solidFill>
              </a:rPr>
              <a:t>Bevestig dat u de gebruiker wenst te verwijderen door op ‘Yes’ te klikken in de pop-up.</a:t>
            </a:r>
          </a:p>
          <a:p>
            <a:pPr lvl="0">
              <a:buFont typeface="+mj-lt"/>
              <a:buAutoNum type="arabicPeriod" startAt="2"/>
            </a:pPr>
            <a:endParaRPr lang="nl-BE" sz="1100" dirty="0" smtClean="0">
              <a:solidFill>
                <a:prstClr val="black"/>
              </a:solidFill>
            </a:endParaRPr>
          </a:p>
          <a:p>
            <a:pPr lvl="0">
              <a:buFont typeface="+mj-lt"/>
              <a:buAutoNum type="arabicPeriod" startAt="2"/>
            </a:pPr>
            <a:r>
              <a:rPr lang="nl-BE" sz="1400" dirty="0" smtClean="0">
                <a:solidFill>
                  <a:prstClr val="black"/>
                </a:solidFill>
              </a:rPr>
              <a:t>U zal zien dat de gebruiker verdwijnt uit de lijst.</a:t>
            </a:r>
            <a:endParaRPr lang="nl-BE" sz="1400" dirty="0">
              <a:solidFill>
                <a:prstClr val="black"/>
              </a:solidFill>
            </a:endParaRPr>
          </a:p>
          <a:p>
            <a:pPr marL="0" indent="0">
              <a:buNone/>
            </a:pPr>
            <a:endParaRPr lang="nl-BE" sz="1400" dirty="0" smtClean="0"/>
          </a:p>
          <a:p>
            <a:pPr marL="0" indent="0">
              <a:buNone/>
            </a:pPr>
            <a:endParaRPr lang="nl-BE" sz="1400" dirty="0"/>
          </a:p>
          <a:p>
            <a:pPr marL="0" indent="0">
              <a:buNone/>
            </a:pPr>
            <a:endParaRPr lang="nl-BE" sz="1400" dirty="0"/>
          </a:p>
        </p:txBody>
      </p:sp>
      <p:pic>
        <p:nvPicPr>
          <p:cNvPr id="6" name="Afbeelding 5"/>
          <p:cNvPicPr>
            <a:picLocks noChangeAspect="1"/>
          </p:cNvPicPr>
          <p:nvPr/>
        </p:nvPicPr>
        <p:blipFill>
          <a:blip r:embed="rId2"/>
          <a:stretch>
            <a:fillRect/>
          </a:stretch>
        </p:blipFill>
        <p:spPr>
          <a:xfrm>
            <a:off x="2591780" y="4221088"/>
            <a:ext cx="3960440" cy="879526"/>
          </a:xfrm>
          <a:prstGeom prst="rect">
            <a:avLst/>
          </a:prstGeom>
        </p:spPr>
      </p:pic>
    </p:spTree>
    <p:extLst>
      <p:ext uri="{BB962C8B-B14F-4D97-AF65-F5344CB8AC3E}">
        <p14:creationId xmlns:p14="http://schemas.microsoft.com/office/powerpoint/2010/main" val="3133837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44DA01A283C6A44A42F651AAF8D0732" ma:contentTypeVersion="0" ma:contentTypeDescription="Een nieuw document maken." ma:contentTypeScope="" ma:versionID="01e27fd9eaf8f04e867562245d45e873">
  <xsd:schema xmlns:xsd="http://www.w3.org/2001/XMLSchema" xmlns:xs="http://www.w3.org/2001/XMLSchema" xmlns:p="http://schemas.microsoft.com/office/2006/metadata/properties" targetNamespace="http://schemas.microsoft.com/office/2006/metadata/properties" ma:root="true" ma:fieldsID="1978a156f712f99d6452530788f7ffe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0E39DB-9084-443D-9A55-B81F20CE2CA1}">
  <ds:schemaRefs>
    <ds:schemaRef ds:uri="http://schemas.microsoft.com/office/2006/metadata/properties"/>
    <ds:schemaRef ds:uri="http://purl.org/dc/elements/1.1/"/>
    <ds:schemaRef ds:uri="http://schemas.microsoft.com/office/2006/documentManagement/types"/>
    <ds:schemaRef ds:uri="http://purl.org/dc/dcmitype/"/>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47C6B8F-2540-45D8-9DCD-91D02BC8BE42}">
  <ds:schemaRefs>
    <ds:schemaRef ds:uri="http://schemas.microsoft.com/sharepoint/v3/contenttype/forms"/>
  </ds:schemaRefs>
</ds:datastoreItem>
</file>

<file path=customXml/itemProps3.xml><?xml version="1.0" encoding="utf-8"?>
<ds:datastoreItem xmlns:ds="http://schemas.openxmlformats.org/officeDocument/2006/customXml" ds:itemID="{4254E5D7-2107-47C0-873D-ECED2F52B3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Clarity</Template>
  <TotalTime>2337</TotalTime>
  <Words>413</Words>
  <Application>Microsoft Office PowerPoint</Application>
  <PresentationFormat>Diavoorstelling (4:3)</PresentationFormat>
  <Paragraphs>87</Paragraphs>
  <Slides>6</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6</vt:i4>
      </vt:variant>
    </vt:vector>
  </HeadingPairs>
  <TitlesOfParts>
    <vt:vector size="9" baseType="lpstr">
      <vt:lpstr>Arial</vt:lpstr>
      <vt:lpstr>Calibri</vt:lpstr>
      <vt:lpstr>Kantoorthema</vt:lpstr>
      <vt:lpstr>PowerPoint-presentatie</vt:lpstr>
      <vt:lpstr>Stap 1: Aanmelden</vt:lpstr>
      <vt:lpstr>Stap 2: Ga naar ‘Beheer scholen en gebruikers’</vt:lpstr>
      <vt:lpstr>Stap 3: Gebruikersaccount aanmaken</vt:lpstr>
      <vt:lpstr>Stap 4: Gebruiker en school koppelen</vt:lpstr>
      <vt:lpstr>Stap 5: Gebruiker verwijderen</vt:lpstr>
    </vt:vector>
  </TitlesOfParts>
  <Company>Vlaamse Overheid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Stappenplan bij het digitaal indienen van de subsidieaanvraag voor het individueel vervoer</dc:title>
  <dc:creator>Soetens, Jeremy</dc:creator>
  <cp:lastModifiedBy>Geerinck, Lien</cp:lastModifiedBy>
  <cp:revision>173</cp:revision>
  <cp:lastPrinted>2016-11-03T08:20:30Z</cp:lastPrinted>
  <dcterms:created xsi:type="dcterms:W3CDTF">2015-02-18T07:07:10Z</dcterms:created>
  <dcterms:modified xsi:type="dcterms:W3CDTF">2017-01-20T17:25:02Z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0x010100A44DA01A283C6A44A42F651AAF8D0732</vt:lpwstr>
  </property>
</Properties>
</file>