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6" r:id="rId2"/>
    <p:sldId id="347" r:id="rId3"/>
    <p:sldId id="298" r:id="rId4"/>
    <p:sldId id="277" r:id="rId5"/>
    <p:sldId id="350" r:id="rId6"/>
    <p:sldId id="351" r:id="rId7"/>
    <p:sldId id="321" r:id="rId8"/>
    <p:sldId id="329" r:id="rId9"/>
    <p:sldId id="330" r:id="rId10"/>
    <p:sldId id="332" r:id="rId11"/>
    <p:sldId id="322" r:id="rId12"/>
    <p:sldId id="336" r:id="rId13"/>
    <p:sldId id="337" r:id="rId14"/>
    <p:sldId id="323" r:id="rId15"/>
    <p:sldId id="348" r:id="rId16"/>
    <p:sldId id="326" r:id="rId17"/>
    <p:sldId id="338" r:id="rId18"/>
    <p:sldId id="339" r:id="rId19"/>
    <p:sldId id="340" r:id="rId20"/>
    <p:sldId id="341" r:id="rId21"/>
    <p:sldId id="328" r:id="rId22"/>
    <p:sldId id="315" r:id="rId23"/>
    <p:sldId id="300" r:id="rId24"/>
    <p:sldId id="318" r:id="rId25"/>
    <p:sldId id="343" r:id="rId26"/>
    <p:sldId id="281" r:id="rId27"/>
    <p:sldId id="342" r:id="rId28"/>
    <p:sldId id="345" r:id="rId29"/>
    <p:sldId id="344" r:id="rId30"/>
    <p:sldId id="304" r:id="rId31"/>
    <p:sldId id="306" r:id="rId32"/>
    <p:sldId id="317" r:id="rId33"/>
    <p:sldId id="311" r:id="rId34"/>
    <p:sldId id="284" r:id="rId35"/>
    <p:sldId id="296" r:id="rId36"/>
    <p:sldId id="319" r:id="rId37"/>
    <p:sldId id="349" r:id="rId38"/>
    <p:sldId id="320" r:id="rId39"/>
    <p:sldId id="290" r:id="rId40"/>
  </p:sldIdLst>
  <p:sldSz cx="9144000" cy="6858000" type="screen4x3"/>
  <p:notesSz cx="6669088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3B"/>
    <a:srgbClr val="77A22F"/>
    <a:srgbClr val="CCFF99"/>
    <a:srgbClr val="00A1D8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90941" autoAdjust="0"/>
  </p:normalViewPr>
  <p:slideViewPr>
    <p:cSldViewPr>
      <p:cViewPr>
        <p:scale>
          <a:sx n="70" d="100"/>
          <a:sy n="70" d="100"/>
        </p:scale>
        <p:origin x="-1068" y="-54"/>
      </p:cViewPr>
      <p:guideLst>
        <p:guide orient="horz" pos="2160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07A5-DD1F-4759-A8AA-000EC24B729C}" type="datetimeFigureOut">
              <a:rPr lang="nl-BE" smtClean="0"/>
              <a:pPr/>
              <a:t>20/10/2015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ABA1-F223-440C-AC56-03BBC74EBF5A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129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87253"/>
            <a:ext cx="4890665" cy="44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505"/>
            <a:ext cx="2889938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374505"/>
            <a:ext cx="2889938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3219E9-1DB8-4E10-8B13-28CE9CBDB7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74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127" indent="-284664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657" indent="-227731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4119" indent="-227731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9582" indent="-227731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5045" indent="-22773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0507" indent="-22773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5970" indent="-22773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1432" indent="-22773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D7E54754-6A86-4134-8FC5-D542B718DF9A}" type="slidenum">
              <a:rPr lang="nl-NL" sz="1200" smtClean="0"/>
              <a:pPr algn="r" eaLnBrk="1" hangingPunct="1">
                <a:defRPr/>
              </a:pPr>
              <a:t>4</a:t>
            </a:fld>
            <a:endParaRPr lang="nl-NL" sz="1200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1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Verslag</a:t>
            </a:r>
            <a:r>
              <a:rPr lang="nl-NL" baseline="0" dirty="0" smtClean="0"/>
              <a:t> in de </a:t>
            </a:r>
            <a:r>
              <a:rPr lang="nl-NL" baseline="0" dirty="0" err="1" smtClean="0"/>
              <a:t>ppt</a:t>
            </a:r>
            <a:r>
              <a:rPr lang="nl-NL" baseline="0" dirty="0" smtClean="0"/>
              <a:t> typen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219E9-1DB8-4E10-8B13-28CE9CBDB7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9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219E9-1DB8-4E10-8B13-28CE9CBDB7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4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Er is een relatie tussen </a:t>
            </a:r>
            <a:br>
              <a:rPr lang="nl-NL" dirty="0" smtClean="0"/>
            </a:br>
            <a:r>
              <a:rPr lang="nl-NL" dirty="0" smtClean="0"/>
              <a:t>Werkvorm  en  te bereiken kennis en vaardigheden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219E9-1DB8-4E10-8B13-28CE9CBDB7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lgemen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00600" y="2360613"/>
            <a:ext cx="38862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3656013"/>
            <a:ext cx="3886200" cy="1601787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43700" y="533400"/>
            <a:ext cx="19431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5676900" cy="5181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GO!_PPT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F003B"/>
          </a:solidFill>
          <a:latin typeface="Arial" charset="0"/>
          <a:ea typeface="ＭＳ Ｐゴシック" pitchFamily="1" charset="-128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lr>
          <a:srgbClr val="9F003B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spcBef>
          <a:spcPct val="20000"/>
        </a:spcBef>
        <a:spcAft>
          <a:spcPct val="0"/>
        </a:spcAft>
        <a:buClr>
          <a:srgbClr val="9F003B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955675" indent="-190500" algn="l" rtl="0" eaLnBrk="0" fontAlgn="base" hangingPunct="0">
        <a:spcBef>
          <a:spcPct val="20000"/>
        </a:spcBef>
        <a:spcAft>
          <a:spcPct val="0"/>
        </a:spcAft>
        <a:buClr>
          <a:srgbClr val="9F003B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35088" indent="-188913" algn="l" rtl="0" eaLnBrk="0" fontAlgn="base" hangingPunct="0">
        <a:spcBef>
          <a:spcPct val="20000"/>
        </a:spcBef>
        <a:spcAft>
          <a:spcPct val="0"/>
        </a:spcAft>
        <a:buClr>
          <a:srgbClr val="9F003B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714500" indent="-188913" algn="l" rtl="0" eaLnBrk="0" fontAlgn="base" hangingPunct="0">
        <a:spcBef>
          <a:spcPct val="20000"/>
        </a:spcBef>
        <a:spcAft>
          <a:spcPct val="0"/>
        </a:spcAft>
        <a:buClr>
          <a:srgbClr val="9F003B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5pPr>
      <a:lvl6pPr marL="2171700" indent="-188913" algn="l" rtl="0" fontAlgn="base">
        <a:spcBef>
          <a:spcPct val="20000"/>
        </a:spcBef>
        <a:spcAft>
          <a:spcPct val="0"/>
        </a:spcAft>
        <a:buClr>
          <a:srgbClr val="9F003B"/>
        </a:buClr>
        <a:buFont typeface="Wingdings" pitchFamily="1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628900" indent="-188913" algn="l" rtl="0" fontAlgn="base">
        <a:spcBef>
          <a:spcPct val="20000"/>
        </a:spcBef>
        <a:spcAft>
          <a:spcPct val="0"/>
        </a:spcAft>
        <a:buClr>
          <a:srgbClr val="9F003B"/>
        </a:buClr>
        <a:buFont typeface="Wingdings" pitchFamily="1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086100" indent="-188913" algn="l" rtl="0" fontAlgn="base">
        <a:spcBef>
          <a:spcPct val="20000"/>
        </a:spcBef>
        <a:spcAft>
          <a:spcPct val="0"/>
        </a:spcAft>
        <a:buClr>
          <a:srgbClr val="9F003B"/>
        </a:buClr>
        <a:buFont typeface="Wingdings" pitchFamily="1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543300" indent="-188913" algn="l" rtl="0" fontAlgn="base">
        <a:spcBef>
          <a:spcPct val="20000"/>
        </a:spcBef>
        <a:spcAft>
          <a:spcPct val="0"/>
        </a:spcAft>
        <a:buClr>
          <a:srgbClr val="9F003B"/>
        </a:buClr>
        <a:buFont typeface="Wingdings" pitchFamily="1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195736" y="1761791"/>
            <a:ext cx="6001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altLang="nl-BE" b="1" dirty="0" smtClean="0">
                <a:ea typeface="MS PGothic" panose="020B0600070205080204" pitchFamily="34" charset="-128"/>
              </a:rPr>
              <a:t>Het </a:t>
            </a:r>
            <a:r>
              <a:rPr lang="nl-BE" altLang="nl-BE" b="1" dirty="0">
                <a:ea typeface="MS PGothic" panose="020B0600070205080204" pitchFamily="34" charset="-128"/>
              </a:rPr>
              <a:t>verhaal </a:t>
            </a:r>
            <a:r>
              <a:rPr lang="nl-BE" altLang="nl-BE" b="1" dirty="0" smtClean="0">
                <a:ea typeface="MS PGothic" panose="020B0600070205080204" pitchFamily="34" charset="-128"/>
              </a:rPr>
              <a:t>van nul tot STEM school </a:t>
            </a:r>
          </a:p>
          <a:p>
            <a:r>
              <a:rPr lang="nl-BE" altLang="nl-BE" b="1" dirty="0" smtClean="0">
                <a:ea typeface="MS PGothic" panose="020B0600070205080204" pitchFamily="34" charset="-128"/>
              </a:rPr>
              <a:t> </a:t>
            </a:r>
            <a:r>
              <a:rPr lang="nl-BE" altLang="nl-BE" b="1" dirty="0">
                <a:ea typeface="MS PGothic" panose="020B0600070205080204" pitchFamily="34" charset="-128"/>
              </a:rPr>
              <a:t>BS </a:t>
            </a:r>
            <a:r>
              <a:rPr lang="nl-BE" altLang="nl-BE" b="1">
                <a:ea typeface="MS PGothic" panose="020B0600070205080204" pitchFamily="34" charset="-128"/>
              </a:rPr>
              <a:t>De </a:t>
            </a:r>
            <a:r>
              <a:rPr lang="nl-BE" altLang="nl-BE" b="1" dirty="0">
                <a:ea typeface="MS PGothic" panose="020B0600070205080204" pitchFamily="34" charset="-128"/>
              </a:rPr>
              <a:t>L</a:t>
            </a:r>
            <a:r>
              <a:rPr lang="nl-BE" altLang="nl-BE" b="1" smtClean="0">
                <a:ea typeface="MS PGothic" panose="020B0600070205080204" pitchFamily="34" charset="-128"/>
              </a:rPr>
              <a:t>uchtballon</a:t>
            </a:r>
            <a:endParaRPr lang="nl-BE" altLang="nl-BE" b="1" dirty="0" smtClean="0">
              <a:ea typeface="MS PGothic" panose="020B0600070205080204" pitchFamily="34" charset="-128"/>
            </a:endParaRPr>
          </a:p>
          <a:p>
            <a:r>
              <a:rPr lang="nl-BE" b="1" dirty="0" smtClean="0">
                <a:ea typeface="MS PGothic" panose="020B0600070205080204" pitchFamily="34" charset="-128"/>
              </a:rPr>
              <a:t>Tienen</a:t>
            </a:r>
            <a:endParaRPr lang="nl-BE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77" y="2177289"/>
            <a:ext cx="3384376" cy="26201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7" y="366103"/>
            <a:ext cx="3623221" cy="130231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27584" y="3861048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chemeClr val="bg2"/>
                </a:solidFill>
              </a:rPr>
              <a:t>Kinderen kunnen meer dan je denkt, ze zijn ondernemend, creatief en vooral erg nieuwsgierig. </a:t>
            </a:r>
          </a:p>
          <a:p>
            <a:endParaRPr lang="nl-NL" i="1" dirty="0">
              <a:solidFill>
                <a:schemeClr val="bg2"/>
              </a:solidFill>
            </a:endParaRPr>
          </a:p>
          <a:p>
            <a:r>
              <a:rPr lang="nl-NL" i="1" dirty="0">
                <a:solidFill>
                  <a:schemeClr val="bg2"/>
                </a:solidFill>
              </a:rPr>
              <a:t>De wereld van techniek is voor hen dan ook een wereld waarin ze volop </a:t>
            </a:r>
            <a:r>
              <a:rPr lang="nl-NL" i="1" dirty="0" smtClean="0">
                <a:solidFill>
                  <a:schemeClr val="bg2"/>
                </a:solidFill>
              </a:rPr>
              <a:t>kunnen </a:t>
            </a:r>
            <a:r>
              <a:rPr lang="nl-NL" i="1" dirty="0">
                <a:solidFill>
                  <a:schemeClr val="bg2"/>
                </a:solidFill>
              </a:rPr>
              <a:t>experimenteren en probleemoplossend </a:t>
            </a:r>
            <a:r>
              <a:rPr lang="nl-NL" i="1" dirty="0" smtClean="0">
                <a:solidFill>
                  <a:schemeClr val="bg2"/>
                </a:solidFill>
              </a:rPr>
              <a:t>denken. </a:t>
            </a:r>
            <a:endParaRPr lang="nl-NL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zendmast maken derde leerjaar</a:t>
            </a:r>
            <a:endParaRPr lang="nl-BE" dirty="0"/>
          </a:p>
        </p:txBody>
      </p:sp>
      <p:pic>
        <p:nvPicPr>
          <p:cNvPr id="4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4415" y="1447800"/>
            <a:ext cx="5692370" cy="4267200"/>
          </a:xfrm>
        </p:spPr>
      </p:pic>
    </p:spTree>
    <p:extLst>
      <p:ext uri="{BB962C8B-B14F-4D97-AF65-F5344CB8AC3E}">
        <p14:creationId xmlns:p14="http://schemas.microsoft.com/office/powerpoint/2010/main" val="71228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 pedagogische begeleidingsdienst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b="1" dirty="0" smtClean="0"/>
              <a:t>Successleutels van het gevolgde traject</a:t>
            </a:r>
          </a:p>
          <a:p>
            <a:pPr marL="0" indent="0">
              <a:buNone/>
            </a:pPr>
            <a:r>
              <a:rPr lang="nl-BE" sz="2000" b="1" dirty="0" smtClean="0"/>
              <a:t>Afspraken maken op school:</a:t>
            </a:r>
          </a:p>
          <a:p>
            <a:r>
              <a:rPr lang="nl-BE" dirty="0" smtClean="0"/>
              <a:t>De taken van de techniekcoach afbakenen</a:t>
            </a:r>
          </a:p>
          <a:p>
            <a:r>
              <a:rPr lang="nl-BE" dirty="0">
                <a:cs typeface="MS PGothic" charset="0"/>
              </a:rPr>
              <a:t>Voorwaarden om tot implementatie te komen </a:t>
            </a:r>
            <a:endParaRPr lang="nl-BE" dirty="0" smtClean="0">
              <a:cs typeface="MS PGothic" charset="0"/>
            </a:endParaRPr>
          </a:p>
          <a:p>
            <a:r>
              <a:rPr lang="nl-BE" dirty="0" smtClean="0">
                <a:cs typeface="MS PGothic" charset="0"/>
              </a:rPr>
              <a:t>De rol van de  </a:t>
            </a:r>
            <a:r>
              <a:rPr lang="nl-BE" dirty="0">
                <a:cs typeface="MS PGothic" charset="0"/>
              </a:rPr>
              <a:t>directeur/ </a:t>
            </a:r>
            <a:r>
              <a:rPr lang="nl-BE" dirty="0" smtClean="0">
                <a:cs typeface="MS PGothic" charset="0"/>
              </a:rPr>
              <a:t>techniekcoach : </a:t>
            </a:r>
            <a:r>
              <a:rPr lang="nl-BE" dirty="0">
                <a:cs typeface="MS PGothic" charset="0"/>
              </a:rPr>
              <a:t>engagement van de individuele leerkracht zichtbaar maken in concreet waarneembaar gedrag, ontwikkeling van een implementatieplan (</a:t>
            </a:r>
            <a:r>
              <a:rPr lang="nl-NL" dirty="0">
                <a:cs typeface="MS PGothic" charset="0"/>
              </a:rPr>
              <a:t>aantal activiteiten, evaluatiemomenten, klasbezoeken, ondersteuning door techniekcoach (wie/hoe/wanneer?), </a:t>
            </a:r>
            <a:endParaRPr lang="nl-NL" dirty="0" smtClean="0">
              <a:cs typeface="MS PGothic" charset="0"/>
            </a:endParaRPr>
          </a:p>
          <a:p>
            <a:r>
              <a:rPr lang="nl-NL" dirty="0" smtClean="0">
                <a:cs typeface="MS PGothic" charset="0"/>
              </a:rPr>
              <a:t>vorming</a:t>
            </a:r>
            <a:r>
              <a:rPr lang="nl-NL" dirty="0">
                <a:cs typeface="MS PGothic" charset="0"/>
              </a:rPr>
              <a:t>, evaluatiemomenten zowel over eigen leren van de leerkracht als het leren van het team, aankoop leermiddelen.</a:t>
            </a:r>
            <a:endParaRPr lang="en-US" dirty="0">
              <a:cs typeface="MS PGothic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724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Uitwerken van techniekactiviteiten reflecties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 smtClean="0"/>
              <a:t>De successleutels</a:t>
            </a:r>
          </a:p>
          <a:p>
            <a:r>
              <a:rPr lang="nl-NL" dirty="0"/>
              <a:t>Leerlingen komen tot een goed resultaat.</a:t>
            </a:r>
            <a:endParaRPr lang="nl-BE" dirty="0"/>
          </a:p>
          <a:p>
            <a:r>
              <a:rPr lang="nl-NL" dirty="0"/>
              <a:t>De leerlingen zijn goed gemotiveerd.</a:t>
            </a:r>
            <a:endParaRPr lang="nl-BE" dirty="0"/>
          </a:p>
          <a:p>
            <a:r>
              <a:rPr lang="nl-NL" dirty="0"/>
              <a:t>Het is een andere manier van werken.</a:t>
            </a:r>
            <a:endParaRPr lang="nl-BE" dirty="0"/>
          </a:p>
          <a:p>
            <a:r>
              <a:rPr lang="nl-NL" dirty="0"/>
              <a:t>Kinderen proberen zelf oplossingen te zoeken.</a:t>
            </a:r>
            <a:endParaRPr lang="nl-BE" dirty="0"/>
          </a:p>
          <a:p>
            <a:r>
              <a:rPr lang="nl-NL" dirty="0"/>
              <a:t>Al doende leert men.</a:t>
            </a:r>
            <a:endParaRPr lang="nl-BE" dirty="0"/>
          </a:p>
          <a:p>
            <a:r>
              <a:rPr lang="nl-NL" dirty="0"/>
              <a:t>Leerlingen hebben veel creativiteit om tot oplossingen te komen. Er is wel kennis nodig.</a:t>
            </a:r>
            <a:endParaRPr lang="nl-BE" dirty="0"/>
          </a:p>
          <a:p>
            <a:r>
              <a:rPr lang="nl-NL" dirty="0"/>
              <a:t>Niet te veel criteria bepalen en duidelijk omschreven.</a:t>
            </a:r>
            <a:endParaRPr lang="nl-BE" dirty="0"/>
          </a:p>
          <a:p>
            <a:r>
              <a:rPr lang="nl-NL" dirty="0"/>
              <a:t>De verschillende stappen volgen is ontzettend belangrijk.</a:t>
            </a:r>
            <a:endParaRPr lang="nl-BE" dirty="0"/>
          </a:p>
          <a:p>
            <a:r>
              <a:rPr lang="nl-NL" dirty="0"/>
              <a:t>Kinderen die niet tot een oplossing komen andere materialen aanbieden of andere kijkwijzers aanbieden.</a:t>
            </a:r>
            <a:endParaRPr lang="nl-BE" dirty="0"/>
          </a:p>
          <a:p>
            <a:r>
              <a:rPr lang="nl-NL" dirty="0"/>
              <a:t>Na-apen vermijden. Soms kan het wel eens.</a:t>
            </a:r>
            <a:endParaRPr lang="nl-BE" dirty="0"/>
          </a:p>
          <a:p>
            <a:r>
              <a:rPr lang="nl-NL" dirty="0"/>
              <a:t>Binnen de leefwereld van het kind blijven, het niet te ver gaan zoeken.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981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Uitwerken van techniekactiviteiten reflecties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 smtClean="0"/>
              <a:t>Aandachtspunten:</a:t>
            </a:r>
          </a:p>
          <a:p>
            <a:r>
              <a:rPr lang="nl-NL" dirty="0"/>
              <a:t>De organisatie is belangrijk.</a:t>
            </a:r>
            <a:endParaRPr lang="nl-BE" dirty="0"/>
          </a:p>
          <a:p>
            <a:r>
              <a:rPr lang="nl-NL" dirty="0"/>
              <a:t>Als leerlingen gewoon zijn om aan groepswerk te doen is het gemakkelijk te verwezenlijken.</a:t>
            </a:r>
            <a:endParaRPr lang="nl-BE" dirty="0"/>
          </a:p>
          <a:p>
            <a:r>
              <a:rPr lang="nl-NL" dirty="0"/>
              <a:t>Goed nadenken over welke materialen er aangeboden worden.</a:t>
            </a:r>
            <a:endParaRPr lang="nl-BE" dirty="0"/>
          </a:p>
          <a:p>
            <a:r>
              <a:rPr lang="nl-NL" dirty="0"/>
              <a:t>Een stappenplan aanbieden aan een kind dat niet op gang komt.</a:t>
            </a:r>
            <a:endParaRPr lang="nl-BE" dirty="0"/>
          </a:p>
          <a:p>
            <a:r>
              <a:rPr lang="nl-NL" dirty="0"/>
              <a:t>Goed nadenken wat je gaat vastleggen en op welke manier.</a:t>
            </a:r>
            <a:endParaRPr lang="nl-BE" dirty="0"/>
          </a:p>
          <a:p>
            <a:r>
              <a:rPr lang="nl-NL" dirty="0"/>
              <a:t>De criteria zichtbaar maken.</a:t>
            </a:r>
            <a:endParaRPr lang="nl-BE" dirty="0"/>
          </a:p>
          <a:p>
            <a:r>
              <a:rPr lang="nl-NL" dirty="0"/>
              <a:t>Open vragen stellen en niet direct gaan sturen.</a:t>
            </a:r>
            <a:endParaRPr lang="nl-BE" dirty="0"/>
          </a:p>
          <a:p>
            <a:r>
              <a:rPr lang="nl-NL" dirty="0"/>
              <a:t>A</a:t>
            </a:r>
            <a:r>
              <a:rPr lang="nl-NL" dirty="0" smtClean="0"/>
              <a:t>ls </a:t>
            </a:r>
            <a:r>
              <a:rPr lang="nl-NL" dirty="0"/>
              <a:t>leerkracht moet je soms een stap terug nemen en ze alleen laten zoeken.</a:t>
            </a:r>
            <a:endParaRPr lang="nl-BE" dirty="0"/>
          </a:p>
          <a:p>
            <a:r>
              <a:rPr lang="nl-NL" dirty="0"/>
              <a:t>Goed nadenken over het selecteren van doelen .</a:t>
            </a:r>
            <a:endParaRPr lang="nl-BE" dirty="0"/>
          </a:p>
          <a:p>
            <a:r>
              <a:rPr lang="nl-NL" dirty="0"/>
              <a:t>Muzische vorming is niet gelijk aan techniek.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067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Uitwerken van techniekactiviteiten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u="sng" dirty="0" smtClean="0"/>
              <a:t>Valkuilen</a:t>
            </a:r>
          </a:p>
          <a:p>
            <a:pPr marL="177800" indent="-177800">
              <a:buFont typeface="Times" pitchFamily="84" charset="0"/>
              <a:buChar char="•"/>
            </a:pPr>
            <a:r>
              <a:rPr lang="fr-BE" dirty="0" err="1"/>
              <a:t>Materiaal</a:t>
            </a:r>
            <a:r>
              <a:rPr lang="fr-BE" dirty="0"/>
              <a:t> op internet!  (</a:t>
            </a:r>
            <a:r>
              <a:rPr lang="fr-BE" dirty="0" err="1"/>
              <a:t>voorbeeld</a:t>
            </a:r>
            <a:r>
              <a:rPr lang="fr-BE" dirty="0"/>
              <a:t>: </a:t>
            </a:r>
            <a:r>
              <a:rPr lang="fr-BE" dirty="0" err="1"/>
              <a:t>teveel</a:t>
            </a:r>
            <a:r>
              <a:rPr lang="fr-BE" dirty="0"/>
              <a:t> </a:t>
            </a:r>
            <a:r>
              <a:rPr lang="fr-BE" dirty="0" err="1"/>
              <a:t>stappenplannen</a:t>
            </a:r>
            <a:r>
              <a:rPr lang="fr-BE" dirty="0"/>
              <a:t>, niet </a:t>
            </a:r>
            <a:r>
              <a:rPr lang="fr-BE" dirty="0" err="1"/>
              <a:t>uit</a:t>
            </a:r>
            <a:r>
              <a:rPr lang="fr-BE" dirty="0"/>
              <a:t> het </a:t>
            </a:r>
            <a:r>
              <a:rPr lang="fr-BE" dirty="0" err="1"/>
              <a:t>dagdagelijks</a:t>
            </a:r>
            <a:r>
              <a:rPr lang="fr-BE" dirty="0"/>
              <a:t> </a:t>
            </a:r>
            <a:r>
              <a:rPr lang="fr-BE" dirty="0" err="1"/>
              <a:t>leven</a:t>
            </a:r>
            <a:r>
              <a:rPr lang="fr-BE" dirty="0"/>
              <a:t> </a:t>
            </a:r>
            <a:r>
              <a:rPr lang="fr-BE" dirty="0" err="1"/>
              <a:t>gegrepen</a:t>
            </a:r>
            <a:r>
              <a:rPr lang="fr-BE" dirty="0"/>
              <a:t>, </a:t>
            </a:r>
            <a:r>
              <a:rPr lang="fr-BE" dirty="0" err="1"/>
              <a:t>foutieve</a:t>
            </a:r>
            <a:r>
              <a:rPr lang="fr-BE" dirty="0"/>
              <a:t> </a:t>
            </a:r>
            <a:r>
              <a:rPr lang="fr-BE" dirty="0" err="1"/>
              <a:t>informatie</a:t>
            </a:r>
            <a:r>
              <a:rPr lang="fr-BE" dirty="0"/>
              <a:t>,  ...)</a:t>
            </a:r>
          </a:p>
          <a:p>
            <a:pPr marL="177800" indent="-177800">
              <a:buFont typeface="Times" pitchFamily="84" charset="0"/>
              <a:buChar char="•"/>
            </a:pPr>
            <a:r>
              <a:rPr lang="fr-BE" dirty="0" err="1"/>
              <a:t>Onvoldoende</a:t>
            </a:r>
            <a:r>
              <a:rPr lang="fr-BE" dirty="0"/>
              <a:t> </a:t>
            </a:r>
            <a:r>
              <a:rPr lang="fr-BE" dirty="0" err="1"/>
              <a:t>leermiddelen</a:t>
            </a:r>
            <a:r>
              <a:rPr lang="fr-BE" dirty="0"/>
              <a:t> op </a:t>
            </a:r>
            <a:r>
              <a:rPr lang="fr-BE" dirty="0" err="1"/>
              <a:t>school</a:t>
            </a:r>
            <a:endParaRPr lang="fr-BE" dirty="0"/>
          </a:p>
          <a:p>
            <a:pPr marL="177800" indent="-177800">
              <a:buFont typeface="Times" pitchFamily="84" charset="0"/>
              <a:buChar char="•"/>
            </a:pPr>
            <a:r>
              <a:rPr lang="fr-BE" dirty="0" err="1"/>
              <a:t>Knutselactiviteit</a:t>
            </a:r>
            <a:r>
              <a:rPr lang="fr-BE" dirty="0"/>
              <a:t> </a:t>
            </a:r>
            <a:r>
              <a:rPr lang="fr-BE" dirty="0" smtClean="0"/>
              <a:t>in </a:t>
            </a:r>
            <a:r>
              <a:rPr lang="fr-BE" dirty="0" err="1" smtClean="0"/>
              <a:t>plaats</a:t>
            </a:r>
            <a:r>
              <a:rPr lang="fr-BE" dirty="0" smtClean="0"/>
              <a:t> van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/>
              <a:t>techniekactiviteit</a:t>
            </a:r>
            <a:endParaRPr lang="fr-BE" dirty="0"/>
          </a:p>
          <a:p>
            <a:pPr marL="177800" indent="-177800">
              <a:buFont typeface="Times" pitchFamily="84" charset="0"/>
              <a:buChar char="•"/>
            </a:pPr>
            <a:r>
              <a:rPr lang="fr-BE" dirty="0"/>
              <a:t>Met </a:t>
            </a:r>
            <a:r>
              <a:rPr lang="fr-BE" dirty="0" err="1"/>
              <a:t>leerlingen</a:t>
            </a:r>
            <a:r>
              <a:rPr lang="fr-BE" dirty="0"/>
              <a:t> de </a:t>
            </a:r>
            <a:r>
              <a:rPr lang="fr-BE" dirty="0" err="1"/>
              <a:t>taal</a:t>
            </a:r>
            <a:r>
              <a:rPr lang="fr-BE" dirty="0"/>
              <a:t> van het </a:t>
            </a:r>
            <a:r>
              <a:rPr lang="fr-BE" dirty="0" err="1"/>
              <a:t>leerplan</a:t>
            </a:r>
            <a:r>
              <a:rPr lang="fr-BE" dirty="0"/>
              <a:t> </a:t>
            </a:r>
            <a:r>
              <a:rPr lang="fr-BE" dirty="0" err="1"/>
              <a:t>gebruiken</a:t>
            </a:r>
            <a:r>
              <a:rPr lang="fr-BE" dirty="0"/>
              <a:t> (</a:t>
            </a:r>
            <a:r>
              <a:rPr lang="fr-BE" dirty="0" err="1"/>
              <a:t>voorbeeld</a:t>
            </a:r>
            <a:r>
              <a:rPr lang="fr-BE" dirty="0"/>
              <a:t> van </a:t>
            </a:r>
            <a:r>
              <a:rPr lang="fr-BE" dirty="0" err="1"/>
              <a:t>woordenschat</a:t>
            </a:r>
            <a:r>
              <a:rPr lang="fr-BE" dirty="0"/>
              <a:t> die je niet </a:t>
            </a:r>
            <a:r>
              <a:rPr lang="fr-BE" dirty="0" err="1"/>
              <a:t>gebruikt</a:t>
            </a:r>
            <a:r>
              <a:rPr lang="fr-BE" dirty="0"/>
              <a:t>: de </a:t>
            </a:r>
            <a:r>
              <a:rPr lang="fr-BE" dirty="0" err="1"/>
              <a:t>specifieke</a:t>
            </a:r>
            <a:r>
              <a:rPr lang="fr-BE" dirty="0"/>
              <a:t> </a:t>
            </a:r>
            <a:r>
              <a:rPr lang="fr-BE" dirty="0" err="1"/>
              <a:t>woordenschat</a:t>
            </a:r>
            <a:r>
              <a:rPr lang="fr-BE" dirty="0"/>
              <a:t> van het </a:t>
            </a:r>
            <a:r>
              <a:rPr lang="fr-BE" dirty="0" err="1"/>
              <a:t>leerplan</a:t>
            </a:r>
            <a:r>
              <a:rPr lang="fr-BE" dirty="0"/>
              <a:t> </a:t>
            </a:r>
            <a:r>
              <a:rPr lang="fr-BE" dirty="0" err="1"/>
              <a:t>zoals</a:t>
            </a:r>
            <a:r>
              <a:rPr lang="fr-BE" dirty="0"/>
              <a:t> </a:t>
            </a:r>
            <a:r>
              <a:rPr lang="fr-BE" dirty="0" err="1"/>
              <a:t>technische</a:t>
            </a:r>
            <a:r>
              <a:rPr lang="fr-BE" dirty="0"/>
              <a:t> principes, </a:t>
            </a:r>
            <a:r>
              <a:rPr lang="fr-BE" dirty="0" err="1"/>
              <a:t>toepassingsgebieden</a:t>
            </a:r>
            <a:r>
              <a:rPr lang="fr-BE" dirty="0"/>
              <a:t>, </a:t>
            </a:r>
            <a:r>
              <a:rPr lang="fr-BE" dirty="0" err="1"/>
              <a:t>kerncomponenten</a:t>
            </a:r>
            <a:r>
              <a:rPr lang="fr-BE" dirty="0"/>
              <a:t>, </a:t>
            </a:r>
            <a:r>
              <a:rPr lang="fr-BE" dirty="0" err="1"/>
              <a:t>technisch</a:t>
            </a:r>
            <a:r>
              <a:rPr lang="fr-BE" dirty="0"/>
              <a:t> </a:t>
            </a:r>
            <a:r>
              <a:rPr lang="fr-BE" dirty="0" err="1"/>
              <a:t>proces</a:t>
            </a:r>
            <a:r>
              <a:rPr lang="fr-BE" dirty="0"/>
              <a:t>…)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041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Successleutels van het proces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Werken met interne techniekcoaches</a:t>
            </a:r>
          </a:p>
          <a:p>
            <a:r>
              <a:rPr lang="nl-BE" dirty="0" smtClean="0"/>
              <a:t>Samen activiteiten uitwerken</a:t>
            </a:r>
          </a:p>
          <a:p>
            <a:r>
              <a:rPr lang="nl-BE" dirty="0" smtClean="0"/>
              <a:t>Samen activiteiten geven met ondersteuning van de techniekcoach</a:t>
            </a:r>
          </a:p>
          <a:p>
            <a:r>
              <a:rPr lang="nl-BE" dirty="0" smtClean="0"/>
              <a:t>De rol van de directeur  → klasbezoek : ondersteunend als coach niet als evaluator</a:t>
            </a:r>
          </a:p>
          <a:p>
            <a:r>
              <a:rPr lang="nl-BE" dirty="0" smtClean="0"/>
              <a:t>De reflectiecirkel hanteren maar steeds te vertrekken vanuit het positieve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b="1" dirty="0" smtClean="0">
                <a:solidFill>
                  <a:schemeClr val="tx2"/>
                </a:solidFill>
              </a:rPr>
              <a:t>Valkuilen</a:t>
            </a:r>
          </a:p>
          <a:p>
            <a:pPr marL="0" indent="0">
              <a:buNone/>
            </a:pPr>
            <a:r>
              <a:rPr lang="nl-BE" dirty="0" smtClean="0"/>
              <a:t>Klasbezoeken mogen niet ervaren worden als controle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230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Maken van een beginsituatieanalyse</a:t>
            </a:r>
            <a:br>
              <a:rPr lang="nl-BE" dirty="0" smtClean="0"/>
            </a:br>
            <a:r>
              <a:rPr lang="nl-BE" dirty="0" smtClean="0"/>
              <a:t>BSA op leerkrachtenniveau voor onze school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b="1" u="sng" dirty="0" smtClean="0"/>
              <a:t>Op </a:t>
            </a:r>
            <a:r>
              <a:rPr lang="nl-NL" b="1" u="sng" dirty="0"/>
              <a:t>leerkrachtenniveau</a:t>
            </a:r>
            <a:endParaRPr lang="nl-BE" dirty="0"/>
          </a:p>
          <a:p>
            <a:r>
              <a:rPr lang="nl-NL" i="1" u="sng" dirty="0"/>
              <a:t>Sterke punten:</a:t>
            </a:r>
            <a:endParaRPr lang="nl-BE" i="1" u="sng" dirty="0"/>
          </a:p>
          <a:p>
            <a:pPr lvl="0"/>
            <a:r>
              <a:rPr lang="nl-NL" dirty="0"/>
              <a:t>Visie</a:t>
            </a:r>
            <a:endParaRPr lang="nl-BE" dirty="0"/>
          </a:p>
          <a:p>
            <a:pPr lvl="0"/>
            <a:r>
              <a:rPr lang="nl-NL" dirty="0"/>
              <a:t>Leerinhoud, aansluiten bij de leefwereld van het kind.</a:t>
            </a:r>
            <a:endParaRPr lang="nl-BE" dirty="0"/>
          </a:p>
          <a:p>
            <a:pPr lvl="0"/>
            <a:r>
              <a:rPr lang="nl-NL" dirty="0"/>
              <a:t>Doelstellingen hanteren van het leerplan</a:t>
            </a:r>
            <a:endParaRPr lang="nl-BE" dirty="0"/>
          </a:p>
          <a:p>
            <a:pPr lvl="0"/>
            <a:r>
              <a:rPr lang="nl-NL" dirty="0"/>
              <a:t>Beginsituatie – oriënteren</a:t>
            </a:r>
            <a:endParaRPr lang="nl-BE" dirty="0"/>
          </a:p>
          <a:p>
            <a:pPr lvl="0"/>
            <a:r>
              <a:rPr lang="nl-NL" dirty="0"/>
              <a:t>Werkvormen → interactieve werkvormen</a:t>
            </a:r>
            <a:endParaRPr lang="nl-BE" dirty="0"/>
          </a:p>
          <a:p>
            <a:pPr lvl="0"/>
            <a:r>
              <a:rPr lang="nl-NL" dirty="0"/>
              <a:t>Leermiddelen – </a:t>
            </a:r>
            <a:r>
              <a:rPr lang="nl-NL" dirty="0" smtClean="0"/>
              <a:t>leerplan</a:t>
            </a:r>
          </a:p>
          <a:p>
            <a:pPr marL="0" lvl="0" indent="0">
              <a:buNone/>
            </a:pPr>
            <a:endParaRPr lang="nl-BE" dirty="0"/>
          </a:p>
          <a:p>
            <a:r>
              <a:rPr lang="nl-NL" i="1" u="sng" dirty="0"/>
              <a:t>Zwakke punten :</a:t>
            </a:r>
            <a:endParaRPr lang="nl-BE" i="1" u="sng" dirty="0"/>
          </a:p>
          <a:p>
            <a:pPr lvl="0"/>
            <a:r>
              <a:rPr lang="nl-NL" dirty="0"/>
              <a:t>Planning en frequentie van techniekactiviteiten</a:t>
            </a:r>
            <a:endParaRPr lang="nl-BE" dirty="0"/>
          </a:p>
          <a:p>
            <a:pPr lvl="0"/>
            <a:r>
              <a:rPr lang="nl-NL" dirty="0"/>
              <a:t>Leeromgeving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230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BSA op leerkrachtenniveau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u="sng" dirty="0"/>
              <a:t>Verklaring van de zwakke punten</a:t>
            </a:r>
            <a:endParaRPr lang="nl-BE" i="1" u="sng" dirty="0"/>
          </a:p>
          <a:p>
            <a:endParaRPr lang="nl-BE" dirty="0"/>
          </a:p>
          <a:p>
            <a:pPr lvl="0"/>
            <a:r>
              <a:rPr lang="nl-NL" dirty="0"/>
              <a:t>Door gebrek van </a:t>
            </a:r>
            <a:r>
              <a:rPr lang="nl-NL" dirty="0" smtClean="0"/>
              <a:t>een leerlijn en  </a:t>
            </a:r>
            <a:r>
              <a:rPr lang="nl-NL" dirty="0"/>
              <a:t>geen </a:t>
            </a:r>
            <a:r>
              <a:rPr lang="nl-NL" dirty="0" err="1"/>
              <a:t>oplijsting</a:t>
            </a:r>
            <a:r>
              <a:rPr lang="nl-NL" dirty="0"/>
              <a:t> van materialen</a:t>
            </a:r>
            <a:endParaRPr lang="nl-BE" dirty="0"/>
          </a:p>
          <a:p>
            <a:pPr lvl="0"/>
            <a:r>
              <a:rPr lang="nl-NL" dirty="0"/>
              <a:t>Ontbreken van techniekkast</a:t>
            </a:r>
            <a:endParaRPr lang="nl-BE" dirty="0"/>
          </a:p>
          <a:p>
            <a:pPr lvl="0"/>
            <a:r>
              <a:rPr lang="nl-NL" dirty="0"/>
              <a:t>Samenwerking met bedrijven; te eng </a:t>
            </a:r>
            <a:r>
              <a:rPr lang="nl-NL" dirty="0" smtClean="0"/>
              <a:t>bekeken</a:t>
            </a:r>
          </a:p>
          <a:p>
            <a:pPr marL="0" lvl="0" indent="0">
              <a:buNone/>
            </a:pPr>
            <a:r>
              <a:rPr lang="nl-NL" dirty="0" smtClean="0"/>
              <a:t> </a:t>
            </a:r>
            <a:r>
              <a:rPr lang="nl-NL" dirty="0"/>
              <a:t>voorbeeld : een loodgieter uitnodigen, gastsprekers moeten hier ook in worden opgenomen.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711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BSA op schoolniveau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b="1" u="sng" dirty="0"/>
              <a:t>Op schoolniveau</a:t>
            </a:r>
            <a:endParaRPr lang="nl-BE" dirty="0"/>
          </a:p>
          <a:p>
            <a:r>
              <a:rPr lang="nl-NL" dirty="0"/>
              <a:t>Sterke punten:</a:t>
            </a:r>
            <a:endParaRPr lang="nl-BE" dirty="0"/>
          </a:p>
          <a:p>
            <a:pPr lvl="0"/>
            <a:r>
              <a:rPr lang="nl-NL" dirty="0"/>
              <a:t>Ondersteuning en opvolging van leerkrachten</a:t>
            </a:r>
            <a:endParaRPr lang="nl-BE" dirty="0"/>
          </a:p>
          <a:p>
            <a:pPr lvl="0"/>
            <a:r>
              <a:rPr lang="nl-NL" dirty="0"/>
              <a:t>Planmatigheid – ontwikkelingsplan</a:t>
            </a:r>
            <a:endParaRPr lang="nl-BE" dirty="0"/>
          </a:p>
          <a:p>
            <a:pPr lvl="0"/>
            <a:r>
              <a:rPr lang="nl-NL" dirty="0"/>
              <a:t>Communicatie : techniek als team bespreken</a:t>
            </a:r>
            <a:endParaRPr lang="nl-BE" dirty="0"/>
          </a:p>
          <a:p>
            <a:pPr lvl="0"/>
            <a:r>
              <a:rPr lang="nl-NL" dirty="0"/>
              <a:t>Communicatie : structureel overleg</a:t>
            </a:r>
            <a:endParaRPr lang="nl-BE" dirty="0"/>
          </a:p>
          <a:p>
            <a:pPr lvl="0"/>
            <a:r>
              <a:rPr lang="nl-NL" dirty="0" smtClean="0"/>
              <a:t>Leiderschap</a:t>
            </a:r>
          </a:p>
          <a:p>
            <a:pPr lvl="0"/>
            <a:endParaRPr lang="nl-NL" dirty="0" smtClean="0"/>
          </a:p>
          <a:p>
            <a:pPr lvl="0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558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BSA op schoolniveau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u="sng" dirty="0"/>
              <a:t>Zwakke punten:</a:t>
            </a:r>
            <a:endParaRPr lang="nl-BE" i="1" u="sng" dirty="0"/>
          </a:p>
          <a:p>
            <a:pPr lvl="0"/>
            <a:r>
              <a:rPr lang="nl-NL" dirty="0"/>
              <a:t>Leermiddelen ; budget</a:t>
            </a:r>
            <a:endParaRPr lang="nl-BE" dirty="0"/>
          </a:p>
          <a:p>
            <a:pPr lvl="0"/>
            <a:r>
              <a:rPr lang="nl-NL" dirty="0"/>
              <a:t>Samenwerking met ouders, bedrijven en andere scholen</a:t>
            </a:r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NL" i="1" u="sng" dirty="0"/>
              <a:t>Verklaring van de zwakke punten</a:t>
            </a:r>
            <a:endParaRPr lang="nl-BE" i="1" u="sng" dirty="0"/>
          </a:p>
          <a:p>
            <a:pPr lvl="0"/>
            <a:r>
              <a:rPr lang="nl-NL" dirty="0"/>
              <a:t>Geen ruimte in begroting</a:t>
            </a:r>
            <a:endParaRPr lang="nl-BE" dirty="0"/>
          </a:p>
          <a:p>
            <a:pPr lvl="0"/>
            <a:r>
              <a:rPr lang="nl-NL" dirty="0"/>
              <a:t>De samenwerking </a:t>
            </a:r>
            <a:r>
              <a:rPr lang="nl-NL" dirty="0" smtClean="0"/>
              <a:t>met bedrijven staat </a:t>
            </a:r>
            <a:r>
              <a:rPr lang="nl-NL" dirty="0"/>
              <a:t>nog in de kinderschoenen.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073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89" y="2877850"/>
            <a:ext cx="2207617" cy="1709123"/>
          </a:xfrm>
          <a:prstGeom prst="rect">
            <a:avLst/>
          </a:prstGeom>
        </p:spPr>
      </p:pic>
      <p:sp>
        <p:nvSpPr>
          <p:cNvPr id="3" name="Ovale toelichting 15"/>
          <p:cNvSpPr>
            <a:spLocks noChangeArrowheads="1"/>
          </p:cNvSpPr>
          <p:nvPr/>
        </p:nvSpPr>
        <p:spPr bwMode="auto">
          <a:xfrm>
            <a:off x="1043608" y="1510360"/>
            <a:ext cx="3167062" cy="1425798"/>
          </a:xfrm>
          <a:prstGeom prst="wedgeEllipseCallout">
            <a:avLst>
              <a:gd name="adj1" fmla="val 47426"/>
              <a:gd name="adj2" fmla="val 63824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altLang="nl-BE" dirty="0" smtClean="0">
                <a:solidFill>
                  <a:schemeClr val="tx1"/>
                </a:solidFill>
              </a:rPr>
              <a:t>113 kleuters</a:t>
            </a:r>
            <a:endParaRPr lang="nl-BE" altLang="nl-BE" dirty="0">
              <a:solidFill>
                <a:schemeClr val="tx1"/>
              </a:solidFill>
            </a:endParaRPr>
          </a:p>
        </p:txBody>
      </p:sp>
      <p:sp>
        <p:nvSpPr>
          <p:cNvPr id="4" name="Ovale toelichting 13"/>
          <p:cNvSpPr>
            <a:spLocks noChangeArrowheads="1"/>
          </p:cNvSpPr>
          <p:nvPr/>
        </p:nvSpPr>
        <p:spPr bwMode="auto">
          <a:xfrm>
            <a:off x="4305037" y="1358255"/>
            <a:ext cx="3168650" cy="1439863"/>
          </a:xfrm>
          <a:prstGeom prst="wedgeEllipseCallout">
            <a:avLst>
              <a:gd name="adj1" fmla="val -38875"/>
              <a:gd name="adj2" fmla="val 65806"/>
            </a:avLst>
          </a:prstGeom>
          <a:solidFill>
            <a:srgbClr val="97F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altLang="nl-BE" dirty="0">
                <a:solidFill>
                  <a:schemeClr val="tx1"/>
                </a:solidFill>
              </a:rPr>
              <a:t>l</a:t>
            </a:r>
            <a:r>
              <a:rPr lang="nl-BE" altLang="nl-BE" dirty="0" smtClean="0">
                <a:solidFill>
                  <a:schemeClr val="tx1"/>
                </a:solidFill>
              </a:rPr>
              <a:t>agere school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BE" altLang="nl-BE" dirty="0" smtClean="0">
                <a:solidFill>
                  <a:schemeClr val="tx1"/>
                </a:solidFill>
              </a:rPr>
              <a:t>212 leerlingen</a:t>
            </a:r>
            <a:endParaRPr lang="nl-BE" altLang="nl-BE" dirty="0">
              <a:solidFill>
                <a:schemeClr val="tx1"/>
              </a:solidFill>
            </a:endParaRPr>
          </a:p>
        </p:txBody>
      </p:sp>
      <p:sp>
        <p:nvSpPr>
          <p:cNvPr id="5" name="Ovale toelichting 18"/>
          <p:cNvSpPr>
            <a:spLocks noChangeArrowheads="1"/>
          </p:cNvSpPr>
          <p:nvPr/>
        </p:nvSpPr>
        <p:spPr bwMode="auto">
          <a:xfrm>
            <a:off x="539254" y="3068960"/>
            <a:ext cx="3168650" cy="1439862"/>
          </a:xfrm>
          <a:prstGeom prst="wedgeEllipseCallout">
            <a:avLst>
              <a:gd name="adj1" fmla="val 62162"/>
              <a:gd name="adj2" fmla="val -11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altLang="nl-BE" dirty="0">
                <a:solidFill>
                  <a:schemeClr val="tx1"/>
                </a:solidFill>
              </a:rPr>
              <a:t>s</a:t>
            </a:r>
            <a:r>
              <a:rPr lang="nl-BE" altLang="nl-BE" dirty="0" smtClean="0">
                <a:solidFill>
                  <a:schemeClr val="tx1"/>
                </a:solidFill>
              </a:rPr>
              <a:t>chool gelegen aan drukke ring</a:t>
            </a:r>
            <a:endParaRPr lang="nl-BE" altLang="nl-BE" dirty="0">
              <a:solidFill>
                <a:schemeClr val="tx1"/>
              </a:solidFill>
            </a:endParaRPr>
          </a:p>
        </p:txBody>
      </p:sp>
      <p:sp>
        <p:nvSpPr>
          <p:cNvPr id="6" name="Ovale toelichting 14"/>
          <p:cNvSpPr>
            <a:spLocks noChangeArrowheads="1"/>
          </p:cNvSpPr>
          <p:nvPr/>
        </p:nvSpPr>
        <p:spPr bwMode="auto">
          <a:xfrm>
            <a:off x="5527721" y="2733392"/>
            <a:ext cx="3167062" cy="1439862"/>
          </a:xfrm>
          <a:prstGeom prst="wedgeEllipseCallout">
            <a:avLst>
              <a:gd name="adj1" fmla="val -61431"/>
              <a:gd name="adj2" fmla="val 36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altLang="nl-BE" dirty="0" smtClean="0">
                <a:solidFill>
                  <a:schemeClr val="tx1"/>
                </a:solidFill>
              </a:rPr>
              <a:t>60,5%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BE" altLang="nl-BE" dirty="0" smtClean="0">
                <a:solidFill>
                  <a:schemeClr val="tx1"/>
                </a:solidFill>
              </a:rPr>
              <a:t>SES leerlingen</a:t>
            </a:r>
            <a:endParaRPr lang="nl-BE" altLang="nl-BE" dirty="0">
              <a:solidFill>
                <a:schemeClr val="tx1"/>
              </a:solidFill>
            </a:endParaRPr>
          </a:p>
        </p:txBody>
      </p:sp>
      <p:sp>
        <p:nvSpPr>
          <p:cNvPr id="7" name="Ovale toelichting 17"/>
          <p:cNvSpPr>
            <a:spLocks noChangeArrowheads="1"/>
          </p:cNvSpPr>
          <p:nvPr/>
        </p:nvSpPr>
        <p:spPr bwMode="auto">
          <a:xfrm>
            <a:off x="3059832" y="4243449"/>
            <a:ext cx="3167063" cy="1439862"/>
          </a:xfrm>
          <a:prstGeom prst="wedgeEllipseCallout">
            <a:avLst>
              <a:gd name="adj1" fmla="val 13750"/>
              <a:gd name="adj2" fmla="val -73745"/>
            </a:avLst>
          </a:prstGeom>
          <a:solidFill>
            <a:srgbClr val="97F8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rgbClr val="595B5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altLang="nl-BE" dirty="0">
                <a:solidFill>
                  <a:schemeClr val="tx1"/>
                </a:solidFill>
              </a:rPr>
              <a:t>k</a:t>
            </a:r>
            <a:r>
              <a:rPr lang="nl-BE" altLang="nl-BE" dirty="0" smtClean="0">
                <a:solidFill>
                  <a:schemeClr val="tx1"/>
                </a:solidFill>
              </a:rPr>
              <a:t>ansarme buurt</a:t>
            </a:r>
            <a:endParaRPr lang="nl-BE" altLang="nl-BE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87624" y="816858"/>
            <a:ext cx="750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Wie zijn we ? </a:t>
            </a:r>
            <a:endParaRPr lang="nl-B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1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Vergelijking van BSA op leerkrachtenniveau en schoolniveau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u="sng" dirty="0"/>
              <a:t>De </a:t>
            </a:r>
            <a:r>
              <a:rPr lang="nl-NL" i="1" u="sng" dirty="0" smtClean="0"/>
              <a:t>gemeenschappelijke zwakke </a:t>
            </a:r>
            <a:r>
              <a:rPr lang="nl-NL" i="1" u="sng" dirty="0"/>
              <a:t>punten:</a:t>
            </a:r>
            <a:endParaRPr lang="nl-BE" i="1" u="sng" dirty="0"/>
          </a:p>
          <a:p>
            <a:pPr lvl="0"/>
            <a:r>
              <a:rPr lang="nl-NL" dirty="0"/>
              <a:t>Materialen</a:t>
            </a:r>
            <a:endParaRPr lang="nl-BE" dirty="0"/>
          </a:p>
          <a:p>
            <a:pPr lvl="0"/>
            <a:r>
              <a:rPr lang="nl-NL" dirty="0" smtClean="0"/>
              <a:t>Samenwerking met bedrijven</a:t>
            </a:r>
          </a:p>
          <a:p>
            <a:pPr lvl="0"/>
            <a:endParaRPr lang="nl-NL" dirty="0"/>
          </a:p>
          <a:p>
            <a:pPr marL="0" lvl="0" indent="0">
              <a:buNone/>
            </a:pPr>
            <a:r>
              <a:rPr lang="nl-NL" i="1" u="sng" dirty="0" smtClean="0"/>
              <a:t>Conclusie:</a:t>
            </a:r>
            <a:endParaRPr lang="nl-BE" i="1" u="sng" dirty="0"/>
          </a:p>
          <a:p>
            <a:pPr lvl="0"/>
            <a:r>
              <a:rPr lang="nl-NL" dirty="0"/>
              <a:t>Er is dringend een leerlijn </a:t>
            </a:r>
            <a:r>
              <a:rPr lang="nl-NL" dirty="0" smtClean="0"/>
              <a:t>nodig</a:t>
            </a:r>
            <a:endParaRPr lang="nl-BE" dirty="0"/>
          </a:p>
          <a:p>
            <a:r>
              <a:rPr lang="nl-NL" dirty="0"/>
              <a:t> N</a:t>
            </a:r>
            <a:r>
              <a:rPr lang="nl-NL" dirty="0" smtClean="0"/>
              <a:t>oodzaak om samen te werken met de bedrijfswereld</a:t>
            </a:r>
          </a:p>
          <a:p>
            <a:r>
              <a:rPr lang="nl-NL" dirty="0" smtClean="0"/>
              <a:t>Techniek als vaste rubriek op de personeelsvergadering</a:t>
            </a:r>
            <a:endParaRPr lang="nl-BE" dirty="0"/>
          </a:p>
          <a:p>
            <a:r>
              <a:rPr lang="nl-BE" dirty="0" smtClean="0"/>
              <a:t>Financiële middelen vinden om materialen en gereedschappen aan te kopen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248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 2 technische geletterdheid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Evaluatie van techniek</a:t>
            </a:r>
          </a:p>
          <a:p>
            <a:r>
              <a:rPr lang="nl-BE" dirty="0" smtClean="0"/>
              <a:t>Uitwerken van de leerlijn begrijpen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279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STEM                               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14400" y="1447800"/>
            <a:ext cx="7906072" cy="4501480"/>
          </a:xfrm>
        </p:spPr>
        <p:txBody>
          <a:bodyPr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nl-NL" altLang="nl-BE" sz="3200" dirty="0" err="1">
                <a:solidFill>
                  <a:srgbClr val="FF0000"/>
                </a:solidFill>
              </a:rPr>
              <a:t>S</a:t>
            </a:r>
            <a:r>
              <a:rPr lang="nl-NL" altLang="nl-BE" sz="3200" dirty="0" err="1"/>
              <a:t>cience</a:t>
            </a:r>
            <a:endParaRPr lang="nl-NL" altLang="nl-BE" sz="3200" dirty="0"/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nl-NL" altLang="nl-BE" sz="3200" dirty="0">
                <a:solidFill>
                  <a:srgbClr val="FF0000"/>
                </a:solidFill>
              </a:rPr>
              <a:t>T</a:t>
            </a:r>
            <a:r>
              <a:rPr lang="nl-NL" altLang="nl-BE" sz="3200" dirty="0"/>
              <a:t>echnology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nl-NL" altLang="nl-BE" sz="3200" dirty="0">
                <a:solidFill>
                  <a:srgbClr val="FF0000"/>
                </a:solidFill>
              </a:rPr>
              <a:t>E</a:t>
            </a:r>
            <a:r>
              <a:rPr lang="nl-NL" altLang="nl-BE" sz="3200" dirty="0"/>
              <a:t>ngineering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nl-NL" altLang="nl-BE" sz="3200" dirty="0" err="1" smtClean="0">
                <a:solidFill>
                  <a:srgbClr val="FF0000"/>
                </a:solidFill>
              </a:rPr>
              <a:t>M</a:t>
            </a:r>
            <a:r>
              <a:rPr lang="nl-NL" altLang="nl-BE" sz="3200" dirty="0" err="1" smtClean="0"/>
              <a:t>athematics</a:t>
            </a:r>
            <a:endParaRPr lang="nl-NL" altLang="nl-BE" sz="3200" dirty="0" smtClean="0"/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nl-BE" altLang="nl-BE" sz="4800" dirty="0" smtClean="0"/>
              <a:t>Inrichten van een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nl-BE" altLang="nl-BE" sz="4800" dirty="0" smtClean="0"/>
              <a:t> STEM-O-THEEK</a:t>
            </a:r>
            <a:endParaRPr lang="nl-BE" sz="4800" dirty="0" smtClean="0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699">
            <a:off x="5680219" y="981285"/>
            <a:ext cx="2909693" cy="67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smtClean="0"/>
              <a:t>Aanvraag voor projectsubsidie STEM Start ups</a:t>
            </a:r>
            <a:br>
              <a:rPr lang="nl-NL" altLang="nl-BE" dirty="0" smtClean="0"/>
            </a:br>
            <a:r>
              <a:rPr lang="nl-NL" altLang="nl-BE" dirty="0" smtClean="0"/>
              <a:t>Inrichten van een STEM-O-THEEK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 eaLnBrk="1" hangingPunct="1">
              <a:buFont typeface="Times" panose="02020603050405020304" pitchFamily="18" charset="0"/>
              <a:buAutoNum type="arabicPeriod"/>
              <a:defRPr/>
            </a:pPr>
            <a:endParaRPr lang="nl-BE" altLang="nl-BE" dirty="0"/>
          </a:p>
          <a:p>
            <a:r>
              <a:rPr lang="nl-BE" dirty="0"/>
              <a:t>Aanpassing en verfraaiing van het lokaal zodat kinderen gestimuleerd worden en gebruiksvriendelijk is voor kinderen van 2.5 jaar tot 12 jaar.</a:t>
            </a:r>
          </a:p>
          <a:p>
            <a:r>
              <a:rPr lang="nl-BE" dirty="0"/>
              <a:t>Aankoop van apparatuur : koelkast met vriesvak en verwarmingselementen om te experimenteren over natuurlijke verschijnselen.</a:t>
            </a:r>
          </a:p>
          <a:p>
            <a:r>
              <a:rPr lang="nl-BE" dirty="0"/>
              <a:t>De materialen worden op één plaats bewaard en iedereen kan in het lokaal terecht om lessen te geven die verband houden met wiskunde, techniek en wetenschappen.</a:t>
            </a:r>
            <a:endParaRPr lang="nl-BE" altLang="nl-BE" dirty="0"/>
          </a:p>
          <a:p>
            <a:pPr marL="457200" indent="-457200" algn="ctr" eaLnBrk="1" hangingPunct="1">
              <a:buFont typeface="Times" panose="02020603050405020304" pitchFamily="18" charset="0"/>
              <a:buAutoNum type="arabicPeriod"/>
              <a:defRPr/>
            </a:pPr>
            <a:endParaRPr lang="nl-BE" altLang="nl-BE" dirty="0"/>
          </a:p>
          <a:p>
            <a:pPr marL="457200" indent="-457200" algn="ctr" eaLnBrk="1" hangingPunct="1">
              <a:buFont typeface="Times" panose="02020603050405020304" pitchFamily="18" charset="0"/>
              <a:buAutoNum type="arabicPeriod"/>
              <a:defRPr/>
            </a:pPr>
            <a:endParaRPr lang="nl-BE" altLang="nl-BE" dirty="0"/>
          </a:p>
          <a:p>
            <a:pPr marL="0" indent="0" eaLnBrk="1" hangingPunct="1">
              <a:buFont typeface="Times" panose="02020603050405020304" pitchFamily="18" charset="0"/>
              <a:buNone/>
              <a:defRPr/>
            </a:pPr>
            <a:endParaRPr lang="nl-BE" altLang="nl-BE" dirty="0"/>
          </a:p>
          <a:p>
            <a:endParaRPr lang="nl-BE" dirty="0"/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2952328" cy="161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3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Aanwending van het toegekende budget(5000 euro)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1224136" cy="18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3492">
            <a:off x="6822408" y="1668589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7192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2715826" y="2891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dirty="0"/>
              <a:t>schilderen van het lokaal</a:t>
            </a:r>
          </a:p>
          <a:p>
            <a:pPr algn="ctr" eaLnBrk="1" hangingPunct="1">
              <a:defRPr/>
            </a:pPr>
            <a:r>
              <a:rPr lang="nl-BE" dirty="0"/>
              <a:t>aangepast meubilair</a:t>
            </a:r>
          </a:p>
          <a:p>
            <a:pPr algn="ctr" eaLnBrk="1" hangingPunct="1">
              <a:defRPr/>
            </a:pPr>
            <a:r>
              <a:rPr lang="nl-BE" dirty="0"/>
              <a:t>apparatuur</a:t>
            </a:r>
          </a:p>
          <a:p>
            <a:pPr algn="ctr" eaLnBrk="1" hangingPunct="1">
              <a:defRPr/>
            </a:pPr>
            <a:r>
              <a:rPr lang="nl-BE" dirty="0"/>
              <a:t>gereedschappen en materialen</a:t>
            </a:r>
          </a:p>
          <a:p>
            <a:pPr algn="ctr" eaLnBrk="1" hangingPunct="1">
              <a:defRPr/>
            </a:pPr>
            <a:r>
              <a:rPr lang="nl-BE" dirty="0"/>
              <a:t>gordijnen</a:t>
            </a:r>
          </a:p>
        </p:txBody>
      </p:sp>
    </p:spTree>
    <p:extLst>
      <p:ext uri="{BB962C8B-B14F-4D97-AF65-F5344CB8AC3E}">
        <p14:creationId xmlns:p14="http://schemas.microsoft.com/office/powerpoint/2010/main" val="40696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Overleg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dirty="0" smtClean="0"/>
              <a:t>Alle participanten werden betrokken :</a:t>
            </a:r>
          </a:p>
          <a:p>
            <a:pPr marL="0" indent="0">
              <a:buNone/>
            </a:pPr>
            <a:endParaRPr lang="nl-BE" i="1" dirty="0" smtClean="0"/>
          </a:p>
          <a:p>
            <a:r>
              <a:rPr lang="nl-BE" dirty="0"/>
              <a:t>o</a:t>
            </a:r>
            <a:r>
              <a:rPr lang="nl-BE" dirty="0" smtClean="0"/>
              <a:t>uders</a:t>
            </a:r>
          </a:p>
          <a:p>
            <a:r>
              <a:rPr lang="nl-BE" dirty="0"/>
              <a:t>o</a:t>
            </a:r>
            <a:r>
              <a:rPr lang="nl-BE" dirty="0" smtClean="0"/>
              <a:t>udervereniging</a:t>
            </a:r>
          </a:p>
          <a:p>
            <a:r>
              <a:rPr lang="nl-BE" dirty="0" smtClean="0"/>
              <a:t>schoolraad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573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0" dirty="0" smtClean="0"/>
              <a:t>STEM</a:t>
            </a:r>
            <a:endParaRPr lang="nl-BE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 Sterke nadruk op professionalisering van leerkrachten voor techniek en wetenschappen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De professionalisering heeft 3 speerpunten :</a:t>
            </a:r>
          </a:p>
          <a:p>
            <a:pPr marL="0" indent="0">
              <a:buNone/>
            </a:pPr>
            <a:r>
              <a:rPr lang="nl-BE" dirty="0" smtClean="0"/>
              <a:t>- opleiding en vorming</a:t>
            </a:r>
          </a:p>
          <a:p>
            <a:pPr marL="0" indent="0">
              <a:buNone/>
            </a:pPr>
            <a:r>
              <a:rPr lang="nl-BE" dirty="0" smtClean="0"/>
              <a:t>- begeleiding van de leerkracht</a:t>
            </a:r>
          </a:p>
          <a:p>
            <a:pPr marL="0" indent="0">
              <a:buNone/>
            </a:pPr>
            <a:r>
              <a:rPr lang="nl-BE" dirty="0" smtClean="0"/>
              <a:t>- ondersteuning van scholen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- </a:t>
            </a:r>
            <a:r>
              <a:rPr lang="nl-BE" dirty="0" smtClean="0">
                <a:solidFill>
                  <a:schemeClr val="tx2"/>
                </a:solidFill>
              </a:rPr>
              <a:t>tijdelijke ondersteuning door externe techniekcoach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00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Werken met een externe STEM- coach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i="1" u="sng" dirty="0" smtClean="0"/>
              <a:t>Doel :</a:t>
            </a:r>
          </a:p>
          <a:p>
            <a:r>
              <a:rPr lang="nl-BE" dirty="0" smtClean="0"/>
              <a:t>Leerkrachten mee ondersteunen en mee begeleiden in de uitwerking van STEM activiteiten,</a:t>
            </a:r>
          </a:p>
          <a:p>
            <a:r>
              <a:rPr lang="nl-BE" dirty="0" smtClean="0"/>
              <a:t>Onze STEM coach De heer Jean </a:t>
            </a:r>
            <a:r>
              <a:rPr lang="nl-BE" dirty="0" err="1" smtClean="0"/>
              <a:t>Bellon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technisch </a:t>
            </a:r>
            <a:r>
              <a:rPr lang="nl-BE" dirty="0"/>
              <a:t>adviseur – verftechnologie – petrochemische sector  en </a:t>
            </a:r>
            <a:r>
              <a:rPr lang="nl-BE" dirty="0" smtClean="0"/>
              <a:t> bouwmaterialen </a:t>
            </a:r>
            <a:r>
              <a:rPr lang="nl-BE" dirty="0"/>
              <a:t>is zijn </a:t>
            </a:r>
            <a:r>
              <a:rPr lang="nl-BE" dirty="0" smtClean="0"/>
              <a:t>specialisatie</a:t>
            </a:r>
          </a:p>
          <a:p>
            <a:endParaRPr lang="nl-BE" dirty="0" smtClean="0"/>
          </a:p>
          <a:p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link leggen tussen de </a:t>
            </a:r>
            <a:r>
              <a:rPr lang="nl-BE" dirty="0" smtClean="0"/>
              <a:t> </a:t>
            </a:r>
            <a:r>
              <a:rPr lang="nl-BE" dirty="0"/>
              <a:t>techniektoepassingen in de schoolomgeving en wat je ermee kan in en buiten de klas, en dus ook  hoe de leerlingen probleemoplossend kunnen werken rond  de gestelde technische en wetenschappelijke uitdagingen.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4568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Werken met een externe STEM- coach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u="sng" dirty="0" smtClean="0"/>
              <a:t>Successleutels</a:t>
            </a:r>
          </a:p>
          <a:p>
            <a:pPr marL="0" indent="0">
              <a:buNone/>
            </a:pPr>
            <a:endParaRPr lang="nl-BE" i="1" u="sng" dirty="0" smtClean="0"/>
          </a:p>
          <a:p>
            <a:r>
              <a:rPr lang="nl-BE" dirty="0" smtClean="0"/>
              <a:t>Leerkrachten krijgen het gevoel dat ze zowel intern als extern ondersteuning krijgen.</a:t>
            </a:r>
          </a:p>
          <a:p>
            <a:r>
              <a:rPr lang="nl-BE" dirty="0" smtClean="0"/>
              <a:t>De leerkracht staat er niet alleen voor.</a:t>
            </a:r>
          </a:p>
          <a:p>
            <a:r>
              <a:rPr lang="nl-BE" dirty="0" smtClean="0"/>
              <a:t>Extra ondersteuning tijdens de STEM- activiteit</a:t>
            </a:r>
          </a:p>
          <a:p>
            <a:r>
              <a:rPr lang="nl-BE" dirty="0" smtClean="0"/>
              <a:t>De leerstof vanuit een andere invalshoek bekeken</a:t>
            </a:r>
          </a:p>
          <a:p>
            <a:r>
              <a:rPr lang="nl-BE" dirty="0" smtClean="0"/>
              <a:t>Een brugfiguur naar de bedrijfswereld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9056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Werken met een externe STEM - coach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u="sng" dirty="0" smtClean="0"/>
              <a:t>Valkuilen</a:t>
            </a:r>
          </a:p>
          <a:p>
            <a:pPr marL="0" indent="0">
              <a:buNone/>
            </a:pPr>
            <a:endParaRPr lang="nl-BE" i="1" u="sng" dirty="0" smtClean="0"/>
          </a:p>
          <a:p>
            <a:r>
              <a:rPr lang="nl-BE" dirty="0" smtClean="0"/>
              <a:t>Soms te moeilijk ( secundair getint)</a:t>
            </a:r>
          </a:p>
          <a:p>
            <a:r>
              <a:rPr lang="nl-BE" dirty="0" smtClean="0"/>
              <a:t>Kritisch waken dat de leerinhoud binnen het leerplan past</a:t>
            </a:r>
            <a:endParaRPr lang="nl-BE" dirty="0"/>
          </a:p>
          <a:p>
            <a:r>
              <a:rPr lang="nl-BE" dirty="0" smtClean="0"/>
              <a:t>Kritisch omgaan met de gemaakte brochure</a:t>
            </a:r>
          </a:p>
        </p:txBody>
      </p:sp>
    </p:spTree>
    <p:extLst>
      <p:ext uri="{BB962C8B-B14F-4D97-AF65-F5344CB8AC3E}">
        <p14:creationId xmlns:p14="http://schemas.microsoft.com/office/powerpoint/2010/main" val="37835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Ons verhaal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Schooldoorlichting 2007 advies 2 voor wereldoriëntatie</a:t>
            </a:r>
          </a:p>
          <a:p>
            <a:r>
              <a:rPr lang="nl-NL" dirty="0" smtClean="0"/>
              <a:t>Opvolging doorlichting in 2010 gunstig advies</a:t>
            </a:r>
          </a:p>
          <a:p>
            <a:r>
              <a:rPr lang="nl-NL" dirty="0" smtClean="0"/>
              <a:t> Implementatie nieuw leerplan wereldoriëntatie  in 2010 </a:t>
            </a:r>
          </a:p>
          <a:p>
            <a:r>
              <a:rPr lang="nl-NL" dirty="0" smtClean="0"/>
              <a:t>Traject met de pedagogische begeleidingsdienst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4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Deelname van onze school aan de wedstrijd “Creëer </a:t>
            </a:r>
            <a:r>
              <a:rPr lang="nl-BE" altLang="nl-BE" dirty="0"/>
              <a:t>een </a:t>
            </a:r>
            <a:r>
              <a:rPr lang="nl-BE" altLang="nl-BE" dirty="0" smtClean="0"/>
              <a:t>opruimrobot”  GO!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was de opdracht?</a:t>
            </a:r>
          </a:p>
          <a:p>
            <a:r>
              <a:rPr lang="nl-NL" dirty="0" smtClean="0"/>
              <a:t>Een STEM activiteit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204864"/>
            <a:ext cx="3369605" cy="30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1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Vorming voor dit 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i="1" u="sng" dirty="0" smtClean="0"/>
              <a:t>Focus: </a:t>
            </a:r>
          </a:p>
          <a:p>
            <a:pPr lvl="0"/>
            <a:r>
              <a:rPr lang="nl-NL" dirty="0" smtClean="0"/>
              <a:t>uitwisselen van expertise met het accent op “ ontwerpen met kinderen “ </a:t>
            </a:r>
          </a:p>
          <a:p>
            <a:pPr lvl="0"/>
            <a:r>
              <a:rPr lang="nl-NL" dirty="0" smtClean="0"/>
              <a:t>Vastleggen van kennis in techniek</a:t>
            </a:r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marL="0" lvl="0" indent="0">
              <a:buNone/>
            </a:pPr>
            <a:r>
              <a:rPr lang="nl-BE" sz="2400" b="1" dirty="0">
                <a:solidFill>
                  <a:schemeClr val="tx2"/>
                </a:solidFill>
                <a:latin typeface="+mj-lt"/>
              </a:rPr>
              <a:t>Naar de bedrijfswereld</a:t>
            </a:r>
            <a:endParaRPr lang="nl-NL" sz="2400" b="1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nl-NL" dirty="0"/>
              <a:t>Op bezoek bij </a:t>
            </a:r>
            <a:r>
              <a:rPr lang="nl-NL" dirty="0" err="1"/>
              <a:t>Tiense</a:t>
            </a:r>
            <a:r>
              <a:rPr lang="nl-NL" dirty="0"/>
              <a:t> suiker</a:t>
            </a:r>
          </a:p>
          <a:p>
            <a:pPr lvl="0"/>
            <a:r>
              <a:rPr lang="nl-NL" dirty="0"/>
              <a:t>Op zoek naar robots en inspiratie</a:t>
            </a:r>
          </a:p>
          <a:p>
            <a:pPr lvl="0"/>
            <a:r>
              <a:rPr lang="nl-NL" dirty="0"/>
              <a:t>K</a:t>
            </a:r>
            <a:r>
              <a:rPr lang="nl-NL" dirty="0" smtClean="0"/>
              <a:t>leuters </a:t>
            </a:r>
            <a:r>
              <a:rPr lang="nl-NL" dirty="0"/>
              <a:t>leren werken met een onderzoek </a:t>
            </a:r>
            <a:r>
              <a:rPr lang="nl-NL" dirty="0" smtClean="0"/>
              <a:t>kaart</a:t>
            </a:r>
          </a:p>
          <a:p>
            <a:pPr lvl="0"/>
            <a:r>
              <a:rPr lang="nl-NL" dirty="0" smtClean="0"/>
              <a:t>Inzetten op onderzoek competenties 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32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Onderzoek kaart</a:t>
            </a:r>
            <a:endParaRPr lang="nl-BE" dirty="0"/>
          </a:p>
        </p:txBody>
      </p:sp>
      <p:pic>
        <p:nvPicPr>
          <p:cNvPr id="3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0" y="1196752"/>
            <a:ext cx="3888432" cy="58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71091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8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opruimrobot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447800"/>
            <a:ext cx="7618040" cy="4789512"/>
          </a:xfrm>
        </p:spPr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i="1" u="sng" dirty="0" smtClean="0"/>
              <a:t>Successleutels</a:t>
            </a:r>
          </a:p>
          <a:p>
            <a:r>
              <a:rPr lang="nl-NL" dirty="0" smtClean="0"/>
              <a:t>Het hele team mee betrekken met het project</a:t>
            </a:r>
          </a:p>
          <a:p>
            <a:r>
              <a:rPr lang="nl-NL" dirty="0" smtClean="0"/>
              <a:t>Het proces dat werd doorlopen delen met het hele team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samen leren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u="sng" dirty="0" smtClean="0"/>
              <a:t>Valkuilen</a:t>
            </a:r>
          </a:p>
          <a:p>
            <a:r>
              <a:rPr lang="nl-NL" dirty="0" smtClean="0"/>
              <a:t>Stilstaan met de stress van de leerkracht</a:t>
            </a:r>
          </a:p>
          <a:p>
            <a:r>
              <a:rPr lang="nl-NL" dirty="0" smtClean="0"/>
              <a:t>Het laten uit de kinderen komen en zich niet laten in de verleiding </a:t>
            </a:r>
          </a:p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rengen om zelf dingen toe te voegen</a:t>
            </a:r>
          </a:p>
        </p:txBody>
      </p:sp>
      <p:sp>
        <p:nvSpPr>
          <p:cNvPr id="5" name="PIJL-RECHTS 4"/>
          <p:cNvSpPr/>
          <p:nvPr/>
        </p:nvSpPr>
        <p:spPr bwMode="auto">
          <a:xfrm>
            <a:off x="7092280" y="3861048"/>
            <a:ext cx="288032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6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/>
              <a:t/>
            </a:r>
            <a:br>
              <a:rPr lang="nl-BE" b="0" dirty="0"/>
            </a:br>
            <a:r>
              <a:rPr lang="nl-NL" altLang="nl-BE" dirty="0"/>
              <a:t>De prijsuitreiking </a:t>
            </a:r>
            <a:r>
              <a:rPr lang="nl-NL" altLang="nl-BE" dirty="0" smtClean="0"/>
              <a:t>in het huis van het GO! </a:t>
            </a:r>
            <a:endParaRPr lang="nl-BE" b="0" dirty="0"/>
          </a:p>
        </p:txBody>
      </p:sp>
      <p:pic>
        <p:nvPicPr>
          <p:cNvPr id="4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919" y="1447800"/>
            <a:ext cx="4035377" cy="5382250"/>
          </a:xfrm>
        </p:spPr>
      </p:pic>
    </p:spTree>
    <p:extLst>
      <p:ext uri="{BB962C8B-B14F-4D97-AF65-F5344CB8AC3E}">
        <p14:creationId xmlns:p14="http://schemas.microsoft.com/office/powerpoint/2010/main" val="25746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slotmoment 20/05/2015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 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371599"/>
            <a:ext cx="5832499" cy="43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Ontwikkelen van talenten binnen STEM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stimuleren van de interesses van de kinderen door werkvormen aan te bieden waar kinderen de kans krijgen om dit verder te ontdekken en te ontwikkelen </a:t>
            </a:r>
            <a:endParaRPr lang="nl-NL" dirty="0" smtClean="0"/>
          </a:p>
          <a:p>
            <a:pPr lvl="0"/>
            <a:r>
              <a:rPr lang="nl-NL" dirty="0" smtClean="0"/>
              <a:t> toonmomenten</a:t>
            </a:r>
          </a:p>
          <a:p>
            <a:pPr lvl="0"/>
            <a:r>
              <a:rPr lang="nl-NL" dirty="0" smtClean="0"/>
              <a:t> </a:t>
            </a:r>
            <a:r>
              <a:rPr lang="nl-NL" dirty="0"/>
              <a:t>vragen en interesses van kinderen tijdens WO activiteiten, spreekbeurten, </a:t>
            </a:r>
            <a:r>
              <a:rPr lang="nl-NL" dirty="0" smtClean="0"/>
              <a:t>kringgesprekken…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721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Werken met talenten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altLang="nl-BE" b="1" dirty="0" smtClean="0">
                <a:ea typeface="MS PGothic" pitchFamily="34" charset="-128"/>
              </a:rPr>
              <a:t>OP </a:t>
            </a:r>
            <a:r>
              <a:rPr lang="nl-BE" altLang="nl-BE" b="1" dirty="0">
                <a:ea typeface="MS PGothic" pitchFamily="34" charset="-128"/>
              </a:rPr>
              <a:t>LEERKRACHTENNIVEAU</a:t>
            </a:r>
          </a:p>
          <a:p>
            <a:r>
              <a:rPr lang="nl-BE" altLang="nl-BE" dirty="0">
                <a:ea typeface="MS PGothic" pitchFamily="34" charset="-128"/>
              </a:rPr>
              <a:t>Het werken rond talenten, stimuleert teamleden om met een andere bril </a:t>
            </a:r>
            <a:r>
              <a:rPr lang="nl-BE" altLang="nl-BE" dirty="0" smtClean="0">
                <a:ea typeface="MS PGothic" pitchFamily="34" charset="-128"/>
              </a:rPr>
              <a:t>naar kinderen </a:t>
            </a:r>
            <a:r>
              <a:rPr lang="nl-BE" altLang="nl-BE" dirty="0">
                <a:ea typeface="MS PGothic" pitchFamily="34" charset="-128"/>
              </a:rPr>
              <a:t>te kijken. Waar teamleden in het verleden té veel waren </a:t>
            </a:r>
            <a:r>
              <a:rPr lang="nl-BE" altLang="nl-BE" dirty="0" smtClean="0">
                <a:ea typeface="MS PGothic" pitchFamily="34" charset="-128"/>
              </a:rPr>
              <a:t>gefocust op </a:t>
            </a:r>
            <a:r>
              <a:rPr lang="nl-BE" altLang="nl-BE" dirty="0">
                <a:ea typeface="MS PGothic" pitchFamily="34" charset="-128"/>
              </a:rPr>
              <a:t>het observeren van tekorten bij kinderen, worden ze nu meesters in </a:t>
            </a:r>
            <a:r>
              <a:rPr lang="nl-BE" altLang="nl-BE" dirty="0" smtClean="0">
                <a:ea typeface="MS PGothic" pitchFamily="34" charset="-128"/>
              </a:rPr>
              <a:t>het opmerken </a:t>
            </a:r>
            <a:r>
              <a:rPr lang="nl-BE" altLang="nl-BE" dirty="0">
                <a:ea typeface="MS PGothic" pitchFamily="34" charset="-128"/>
              </a:rPr>
              <a:t>van talenten</a:t>
            </a:r>
            <a:r>
              <a:rPr lang="nl-BE" altLang="nl-BE" dirty="0" smtClean="0">
                <a:ea typeface="MS PGothic" pitchFamily="34" charset="-128"/>
              </a:rPr>
              <a:t>. </a:t>
            </a:r>
          </a:p>
          <a:p>
            <a:endParaRPr lang="nl-BE" altLang="nl-BE" dirty="0">
              <a:ea typeface="MS PGothic" pitchFamily="34" charset="-128"/>
            </a:endParaRPr>
          </a:p>
          <a:p>
            <a:pPr marL="0" indent="0">
              <a:buNone/>
            </a:pPr>
            <a:r>
              <a:rPr lang="nl-BE" altLang="nl-BE" b="1" dirty="0">
                <a:ea typeface="MS PGothic" pitchFamily="34" charset="-128"/>
              </a:rPr>
              <a:t>OP SCHOOLNIVEAU</a:t>
            </a:r>
          </a:p>
          <a:p>
            <a:r>
              <a:rPr lang="nl-BE" altLang="nl-BE" dirty="0">
                <a:ea typeface="MS PGothic" pitchFamily="34" charset="-128"/>
              </a:rPr>
              <a:t>Werken rond talenten is niet eventjes een ‘leuk’ randfenomeen of een </a:t>
            </a:r>
          </a:p>
          <a:p>
            <a:pPr marL="0" indent="0">
              <a:buNone/>
            </a:pPr>
            <a:r>
              <a:rPr lang="nl-BE" altLang="nl-BE" dirty="0">
                <a:ea typeface="MS PGothic" pitchFamily="34" charset="-128"/>
              </a:rPr>
              <a:t>tijdelijk project, maar het is fundamenteel kiezen voor </a:t>
            </a:r>
          </a:p>
          <a:p>
            <a:pPr marL="0" indent="0">
              <a:buNone/>
            </a:pPr>
            <a:r>
              <a:rPr lang="nl-BE" altLang="nl-BE" dirty="0">
                <a:ea typeface="MS PGothic" pitchFamily="34" charset="-128"/>
              </a:rPr>
              <a:t>onderwijsvernieuwing: een vernieuwing waarin kinderen positief oriënteren </a:t>
            </a:r>
          </a:p>
          <a:p>
            <a:pPr marL="0" indent="0">
              <a:buNone/>
            </a:pPr>
            <a:r>
              <a:rPr lang="nl-BE" altLang="nl-BE" dirty="0">
                <a:ea typeface="MS PGothic" pitchFamily="34" charset="-128"/>
              </a:rPr>
              <a:t>en kansen geven steeds centraal staan.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4734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533400"/>
            <a:ext cx="7704856" cy="1383432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Hoe zien we de toekomst ?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Schooljaar 2015 -2016</a:t>
            </a:r>
            <a:br>
              <a:rPr lang="nl-BE" dirty="0" smtClean="0"/>
            </a:br>
            <a:r>
              <a:rPr lang="nl-BE" dirty="0" smtClean="0"/>
              <a:t>opsplitsing leerplan  wereldoriëntatie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547664" y="227687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wetenschappen en techniek’ en ‘mens en maatschappij’.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321297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Geen kunstmatige </a:t>
            </a:r>
            <a:r>
              <a:rPr lang="nl-NL" dirty="0"/>
              <a:t>opsplitsing van </a:t>
            </a:r>
            <a:r>
              <a:rPr lang="nl-NL" dirty="0" smtClean="0"/>
              <a:t>wereldoriëntatie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Maar wel een verhoogde </a:t>
            </a:r>
            <a:r>
              <a:rPr lang="nl-NL" dirty="0"/>
              <a:t>aandacht voor techniek en wetenschappen</a:t>
            </a:r>
            <a:r>
              <a:rPr lang="nl-NL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smtClean="0"/>
              <a:t>Het </a:t>
            </a:r>
            <a:r>
              <a:rPr lang="nl-NL" dirty="0"/>
              <a:t>vormen en versterken van techniekcoaches </a:t>
            </a:r>
            <a:r>
              <a:rPr lang="nl-NL" dirty="0" smtClean="0"/>
              <a:t>met </a:t>
            </a:r>
            <a:r>
              <a:rPr lang="nl-NL" dirty="0"/>
              <a:t>een verbreding naar </a:t>
            </a:r>
            <a:r>
              <a:rPr lang="nl-NL" dirty="0" smtClean="0"/>
              <a:t>STEM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1495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 !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4890120" cy="366759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1702"/>
            <a:ext cx="2975149" cy="1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l-BE" sz="2800" dirty="0" smtClean="0"/>
              <a:t>Werken met interne techniekcoaches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157663" y="3563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5"/>
          <a:stretch>
            <a:fillRect/>
          </a:stretch>
        </p:blipFill>
        <p:spPr bwMode="auto">
          <a:xfrm>
            <a:off x="1763688" y="2195717"/>
            <a:ext cx="1080655" cy="135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3602842"/>
            <a:ext cx="105092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15622"/>
          <a:stretch>
            <a:fillRect/>
          </a:stretch>
        </p:blipFill>
        <p:spPr bwMode="auto">
          <a:xfrm>
            <a:off x="6660232" y="1511469"/>
            <a:ext cx="10652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75656" y="402113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Kleuteronderwijs</a:t>
            </a:r>
          </a:p>
          <a:p>
            <a:r>
              <a:rPr lang="nl-BE" sz="2000" dirty="0" smtClean="0"/>
              <a:t>Tom </a:t>
            </a:r>
            <a:r>
              <a:rPr lang="nl-BE" sz="2000" dirty="0" err="1" smtClean="0"/>
              <a:t>Schoyen</a:t>
            </a:r>
            <a:endParaRPr lang="nl-BE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6156176" y="3212976"/>
            <a:ext cx="253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Lager onderwijs</a:t>
            </a:r>
          </a:p>
          <a:p>
            <a:r>
              <a:rPr lang="nl-BE" sz="2000" dirty="0" smtClean="0"/>
              <a:t>Anja Vanderhaegen</a:t>
            </a:r>
            <a:endParaRPr lang="nl-BE" sz="2000" dirty="0"/>
          </a:p>
        </p:txBody>
      </p:sp>
      <p:sp>
        <p:nvSpPr>
          <p:cNvPr id="2" name="Tekstvak 1"/>
          <p:cNvSpPr txBox="1"/>
          <p:nvPr/>
        </p:nvSpPr>
        <p:spPr>
          <a:xfrm>
            <a:off x="4073438" y="5234793"/>
            <a:ext cx="2082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Directeur</a:t>
            </a:r>
          </a:p>
          <a:p>
            <a:r>
              <a:rPr lang="nl-BE" sz="2000" dirty="0" smtClean="0"/>
              <a:t>Renilde Dewaelheyns</a:t>
            </a:r>
            <a:endParaRPr lang="nl-B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3671" y="260648"/>
            <a:ext cx="7772400" cy="838200"/>
          </a:xfrm>
        </p:spPr>
        <p:txBody>
          <a:bodyPr/>
          <a:lstStyle/>
          <a:p>
            <a:r>
              <a:rPr lang="nl-BE" dirty="0" smtClean="0"/>
              <a:t>Interne techniekcoaches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098848"/>
            <a:ext cx="7787208" cy="4616152"/>
          </a:xfrm>
        </p:spPr>
        <p:txBody>
          <a:bodyPr/>
          <a:lstStyle/>
          <a:p>
            <a:r>
              <a:rPr lang="nl-BE" dirty="0" smtClean="0"/>
              <a:t>Een doordachte keuze</a:t>
            </a:r>
          </a:p>
          <a:p>
            <a:r>
              <a:rPr lang="nl-BE" dirty="0" smtClean="0"/>
              <a:t>Professionalisering van de interne techniekcoaches</a:t>
            </a:r>
          </a:p>
          <a:p>
            <a:r>
              <a:rPr lang="nl-BE" dirty="0" smtClean="0"/>
              <a:t>Volgen van 2 trajecten met de pedagogische begeleidingsdienst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u="sng" dirty="0" smtClean="0"/>
              <a:t>Successleutels :</a:t>
            </a:r>
          </a:p>
          <a:p>
            <a:r>
              <a:rPr lang="nl-BE" dirty="0" smtClean="0"/>
              <a:t>Drempelverlagend werken</a:t>
            </a:r>
          </a:p>
          <a:p>
            <a:r>
              <a:rPr lang="nl-BE" dirty="0" smtClean="0"/>
              <a:t>Mee gaan uitproberen</a:t>
            </a:r>
          </a:p>
          <a:p>
            <a:r>
              <a:rPr lang="nl-BE" dirty="0" smtClean="0"/>
              <a:t>Samen met het team activiteiten uitwerken</a:t>
            </a:r>
          </a:p>
          <a:p>
            <a:r>
              <a:rPr lang="nl-BE" dirty="0" smtClean="0"/>
              <a:t>De leerkracht ondersteunen tijdens het geven van een techniekactiviteit,</a:t>
            </a:r>
          </a:p>
          <a:p>
            <a:r>
              <a:rPr lang="nl-BE" dirty="0"/>
              <a:t>De rol van de directeur  → klasbezoek : ondersteunend als coach niet als evaluator</a:t>
            </a:r>
          </a:p>
          <a:p>
            <a:r>
              <a:rPr lang="nl-BE" dirty="0"/>
              <a:t>De reflectiecirkel hanteren maar steeds te vertrekken vanuit het </a:t>
            </a:r>
            <a:r>
              <a:rPr lang="nl-BE" dirty="0" smtClean="0"/>
              <a:t>positieve</a:t>
            </a:r>
          </a:p>
          <a:p>
            <a:r>
              <a:rPr lang="nl-BE" dirty="0" smtClean="0"/>
              <a:t>Tijd hierin investeren en ruimte hiervoor laten</a:t>
            </a:r>
            <a:endParaRPr lang="nl-BE" dirty="0"/>
          </a:p>
          <a:p>
            <a:pPr marL="0" indent="0">
              <a:buNone/>
            </a:pPr>
            <a:r>
              <a:rPr lang="nl-BE" b="1" dirty="0">
                <a:solidFill>
                  <a:schemeClr val="tx2"/>
                </a:solidFill>
              </a:rPr>
              <a:t>Valkuilen</a:t>
            </a:r>
          </a:p>
          <a:p>
            <a:pPr marL="0" indent="0">
              <a:buNone/>
            </a:pPr>
            <a:r>
              <a:rPr lang="nl-BE" dirty="0"/>
              <a:t>Klasbezoeken mogen niet ervaren worden als controle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057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772400" cy="1167408"/>
          </a:xfrm>
        </p:spPr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Een belangrijke voorwaarde tot slagen:</a:t>
            </a:r>
            <a:br>
              <a:rPr lang="nl-BE" dirty="0" smtClean="0"/>
            </a:br>
            <a:r>
              <a:rPr lang="nl-BE" dirty="0" smtClean="0"/>
              <a:t>alle neuzen in dezelfde richting</a:t>
            </a:r>
            <a:br>
              <a:rPr lang="nl-BE" dirty="0" smtClean="0"/>
            </a:br>
            <a:r>
              <a:rPr lang="nl-BE" dirty="0" smtClean="0"/>
              <a:t>Uitwerken van een schooleigen gedragen visie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olidFill>
                  <a:schemeClr val="tx1"/>
                </a:solidFill>
              </a:rPr>
              <a:t>Hoe zijn we te werk gegaan ? </a:t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Het proces</a:t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/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2996952"/>
            <a:ext cx="7772400" cy="4267200"/>
          </a:xfrm>
        </p:spPr>
        <p:txBody>
          <a:bodyPr/>
          <a:lstStyle/>
          <a:p>
            <a:r>
              <a:rPr lang="nl-NL" dirty="0"/>
              <a:t>Open vragen stellen met betrekking tot techniek.</a:t>
            </a:r>
            <a:endParaRPr lang="nl-BE" dirty="0"/>
          </a:p>
          <a:p>
            <a:r>
              <a:rPr lang="nl-NL" dirty="0"/>
              <a:t>Over welke materialen beschikt de school ?</a:t>
            </a:r>
            <a:endParaRPr lang="nl-BE" dirty="0"/>
          </a:p>
          <a:p>
            <a:r>
              <a:rPr lang="nl-NL" dirty="0"/>
              <a:t>Hoe gebeurt het vastleggen ?</a:t>
            </a:r>
            <a:endParaRPr lang="nl-BE" dirty="0"/>
          </a:p>
          <a:p>
            <a:r>
              <a:rPr lang="nl-NL" dirty="0"/>
              <a:t>Is er een horizontale en verticale leerlijn ?</a:t>
            </a:r>
            <a:endParaRPr lang="nl-BE" dirty="0"/>
          </a:p>
          <a:p>
            <a:r>
              <a:rPr lang="nl-NL" dirty="0"/>
              <a:t>Wat is het technisch proces maken / gebruiken ?</a:t>
            </a:r>
            <a:endParaRPr lang="nl-BE" dirty="0"/>
          </a:p>
          <a:p>
            <a:r>
              <a:rPr lang="nl-NL" dirty="0"/>
              <a:t>Wat brengt dat op voor een kind; talentontwikkeling ?</a:t>
            </a:r>
            <a:endParaRPr lang="nl-BE" dirty="0"/>
          </a:p>
          <a:p>
            <a:r>
              <a:rPr lang="nl-NL" dirty="0"/>
              <a:t>Hoe verloopt de samenwerking met bedrijven ?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942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 met de pedagogische begeleidingsdienst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b="1" i="1" dirty="0" smtClean="0"/>
              <a:t>Doelen doorheen het traject 1 “ techniek in de vingers “:</a:t>
            </a:r>
          </a:p>
          <a:p>
            <a:r>
              <a:rPr lang="nl-BE" sz="2000" dirty="0" smtClean="0"/>
              <a:t>Uitwerken van activiteiten aan de hand van een sjabloon techniek hanteren-  maken en  techniek hanteren – gebruiken met ondersteuning van de techniekcoaches</a:t>
            </a:r>
          </a:p>
          <a:p>
            <a:r>
              <a:rPr lang="nl-BE" sz="2000" dirty="0" smtClean="0"/>
              <a:t>Hanteren van het lexicon ( technische geletterdheid)</a:t>
            </a:r>
          </a:p>
          <a:p>
            <a:r>
              <a:rPr lang="nl-BE" sz="2000" dirty="0" smtClean="0"/>
              <a:t>Hanteren van het leerplan techniek</a:t>
            </a:r>
          </a:p>
          <a:p>
            <a:r>
              <a:rPr lang="nl-BE" sz="2000" dirty="0" smtClean="0"/>
              <a:t>Beleid maken om techniek te implementeren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0686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7772400" cy="683096"/>
          </a:xfrm>
        </p:spPr>
        <p:txBody>
          <a:bodyPr/>
          <a:lstStyle/>
          <a:p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Traject </a:t>
            </a:r>
            <a:r>
              <a:rPr lang="nl-BE" altLang="nl-BE" dirty="0"/>
              <a:t>techniek met de </a:t>
            </a:r>
            <a:r>
              <a:rPr lang="nl-BE" altLang="nl-BE" dirty="0" smtClean="0"/>
              <a:t>PBD</a:t>
            </a:r>
            <a:br>
              <a:rPr lang="nl-BE" altLang="nl-BE" dirty="0" smtClean="0"/>
            </a:br>
            <a:r>
              <a:rPr lang="nl-BE" altLang="nl-BE" dirty="0"/>
              <a:t>I</a:t>
            </a:r>
            <a:r>
              <a:rPr lang="nl-BE" altLang="nl-BE" dirty="0" smtClean="0"/>
              <a:t>nterne techniekcoaches leren de fasen van het technisch proces in de vingers te krijgen via trial </a:t>
            </a:r>
            <a:r>
              <a:rPr lang="nl-BE" altLang="nl-BE" dirty="0" err="1" smtClean="0"/>
              <a:t>and</a:t>
            </a:r>
            <a:r>
              <a:rPr lang="nl-BE" altLang="nl-BE" dirty="0" smtClean="0"/>
              <a:t> error</a:t>
            </a:r>
            <a:br>
              <a:rPr lang="nl-BE" alt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700808"/>
            <a:ext cx="7762056" cy="4392488"/>
          </a:xfrm>
        </p:spPr>
        <p:txBody>
          <a:bodyPr/>
          <a:lstStyle/>
          <a:p>
            <a:pPr marL="0" indent="0">
              <a:buNone/>
            </a:pPr>
            <a:endParaRPr lang="nl-BE" sz="2000" b="1" dirty="0" smtClean="0"/>
          </a:p>
          <a:p>
            <a:pPr marL="0" indent="0">
              <a:buNone/>
            </a:pPr>
            <a:r>
              <a:rPr lang="nl-BE" sz="2000" b="1" dirty="0" smtClean="0"/>
              <a:t>Eerste les techniek van de techniekcoaches in de lagere school 3</a:t>
            </a:r>
            <a:r>
              <a:rPr lang="nl-BE" sz="2000" b="1" baseline="30000" dirty="0" smtClean="0"/>
              <a:t>de</a:t>
            </a:r>
            <a:r>
              <a:rPr lang="nl-BE" sz="2000" b="1" dirty="0" smtClean="0"/>
              <a:t> leerjaar</a:t>
            </a:r>
          </a:p>
          <a:p>
            <a:pPr marL="0" indent="0">
              <a:buNone/>
            </a:pPr>
            <a:endParaRPr lang="nl-BE" sz="2000" b="1" dirty="0" smtClean="0"/>
          </a:p>
          <a:p>
            <a:r>
              <a:rPr lang="nl-BE" dirty="0" smtClean="0"/>
              <a:t>Toepassingsgebied </a:t>
            </a:r>
            <a:r>
              <a:rPr lang="nl-BE" dirty="0"/>
              <a:t>CONSTRUCTIE</a:t>
            </a:r>
          </a:p>
          <a:p>
            <a:r>
              <a:rPr lang="nl-BE" dirty="0"/>
              <a:t>Een zendmast maken</a:t>
            </a:r>
          </a:p>
          <a:p>
            <a:endParaRPr lang="nl-BE" dirty="0"/>
          </a:p>
          <a:p>
            <a:r>
              <a:rPr lang="nl-BE" dirty="0"/>
              <a:t>Materiaal :</a:t>
            </a:r>
          </a:p>
          <a:p>
            <a:pPr marL="0" indent="0">
              <a:buNone/>
            </a:pPr>
            <a:r>
              <a:rPr lang="nl-BE" dirty="0"/>
              <a:t> 2 bladen krantenpapier, meetlat, plakband, </a:t>
            </a:r>
            <a:r>
              <a:rPr lang="nl-BE" dirty="0" smtClean="0"/>
              <a:t>pingpongballetje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Criteria: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Hoger dan 25 cm</a:t>
            </a:r>
          </a:p>
          <a:p>
            <a:pPr marL="0" indent="0">
              <a:buNone/>
            </a:pPr>
            <a:r>
              <a:rPr lang="nl-BE" dirty="0"/>
              <a:t>kan het balletje dragen en rechtop blijven staan	</a:t>
            </a:r>
          </a:p>
          <a:p>
            <a:pPr marL="0" indent="0">
              <a:buNone/>
            </a:pPr>
            <a:r>
              <a:rPr lang="nl-BE" dirty="0"/>
              <a:t>	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506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zendmast maken</a:t>
            </a:r>
            <a:endParaRPr lang="nl-BE" dirty="0"/>
          </a:p>
        </p:txBody>
      </p:sp>
      <p:pic>
        <p:nvPicPr>
          <p:cNvPr id="4" name="Afbeelding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192087" cy="4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076056" y="1988840"/>
            <a:ext cx="361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2 techniekcoaches proberen de les uit in de klas.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41984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C60450"/>
      </a:dk2>
      <a:lt2>
        <a:srgbClr val="808080"/>
      </a:lt2>
      <a:accent1>
        <a:srgbClr val="00BBDB"/>
      </a:accent1>
      <a:accent2>
        <a:srgbClr val="6A1A4B"/>
      </a:accent2>
      <a:accent3>
        <a:srgbClr val="FFFFFF"/>
      </a:accent3>
      <a:accent4>
        <a:srgbClr val="000000"/>
      </a:accent4>
      <a:accent5>
        <a:srgbClr val="AADAEA"/>
      </a:accent5>
      <a:accent6>
        <a:srgbClr val="5F1643"/>
      </a:accent6>
      <a:hlink>
        <a:srgbClr val="A0BC3A"/>
      </a:hlink>
      <a:folHlink>
        <a:srgbClr val="F6891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C60450"/>
        </a:dk2>
        <a:lt2>
          <a:srgbClr val="808080"/>
        </a:lt2>
        <a:accent1>
          <a:srgbClr val="00BBDB"/>
        </a:accent1>
        <a:accent2>
          <a:srgbClr val="6A1A4B"/>
        </a:accent2>
        <a:accent3>
          <a:srgbClr val="FFFFFF"/>
        </a:accent3>
        <a:accent4>
          <a:srgbClr val="000000"/>
        </a:accent4>
        <a:accent5>
          <a:srgbClr val="AADAEA"/>
        </a:accent5>
        <a:accent6>
          <a:srgbClr val="5F1643"/>
        </a:accent6>
        <a:hlink>
          <a:srgbClr val="A0BC3A"/>
        </a:hlink>
        <a:folHlink>
          <a:srgbClr val="F689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1580</Words>
  <Application>Microsoft Office PowerPoint</Application>
  <PresentationFormat>Diavoorstelling (4:3)</PresentationFormat>
  <Paragraphs>283</Paragraphs>
  <Slides>39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Blank Presentation</vt:lpstr>
      <vt:lpstr>PowerPoint-presentatie</vt:lpstr>
      <vt:lpstr>PowerPoint-presentatie</vt:lpstr>
      <vt:lpstr>Ons verhaal</vt:lpstr>
      <vt:lpstr>Werken met interne techniekcoaches</vt:lpstr>
      <vt:lpstr>Interne techniekcoaches</vt:lpstr>
      <vt:lpstr> Een belangrijke voorwaarde tot slagen: alle neuzen in dezelfde richting Uitwerken van een schooleigen gedragen visie  Hoe zijn we te werk gegaan ?  Het proces   </vt:lpstr>
      <vt:lpstr>Traject met de pedagogische begeleidingsdienst</vt:lpstr>
      <vt:lpstr> Traject techniek met de PBD Interne techniekcoaches leren de fasen van het technisch proces in de vingers te krijgen via trial and error </vt:lpstr>
      <vt:lpstr>Een zendmast maken</vt:lpstr>
      <vt:lpstr>Een zendmast maken derde leerjaar</vt:lpstr>
      <vt:lpstr>Traject pedagogische begeleidingsdienst</vt:lpstr>
      <vt:lpstr>Uitwerken van techniekactiviteiten reflecties</vt:lpstr>
      <vt:lpstr>Uitwerken van techniekactiviteiten reflecties</vt:lpstr>
      <vt:lpstr>Uitwerken van techniekactiviteiten</vt:lpstr>
      <vt:lpstr>Successleutels van het proces</vt:lpstr>
      <vt:lpstr>Maken van een beginsituatieanalyse BSA op leerkrachtenniveau voor onze school</vt:lpstr>
      <vt:lpstr>BSA op leerkrachtenniveau</vt:lpstr>
      <vt:lpstr>BSA op schoolniveau</vt:lpstr>
      <vt:lpstr>BSA op schoolniveau</vt:lpstr>
      <vt:lpstr>Vergelijking van BSA op leerkrachtenniveau en schoolniveau </vt:lpstr>
      <vt:lpstr>Traject 2 technische geletterdheid </vt:lpstr>
      <vt:lpstr>STEM                                </vt:lpstr>
      <vt:lpstr>Aanvraag voor projectsubsidie STEM Start ups Inrichten van een STEM-O-THEEK</vt:lpstr>
      <vt:lpstr>Aanwending van het toegekende budget(5000 euro)</vt:lpstr>
      <vt:lpstr>Overleg</vt:lpstr>
      <vt:lpstr>STEM</vt:lpstr>
      <vt:lpstr>Werken met een externe STEM- coach</vt:lpstr>
      <vt:lpstr>Werken met een externe STEM- coach</vt:lpstr>
      <vt:lpstr>Werken met een externe STEM - coach</vt:lpstr>
      <vt:lpstr>Deelname van onze school aan de wedstrijd “Creëer een opruimrobot”  GO!</vt:lpstr>
      <vt:lpstr>Vorming voor dit project</vt:lpstr>
      <vt:lpstr>Onderzoek kaart</vt:lpstr>
      <vt:lpstr>De opruimrobot</vt:lpstr>
      <vt:lpstr> De prijsuitreiking in het huis van het GO! </vt:lpstr>
      <vt:lpstr>het slotmoment 20/05/2015</vt:lpstr>
      <vt:lpstr>Ontwikkelen van talenten binnen STEM</vt:lpstr>
      <vt:lpstr>Werken met talenten</vt:lpstr>
      <vt:lpstr> Hoe zien we de toekomst ? Schooljaar 2015 -2016 opsplitsing leerplan  wereldoriëntatie</vt:lpstr>
      <vt:lpstr>Bedankt !</vt:lpstr>
    </vt:vector>
  </TitlesOfParts>
  <Company>Hadewijch Vandeputte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Hadewijch Vandeputte</dc:creator>
  <cp:lastModifiedBy>De Schrijver, Katrien</cp:lastModifiedBy>
  <cp:revision>414</cp:revision>
  <cp:lastPrinted>2011-02-21T10:54:28Z</cp:lastPrinted>
  <dcterms:created xsi:type="dcterms:W3CDTF">2007-02-26T15:37:09Z</dcterms:created>
  <dcterms:modified xsi:type="dcterms:W3CDTF">2015-10-20T06:47:59Z</dcterms:modified>
</cp:coreProperties>
</file>